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4" r:id="rId2"/>
    <p:sldId id="316" r:id="rId3"/>
    <p:sldId id="302" r:id="rId4"/>
    <p:sldId id="303" r:id="rId5"/>
    <p:sldId id="317" r:id="rId6"/>
    <p:sldId id="306" r:id="rId7"/>
    <p:sldId id="307" r:id="rId8"/>
    <p:sldId id="308" r:id="rId9"/>
    <p:sldId id="318" r:id="rId10"/>
    <p:sldId id="309" r:id="rId11"/>
    <p:sldId id="311" r:id="rId12"/>
    <p:sldId id="312" r:id="rId13"/>
    <p:sldId id="313"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254"/>
    <a:srgbClr val="FECB70"/>
    <a:srgbClr val="000000"/>
    <a:srgbClr val="3333FF"/>
    <a:srgbClr val="E70586"/>
    <a:srgbClr val="F9F4F1"/>
    <a:srgbClr val="A1C0F7"/>
    <a:srgbClr val="44B3FE"/>
    <a:srgbClr val="1EA3FE"/>
    <a:srgbClr val="006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14" autoAdjust="0"/>
  </p:normalViewPr>
  <p:slideViewPr>
    <p:cSldViewPr snapToGrid="0">
      <p:cViewPr varScale="1">
        <p:scale>
          <a:sx n="75" d="100"/>
          <a:sy n="75"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9E2F-3537-4DC3-9707-1039A8798102}"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2FFB6-248D-4803-97FD-B2CC68C6A371}" type="slidenum">
              <a:rPr lang="en-US" smtClean="0"/>
              <a:t>‹#›</a:t>
            </a:fld>
            <a:endParaRPr lang="en-US"/>
          </a:p>
        </p:txBody>
      </p:sp>
    </p:spTree>
    <p:extLst>
      <p:ext uri="{BB962C8B-B14F-4D97-AF65-F5344CB8AC3E}">
        <p14:creationId xmlns:p14="http://schemas.microsoft.com/office/powerpoint/2010/main" val="10696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 Đặt câu hỏi ai là con của ai? Dựa vào đâu mà em biết ai là con ai?</a:t>
            </a:r>
          </a:p>
          <a:p>
            <a:r>
              <a:rPr lang="en-US" dirty="0"/>
              <a:t>? Nếu không có sự sinh sản thì điều gì sẽ xảy ra.</a:t>
            </a:r>
          </a:p>
          <a:p>
            <a:r>
              <a:rPr lang="en-US" dirty="0"/>
              <a:t>? Trong các hình trên theo em ai là nam ai là nữ? Vì sao em biết.</a:t>
            </a:r>
          </a:p>
          <a:p>
            <a:r>
              <a:rPr lang="en-US" dirty="0"/>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1</a:t>
            </a:fld>
            <a:endParaRPr lang="en-US"/>
          </a:p>
        </p:txBody>
      </p:sp>
    </p:spTree>
    <p:extLst>
      <p:ext uri="{BB962C8B-B14F-4D97-AF65-F5344CB8AC3E}">
        <p14:creationId xmlns:p14="http://schemas.microsoft.com/office/powerpoint/2010/main" val="370863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2</a:t>
            </a:fld>
            <a:endParaRPr lang="en-US"/>
          </a:p>
        </p:txBody>
      </p:sp>
    </p:spTree>
    <p:extLst>
      <p:ext uri="{BB962C8B-B14F-4D97-AF65-F5344CB8AC3E}">
        <p14:creationId xmlns:p14="http://schemas.microsoft.com/office/powerpoint/2010/main" val="21441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5</a:t>
            </a:fld>
            <a:endParaRPr lang="en-US"/>
          </a:p>
        </p:txBody>
      </p:sp>
    </p:spTree>
    <p:extLst>
      <p:ext uri="{BB962C8B-B14F-4D97-AF65-F5344CB8AC3E}">
        <p14:creationId xmlns:p14="http://schemas.microsoft.com/office/powerpoint/2010/main" val="17073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Đặt câu hỏi ai là con của ai? Dựa vào đâu mà em biết ai là con ai?</a:t>
            </a:r>
          </a:p>
          <a:p>
            <a:r>
              <a:rPr lang="en-US"/>
              <a:t>? Nếu không có sự sinh sản thì điều gì sẽ xảy ra.</a:t>
            </a:r>
          </a:p>
          <a:p>
            <a:r>
              <a:rPr lang="en-US"/>
              <a:t>?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6</a:t>
            </a:fld>
            <a:endParaRPr lang="en-US"/>
          </a:p>
        </p:txBody>
      </p:sp>
    </p:spTree>
    <p:extLst>
      <p:ext uri="{BB962C8B-B14F-4D97-AF65-F5344CB8AC3E}">
        <p14:creationId xmlns:p14="http://schemas.microsoft.com/office/powerpoint/2010/main" val="163807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đếm từ 1 đến 3 ai giơ tay nhanh nhất sẽ được mời phát biểu BT SGK-8</a:t>
            </a:r>
          </a:p>
        </p:txBody>
      </p:sp>
      <p:sp>
        <p:nvSpPr>
          <p:cNvPr id="4" name="Slide Number Placeholder 3"/>
          <p:cNvSpPr>
            <a:spLocks noGrp="1"/>
          </p:cNvSpPr>
          <p:nvPr>
            <p:ph type="sldNum" sz="quarter" idx="5"/>
          </p:nvPr>
        </p:nvSpPr>
        <p:spPr/>
        <p:txBody>
          <a:bodyPr/>
          <a:lstStyle/>
          <a:p>
            <a:fld id="{E862FFB6-248D-4803-97FD-B2CC68C6A371}" type="slidenum">
              <a:rPr lang="en-US" smtClean="0"/>
              <a:t>10</a:t>
            </a:fld>
            <a:endParaRPr lang="en-US"/>
          </a:p>
        </p:txBody>
      </p:sp>
    </p:spTree>
    <p:extLst>
      <p:ext uri="{BB962C8B-B14F-4D97-AF65-F5344CB8AC3E}">
        <p14:creationId xmlns:p14="http://schemas.microsoft.com/office/powerpoint/2010/main" val="174846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Kết quả trò chơi </a:t>
            </a:r>
          </a:p>
        </p:txBody>
      </p:sp>
      <p:sp>
        <p:nvSpPr>
          <p:cNvPr id="4" name="Slide Number Placeholder 3"/>
          <p:cNvSpPr>
            <a:spLocks noGrp="1"/>
          </p:cNvSpPr>
          <p:nvPr>
            <p:ph type="sldNum" sz="quarter" idx="5"/>
          </p:nvPr>
        </p:nvSpPr>
        <p:spPr/>
        <p:txBody>
          <a:bodyPr/>
          <a:lstStyle/>
          <a:p>
            <a:fld id="{E862FFB6-248D-4803-97FD-B2CC68C6A371}" type="slidenum">
              <a:rPr lang="en-US" smtClean="0"/>
              <a:t>11</a:t>
            </a:fld>
            <a:endParaRPr lang="en-US"/>
          </a:p>
        </p:txBody>
      </p:sp>
    </p:spTree>
    <p:extLst>
      <p:ext uri="{BB962C8B-B14F-4D97-AF65-F5344CB8AC3E}">
        <p14:creationId xmlns:p14="http://schemas.microsoft.com/office/powerpoint/2010/main" val="273739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12</a:t>
            </a:fld>
            <a:endParaRPr lang="en-US"/>
          </a:p>
        </p:txBody>
      </p:sp>
    </p:spTree>
    <p:extLst>
      <p:ext uri="{BB962C8B-B14F-4D97-AF65-F5344CB8AC3E}">
        <p14:creationId xmlns:p14="http://schemas.microsoft.com/office/powerpoint/2010/main" val="20816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95C3-7D80-42E7-8645-C5D2DC854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8EC42D-E641-46DF-93A7-E6323AC7E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48A52D6-9948-4BF7-8C6E-1AB3996C42B0}"/>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5" name="Footer Placeholder 4">
            <a:extLst>
              <a:ext uri="{FF2B5EF4-FFF2-40B4-BE49-F238E27FC236}">
                <a16:creationId xmlns:a16="http://schemas.microsoft.com/office/drawing/2014/main" id="{5CBEEE33-199E-4496-A82C-E4D683D3E8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D631FF-152B-4330-9232-BE14E5BD70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50175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320A-938E-455F-B473-3C9BF10B156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74EE82-0A6E-4918-88D5-5C1BEE9806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35CD7F-A8A8-4049-BAF4-F6149755C074}"/>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5" name="Footer Placeholder 4">
            <a:extLst>
              <a:ext uri="{FF2B5EF4-FFF2-40B4-BE49-F238E27FC236}">
                <a16:creationId xmlns:a16="http://schemas.microsoft.com/office/drawing/2014/main" id="{A8E42E1D-4064-4271-8401-7AF5016FFB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496EB2-1BB6-4804-BD47-77D89D9F471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6661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ADB25-8A56-435B-B153-E890E6399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4B7F9CB-6143-447D-B2D9-CF647D483D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CED8F-8ABB-4147-A805-719B0476A19F}"/>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5" name="Footer Placeholder 4">
            <a:extLst>
              <a:ext uri="{FF2B5EF4-FFF2-40B4-BE49-F238E27FC236}">
                <a16:creationId xmlns:a16="http://schemas.microsoft.com/office/drawing/2014/main" id="{BA1115C7-41D0-43E2-9C9C-7F9DDB7F8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C58EA31-1832-4B1D-BC97-31764B0753B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358658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068-41A0-4C57-A792-3E6AEDB67D4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05C3EDD-9E75-4676-B162-6948418DBB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F1DE26-FF6B-4A44-A1CE-E8F1698C4587}"/>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5" name="Footer Placeholder 4">
            <a:extLst>
              <a:ext uri="{FF2B5EF4-FFF2-40B4-BE49-F238E27FC236}">
                <a16:creationId xmlns:a16="http://schemas.microsoft.com/office/drawing/2014/main" id="{550F44C5-385D-4D88-973B-B8B99109742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AA2A44-CB90-4806-95A1-8F2994E938A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43704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4482-1AE5-4EF9-BB97-D93AEA995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BCAE2B7-956E-434D-B93C-33D8BB267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3B9C3C-80D4-4906-81AC-3E4B936F4594}"/>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5" name="Footer Placeholder 4">
            <a:extLst>
              <a:ext uri="{FF2B5EF4-FFF2-40B4-BE49-F238E27FC236}">
                <a16:creationId xmlns:a16="http://schemas.microsoft.com/office/drawing/2014/main" id="{2E265B46-DD9F-4D46-9A71-1FE5DE89B8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6FF3F7-2EEF-4D95-8EA7-F2DAD6FF2AA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21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2B8F-B481-4EA2-8EA1-C5F8A4BDBE8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FF78089-90CA-4154-B0D7-EAF0DFDE03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A3C228F-C2B4-4471-9AC2-019185C66A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B1503DC-060F-4673-B765-850634867777}"/>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6" name="Footer Placeholder 5">
            <a:extLst>
              <a:ext uri="{FF2B5EF4-FFF2-40B4-BE49-F238E27FC236}">
                <a16:creationId xmlns:a16="http://schemas.microsoft.com/office/drawing/2014/main" id="{7D989B88-6E72-4D31-8C8E-F47DBD6B3BD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F652EB-03A5-4CEE-BE54-B65307FAB89C}"/>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7577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05BA-D70D-48A9-B832-800ED498C95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BF167BD-EF0E-4A66-AD20-E1B53E2D7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2DCAF-4E82-44D1-8D1F-A886309E9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8138452-1A49-4CD1-9F90-4A3273528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2A8B36-6BDE-4F29-ABC0-B36ABE2DFA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2BF1FC7-9273-4E0E-874A-C36FC3295CB4}"/>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8" name="Footer Placeholder 7">
            <a:extLst>
              <a:ext uri="{FF2B5EF4-FFF2-40B4-BE49-F238E27FC236}">
                <a16:creationId xmlns:a16="http://schemas.microsoft.com/office/drawing/2014/main" id="{51AA1B75-5C2E-48F7-B771-4C498FFFF8A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B0415E8-7A0F-4460-AD8B-F916CB1AEF89}"/>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8578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5E5-0B91-49A3-8C5A-94D5FC7CAA4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D8A2B11-9F49-44D8-B5F8-5C17CB82CC42}"/>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4" name="Footer Placeholder 3">
            <a:extLst>
              <a:ext uri="{FF2B5EF4-FFF2-40B4-BE49-F238E27FC236}">
                <a16:creationId xmlns:a16="http://schemas.microsoft.com/office/drawing/2014/main" id="{44EAEBD7-2BBF-4530-B358-E63E72D7FC5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286A28E-921B-427C-AB41-D73E6CCE3F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16679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D9F1C-130D-4D2C-A295-CE4F7CDD1F05}"/>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3" name="Footer Placeholder 2">
            <a:extLst>
              <a:ext uri="{FF2B5EF4-FFF2-40B4-BE49-F238E27FC236}">
                <a16:creationId xmlns:a16="http://schemas.microsoft.com/office/drawing/2014/main" id="{B93C92EE-CCCE-4D76-A2FC-37ACA9D81FC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95B56A2-E464-4A71-A617-E8447B787AE7}"/>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20471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90B5-91D8-4AC4-93C2-A32A4CA66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39E5C3A-914A-4F77-9259-01593EEE7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480EE5-3A8F-4BB7-9273-F744B4C3C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85D9-3B8F-4FC0-BDD8-1F3533384E2C}"/>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6" name="Footer Placeholder 5">
            <a:extLst>
              <a:ext uri="{FF2B5EF4-FFF2-40B4-BE49-F238E27FC236}">
                <a16:creationId xmlns:a16="http://schemas.microsoft.com/office/drawing/2014/main" id="{9A4EEB1B-FA5B-4006-AC1B-A526CBF92F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54506CC-E847-4076-B752-A9FD0D29514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1438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273D-B520-407A-B8BA-A9AFB93FC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F49AFD6-D8F6-46BF-A499-194A5AA19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A291784-7313-492C-B0EE-8C6F00339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7E540-38E7-4577-98E4-8972546A58F0}"/>
              </a:ext>
            </a:extLst>
          </p:cNvPr>
          <p:cNvSpPr>
            <a:spLocks noGrp="1"/>
          </p:cNvSpPr>
          <p:nvPr>
            <p:ph type="dt" sz="half" idx="10"/>
          </p:nvPr>
        </p:nvSpPr>
        <p:spPr/>
        <p:txBody>
          <a:bodyPr/>
          <a:lstStyle/>
          <a:p>
            <a:fld id="{16DAF15D-E9D2-46D1-96B0-21DA54B99A1C}" type="datetimeFigureOut">
              <a:rPr lang="vi-VN" smtClean="0"/>
              <a:t>01/09/2021</a:t>
            </a:fld>
            <a:endParaRPr lang="vi-VN"/>
          </a:p>
        </p:txBody>
      </p:sp>
      <p:sp>
        <p:nvSpPr>
          <p:cNvPr id="6" name="Footer Placeholder 5">
            <a:extLst>
              <a:ext uri="{FF2B5EF4-FFF2-40B4-BE49-F238E27FC236}">
                <a16:creationId xmlns:a16="http://schemas.microsoft.com/office/drawing/2014/main" id="{F40BDAEE-709E-44DB-AA37-F78AFCE03B6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438A49-5F20-47D4-8129-295B6DFE98B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7519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DCED4B-60A8-47F9-A1B1-72DC2EBE6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168552-BA3B-494B-9920-950A2919B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4C611C-EA33-4CB8-A1EE-733260BC6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AF15D-E9D2-46D1-96B0-21DA54B99A1C}" type="datetimeFigureOut">
              <a:rPr lang="vi-VN" smtClean="0"/>
              <a:t>01/09/2021</a:t>
            </a:fld>
            <a:endParaRPr lang="vi-VN"/>
          </a:p>
        </p:txBody>
      </p:sp>
      <p:sp>
        <p:nvSpPr>
          <p:cNvPr id="5" name="Footer Placeholder 4">
            <a:extLst>
              <a:ext uri="{FF2B5EF4-FFF2-40B4-BE49-F238E27FC236}">
                <a16:creationId xmlns:a16="http://schemas.microsoft.com/office/drawing/2014/main" id="{20512AD5-C631-4A92-ABBD-388D28C0E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144B696-216B-4D62-A40D-242AD0C1A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44EC-9012-4A7F-A1B0-B7D76CCBC8E5}" type="slidenum">
              <a:rPr lang="vi-VN" smtClean="0"/>
              <a:t>‹#›</a:t>
            </a:fld>
            <a:endParaRPr lang="vi-VN"/>
          </a:p>
        </p:txBody>
      </p:sp>
    </p:spTree>
    <p:extLst>
      <p:ext uri="{BB962C8B-B14F-4D97-AF65-F5344CB8AC3E}">
        <p14:creationId xmlns:p14="http://schemas.microsoft.com/office/powerpoint/2010/main" val="363384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png"/><Relationship Id="rId1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EFE469-18F2-4405-AF0D-665714222FDE}"/>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547469" y="1365511"/>
            <a:ext cx="2021510" cy="2515048"/>
            <a:chOff x="553037" y="1365511"/>
            <a:chExt cx="2021510" cy="2515048"/>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322779" y="1365511"/>
            <a:ext cx="2089216" cy="251504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6208088" y="1365511"/>
            <a:ext cx="2021511" cy="2515048"/>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640912" y="4087097"/>
            <a:ext cx="1887918"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3297916" y="4104532"/>
            <a:ext cx="1887918" cy="2508928"/>
            <a:chOff x="3322779" y="4104532"/>
            <a:chExt cx="1887918" cy="2508928"/>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6341681" y="4150458"/>
            <a:ext cx="1887918" cy="2526363"/>
            <a:chOff x="6341681" y="4087097"/>
            <a:chExt cx="1887918" cy="2526363"/>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8957793" y="4077851"/>
            <a:ext cx="1771601" cy="2518174"/>
            <a:chOff x="9164812" y="4095286"/>
            <a:chExt cx="1771601" cy="2518174"/>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192000" y="2132584"/>
            <a:ext cx="487363" cy="487363"/>
          </a:xfrm>
          <a:prstGeom prst="rect">
            <a:avLst/>
          </a:prstGeom>
        </p:spPr>
      </p:pic>
    </p:spTree>
    <p:extLst>
      <p:ext uri="{BB962C8B-B14F-4D97-AF65-F5344CB8AC3E}">
        <p14:creationId xmlns:p14="http://schemas.microsoft.com/office/powerpoint/2010/main" val="18614750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8AE7DD-D820-4DCE-96FB-03D67F735237}"/>
              </a:ext>
            </a:extLst>
          </p:cNvPr>
          <p:cNvPicPr>
            <a:picLocks noChangeAspect="1"/>
          </p:cNvPicPr>
          <p:nvPr/>
        </p:nvPicPr>
        <p:blipFill>
          <a:blip r:embed="rId5"/>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92038" y="363613"/>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Khám phá</a:t>
              </a:r>
              <a:endParaRPr lang="vi-VN" sz="12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8091"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solidFill>
              <a:schemeClr val="accent4">
                <a:lumMod val="20000"/>
                <a:lumOff val="80000"/>
              </a:schemeClr>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solidFill>
              <a:schemeClr val="accent4">
                <a:lumMod val="20000"/>
                <a:lumOff val="80000"/>
              </a:schemeClr>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1424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a:cxnSpLocks/>
          </p:cNvCxnSpPr>
          <p:nvPr/>
        </p:nvCxnSpPr>
        <p:spPr>
          <a:xfrm>
            <a:off x="2859932" y="894946"/>
            <a:ext cx="587027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xt Box 11">
            <a:extLst>
              <a:ext uri="{FF2B5EF4-FFF2-40B4-BE49-F238E27FC236}">
                <a16:creationId xmlns:a16="http://schemas.microsoft.com/office/drawing/2014/main" id="{B989EFB3-8620-437A-B6C8-9466072D7322}"/>
              </a:ext>
            </a:extLst>
          </p:cNvPr>
          <p:cNvSpPr txBox="1">
            <a:spLocks noChangeArrowheads="1"/>
          </p:cNvSpPr>
          <p:nvPr/>
        </p:nvSpPr>
        <p:spPr bwMode="auto">
          <a:xfrm>
            <a:off x="2276272" y="2324275"/>
            <a:ext cx="8064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latin typeface="Times New Roman" panose="02020603050405020304" pitchFamily="18" charset="0"/>
              </a:rPr>
              <a:t>Trò chơi: “Ai nhanh , ai đúng”</a:t>
            </a:r>
          </a:p>
        </p:txBody>
      </p:sp>
    </p:spTree>
    <p:extLst>
      <p:ext uri="{BB962C8B-B14F-4D97-AF65-F5344CB8AC3E}">
        <p14:creationId xmlns:p14="http://schemas.microsoft.com/office/powerpoint/2010/main" val="38424996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CB7522-D8F5-4072-B182-C0075436F4F9}"/>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31240" y="246882"/>
            <a:ext cx="1337554"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4160" y="246882"/>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81712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Group 33">
            <a:extLst>
              <a:ext uri="{FF2B5EF4-FFF2-40B4-BE49-F238E27FC236}">
                <a16:creationId xmlns:a16="http://schemas.microsoft.com/office/drawing/2014/main" id="{C80A3973-5E67-4DA1-9A19-044BA0F5FA04}"/>
              </a:ext>
            </a:extLst>
          </p:cNvPr>
          <p:cNvGraphicFramePr>
            <a:graphicFrameLocks/>
          </p:cNvGraphicFramePr>
          <p:nvPr>
            <p:extLst>
              <p:ext uri="{D42A27DB-BD31-4B8C-83A1-F6EECF244321}">
                <p14:modId xmlns:p14="http://schemas.microsoft.com/office/powerpoint/2010/main" val="4176289136"/>
              </p:ext>
            </p:extLst>
          </p:nvPr>
        </p:nvGraphicFramePr>
        <p:xfrm>
          <a:off x="1442720" y="1377550"/>
          <a:ext cx="9585061" cy="3204598"/>
        </p:xfrm>
        <a:graphic>
          <a:graphicData uri="http://schemas.openxmlformats.org/drawingml/2006/table">
            <a:tbl>
              <a:tblPr/>
              <a:tblGrid>
                <a:gridCol w="2831346">
                  <a:extLst>
                    <a:ext uri="{9D8B030D-6E8A-4147-A177-3AD203B41FA5}">
                      <a16:colId xmlns:a16="http://schemas.microsoft.com/office/drawing/2014/main" val="20000"/>
                    </a:ext>
                  </a:extLst>
                </a:gridCol>
                <a:gridCol w="3745750">
                  <a:extLst>
                    <a:ext uri="{9D8B030D-6E8A-4147-A177-3AD203B41FA5}">
                      <a16:colId xmlns:a16="http://schemas.microsoft.com/office/drawing/2014/main" val="20001"/>
                    </a:ext>
                  </a:extLst>
                </a:gridCol>
                <a:gridCol w="3007965">
                  <a:extLst>
                    <a:ext uri="{9D8B030D-6E8A-4147-A177-3AD203B41FA5}">
                      <a16:colId xmlns:a16="http://schemas.microsoft.com/office/drawing/2014/main" val="20002"/>
                    </a:ext>
                  </a:extLst>
                </a:gridCol>
              </a:tblGrid>
              <a:tr h="533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Cả nam và 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 name="Text Box 34">
            <a:extLst>
              <a:ext uri="{FF2B5EF4-FFF2-40B4-BE49-F238E27FC236}">
                <a16:creationId xmlns:a16="http://schemas.microsoft.com/office/drawing/2014/main" id="{70049A98-80FF-43C1-B851-F5117F4F4C59}"/>
              </a:ext>
            </a:extLst>
          </p:cNvPr>
          <p:cNvSpPr txBox="1">
            <a:spLocks noChangeArrowheads="1"/>
          </p:cNvSpPr>
          <p:nvPr/>
        </p:nvSpPr>
        <p:spPr bwMode="auto">
          <a:xfrm>
            <a:off x="1590336" y="2068985"/>
            <a:ext cx="24789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dirty="0">
                <a:latin typeface="Times New Roman" panose="02020603050405020304" pitchFamily="18" charset="0"/>
              </a:rPr>
              <a:t>- Có râu, cơ quan sinh dục tạo ra tinh trùng</a:t>
            </a:r>
          </a:p>
        </p:txBody>
      </p:sp>
      <p:sp>
        <p:nvSpPr>
          <p:cNvPr id="25" name="Text Box 35">
            <a:extLst>
              <a:ext uri="{FF2B5EF4-FFF2-40B4-BE49-F238E27FC236}">
                <a16:creationId xmlns:a16="http://schemas.microsoft.com/office/drawing/2014/main" id="{B6B7A80E-9C06-486B-B6FD-A911B97F7447}"/>
              </a:ext>
            </a:extLst>
          </p:cNvPr>
          <p:cNvSpPr txBox="1">
            <a:spLocks noChangeArrowheads="1"/>
          </p:cNvSpPr>
          <p:nvPr/>
        </p:nvSpPr>
        <p:spPr bwMode="auto">
          <a:xfrm>
            <a:off x="4409440" y="2042808"/>
            <a:ext cx="35661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solidFill>
                  <a:srgbClr val="0000FF"/>
                </a:solidFill>
                <a:latin typeface="Times New Roman" panose="02020603050405020304" pitchFamily="18" charset="0"/>
              </a:rPr>
              <a:t>- Dịu dàng, mạnh mẽ, kiên nhẫn, tự tin, chăm sóc con, trụ cột gia đình, đá bóng, giám đốc, làm bếp giỏi, thư kí.</a:t>
            </a:r>
          </a:p>
        </p:txBody>
      </p:sp>
      <p:sp>
        <p:nvSpPr>
          <p:cNvPr id="26" name="Text Box 36">
            <a:extLst>
              <a:ext uri="{FF2B5EF4-FFF2-40B4-BE49-F238E27FC236}">
                <a16:creationId xmlns:a16="http://schemas.microsoft.com/office/drawing/2014/main" id="{871CAFAA-5181-4267-8D58-49E2D1A9DEE3}"/>
              </a:ext>
            </a:extLst>
          </p:cNvPr>
          <p:cNvSpPr txBox="1">
            <a:spLocks noChangeArrowheads="1"/>
          </p:cNvSpPr>
          <p:nvPr/>
        </p:nvSpPr>
        <p:spPr bwMode="auto">
          <a:xfrm>
            <a:off x="8194475" y="2194675"/>
            <a:ext cx="27238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latin typeface="Times New Roman" panose="02020603050405020304" pitchFamily="18" charset="0"/>
              </a:rPr>
              <a:t>- Cơ quan sinh dục tạo ra trứng, mang thai, cho con bú.</a:t>
            </a:r>
          </a:p>
          <a:p>
            <a:pPr>
              <a:spcBef>
                <a:spcPct val="50000"/>
              </a:spcBef>
            </a:pPr>
            <a:endParaRPr lang="en-US" altLang="en-US" sz="2400" b="1" dirty="0">
              <a:latin typeface="Times New Roman" panose="02020603050405020304" pitchFamily="18" charset="0"/>
            </a:endParaRPr>
          </a:p>
        </p:txBody>
      </p:sp>
      <p:sp>
        <p:nvSpPr>
          <p:cNvPr id="27" name="AutoShape 37">
            <a:extLst>
              <a:ext uri="{FF2B5EF4-FFF2-40B4-BE49-F238E27FC236}">
                <a16:creationId xmlns:a16="http://schemas.microsoft.com/office/drawing/2014/main" id="{CB4B886C-D4DC-4032-843D-415ABAFD62E0}"/>
              </a:ext>
            </a:extLst>
          </p:cNvPr>
          <p:cNvSpPr>
            <a:spLocks noChangeArrowheads="1"/>
          </p:cNvSpPr>
          <p:nvPr/>
        </p:nvSpPr>
        <p:spPr bwMode="auto">
          <a:xfrm>
            <a:off x="1441177" y="4939759"/>
            <a:ext cx="9586604" cy="1465636"/>
          </a:xfrm>
          <a:prstGeom prst="flowChartAlternateProcess">
            <a:avLst/>
          </a:prstGeom>
          <a:solidFill>
            <a:srgbClr val="242254"/>
          </a:solidFill>
          <a:ln w="9525">
            <a:noFill/>
            <a:miter lim="800000"/>
            <a:headEnd/>
            <a:tailEnd/>
          </a:ln>
          <a:effectLst>
            <a:outerShdw dist="107763" dir="18900000" algn="ctr" rotWithShape="0">
              <a:schemeClr val="bg2">
                <a:alpha val="50000"/>
              </a:schemeClr>
            </a:outerShdw>
          </a:effectLst>
        </p:spPr>
        <p:txBody>
          <a:bodyPr wrap="none" anchor="ctr"/>
          <a:lstStyle/>
          <a:p>
            <a:pPr eaLnBrk="0" hangingPunct="0">
              <a:defRPr/>
            </a:pPr>
            <a:r>
              <a:rPr lang="en-US" sz="2800" b="1" dirty="0">
                <a:latin typeface="Arial" panose="020B0604020202020204" pitchFamily="34" charset="0"/>
                <a:cs typeface="Arial" panose="020B0604020202020204" pitchFamily="34" charset="0"/>
              </a:rPr>
              <a:t>      </a:t>
            </a:r>
            <a:r>
              <a:rPr lang="en-US" sz="2800" b="1" dirty="0">
                <a:solidFill>
                  <a:schemeClr val="accent4">
                    <a:lumMod val="60000"/>
                    <a:lumOff val="40000"/>
                  </a:schemeClr>
                </a:solidFill>
                <a:latin typeface="Arial" panose="020B0604020202020204" pitchFamily="34" charset="0"/>
                <a:cs typeface="Arial" panose="020B0604020202020204" pitchFamily="34" charset="0"/>
              </a:rPr>
              <a:t>Kết luận</a:t>
            </a:r>
            <a:r>
              <a:rPr lang="en-US" sz="2800" b="1" dirty="0">
                <a:solidFill>
                  <a:schemeClr val="bg1"/>
                </a:solidFill>
                <a:latin typeface="Arial" panose="020B0604020202020204" pitchFamily="34" charset="0"/>
                <a:cs typeface="Arial" panose="020B0604020202020204" pitchFamily="34" charset="0"/>
              </a:rPr>
              <a:t>: Giữa nam và nữ có những điểm khác</a:t>
            </a:r>
          </a:p>
          <a:p>
            <a:pPr eaLnBrk="0" hangingPunct="0">
              <a:defRPr/>
            </a:pPr>
            <a:r>
              <a:rPr lang="en-US" sz="2800" b="1" dirty="0">
                <a:solidFill>
                  <a:schemeClr val="bg1"/>
                </a:solidFill>
                <a:latin typeface="Arial" panose="020B0604020202020204" pitchFamily="34" charset="0"/>
                <a:cs typeface="Arial" panose="020B0604020202020204" pitchFamily="34" charset="0"/>
              </a:rPr>
              <a:t>biệt về mặt sinh học nhưng cũng có rất nhiều điểm</a:t>
            </a:r>
          </a:p>
          <a:p>
            <a:pPr eaLnBrk="0" hangingPunct="0">
              <a:defRPr/>
            </a:pPr>
            <a:r>
              <a:rPr lang="en-US" sz="2800" b="1" dirty="0">
                <a:solidFill>
                  <a:schemeClr val="bg1"/>
                </a:solidFill>
                <a:latin typeface="Arial" panose="020B0604020202020204" pitchFamily="34" charset="0"/>
                <a:cs typeface="Arial" panose="020B0604020202020204" pitchFamily="34" charset="0"/>
              </a:rPr>
              <a:t> chung về mặt xã hội.</a:t>
            </a:r>
          </a:p>
        </p:txBody>
      </p:sp>
    </p:spTree>
    <p:extLst>
      <p:ext uri="{BB962C8B-B14F-4D97-AF65-F5344CB8AC3E}">
        <p14:creationId xmlns:p14="http://schemas.microsoft.com/office/powerpoint/2010/main" val="270363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3"/>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ppt_w*0.05"/>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4)">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D6D940A-7D76-4FB8-AAA7-583E1A4067F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286632" y="2607498"/>
            <a:ext cx="1790573" cy="208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A191AB-565F-4432-AF52-7F5AE2BBB917}"/>
              </a:ext>
            </a:extLst>
          </p:cNvPr>
          <p:cNvSpPr txBox="1"/>
          <p:nvPr/>
        </p:nvSpPr>
        <p:spPr>
          <a:xfrm>
            <a:off x="2164171" y="2278591"/>
            <a:ext cx="9457686" cy="830997"/>
          </a:xfrm>
          <a:prstGeom prst="rect">
            <a:avLst/>
          </a:prstGeom>
          <a:noFill/>
        </p:spPr>
        <p:txBody>
          <a:bodyPr wrap="square" rtlCol="0">
            <a:spAutoFit/>
          </a:bodyPr>
          <a:lstStyle/>
          <a:p>
            <a:pPr>
              <a:spcBef>
                <a:spcPct val="50000"/>
              </a:spcBef>
            </a:pPr>
            <a:r>
              <a:rPr lang="en-US" altLang="en-US" sz="2400" b="1">
                <a:latin typeface="Times New Roman" panose="02020603050405020304" pitchFamily="18" charset="0"/>
              </a:rPr>
              <a:t>Nêu một số ví dụ về vai trò của nữ ở trong lớp, trong trường và ở địa phương em.</a:t>
            </a:r>
            <a:endParaRPr lang="en-US" sz="2400">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53052950-A545-46C2-B4B8-8EF3261A1A32}"/>
              </a:ext>
            </a:extLst>
          </p:cNvPr>
          <p:cNvGrpSpPr/>
          <p:nvPr/>
        </p:nvGrpSpPr>
        <p:grpSpPr>
          <a:xfrm>
            <a:off x="2992675" y="541111"/>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5" name="TextBox 54">
              <a:extLst>
                <a:ext uri="{FF2B5EF4-FFF2-40B4-BE49-F238E27FC236}">
                  <a16:creationId xmlns:a16="http://schemas.microsoft.com/office/drawing/2014/main"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8D6D4363-2503-454F-8A07-ED61E45806A5}"/>
              </a:ext>
            </a:extLst>
          </p:cNvPr>
          <p:cNvGrpSpPr/>
          <p:nvPr/>
        </p:nvGrpSpPr>
        <p:grpSpPr>
          <a:xfrm>
            <a:off x="4532039"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7" name="TextBox 66">
              <a:extLst>
                <a:ext uri="{FF2B5EF4-FFF2-40B4-BE49-F238E27FC236}">
                  <a16:creationId xmlns:a16="http://schemas.microsoft.com/office/drawing/2014/main"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788F3885-FD79-4439-9A45-02B46F7EC1C0}"/>
              </a:ext>
            </a:extLst>
          </p:cNvPr>
          <p:cNvGrpSpPr/>
          <p:nvPr/>
        </p:nvGrpSpPr>
        <p:grpSpPr>
          <a:xfrm>
            <a:off x="6029780"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0" name="TextBox 69">
              <a:extLst>
                <a:ext uri="{FF2B5EF4-FFF2-40B4-BE49-F238E27FC236}">
                  <a16:creationId xmlns:a16="http://schemas.microsoft.com/office/drawing/2014/main"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1731A244-5FF3-4703-9889-4935A04D744D}"/>
              </a:ext>
            </a:extLst>
          </p:cNvPr>
          <p:cNvGrpSpPr/>
          <p:nvPr/>
        </p:nvGrpSpPr>
        <p:grpSpPr>
          <a:xfrm>
            <a:off x="7506697" y="541111"/>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id="{6FD777C7-52CF-4CC5-B9C1-59F183F75C59}"/>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TextBox 72">
              <a:extLst>
                <a:ext uri="{FF2B5EF4-FFF2-40B4-BE49-F238E27FC236}">
                  <a16:creationId xmlns:a16="http://schemas.microsoft.com/office/drawing/2014/main" id="{5AB28B59-1ADA-4A38-8465-7EC553B0E6AF}"/>
                </a:ext>
              </a:extLst>
            </p:cNvPr>
            <p:cNvSpPr txBox="1"/>
            <p:nvPr/>
          </p:nvSpPr>
          <p:spPr>
            <a:xfrm>
              <a:off x="1254362" y="693665"/>
              <a:ext cx="1801759"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B6A87176-3BAC-4C45-8F12-56E990D44AE6}"/>
              </a:ext>
            </a:extLst>
          </p:cNvPr>
          <p:cNvCxnSpPr/>
          <p:nvPr/>
        </p:nvCxnSpPr>
        <p:spPr>
          <a:xfrm>
            <a:off x="2762655" y="1196502"/>
            <a:ext cx="63318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6A3D9C-66DF-4429-A4AA-B960261194E1}"/>
              </a:ext>
            </a:extLst>
          </p:cNvPr>
          <p:cNvSpPr txBox="1"/>
          <p:nvPr/>
        </p:nvSpPr>
        <p:spPr>
          <a:xfrm>
            <a:off x="2164171" y="4446213"/>
            <a:ext cx="9457686" cy="461665"/>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ltLang="en-US">
                <a:solidFill>
                  <a:schemeClr val="tx1"/>
                </a:solidFill>
              </a:rPr>
              <a:t>Tại sao không nên phân biệt đối xử giữa nam và nữ?</a:t>
            </a:r>
            <a:endParaRPr lang="en-US">
              <a:solidFill>
                <a:schemeClr val="tx1"/>
              </a:solidFill>
            </a:endParaRPr>
          </a:p>
        </p:txBody>
      </p:sp>
      <p:sp>
        <p:nvSpPr>
          <p:cNvPr id="20" name="TextBox 19">
            <a:extLst>
              <a:ext uri="{FF2B5EF4-FFF2-40B4-BE49-F238E27FC236}">
                <a16:creationId xmlns:a16="http://schemas.microsoft.com/office/drawing/2014/main" id="{D6C089EF-BE6E-4354-A4F4-31D6797C14FB}"/>
              </a:ext>
            </a:extLst>
          </p:cNvPr>
          <p:cNvSpPr txBox="1"/>
          <p:nvPr/>
        </p:nvSpPr>
        <p:spPr>
          <a:xfrm>
            <a:off x="2164171" y="3331234"/>
            <a:ext cx="9457686" cy="830997"/>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solidFill>
                  <a:schemeClr val="tx1"/>
                </a:solidFill>
              </a:rPr>
              <a:t>Ở trong gia đình em có sự phân biệt đối xử giữa con trai và con gái hay không?</a:t>
            </a:r>
          </a:p>
        </p:txBody>
      </p:sp>
    </p:spTree>
    <p:extLst>
      <p:ext uri="{BB962C8B-B14F-4D97-AF65-F5344CB8AC3E}">
        <p14:creationId xmlns:p14="http://schemas.microsoft.com/office/powerpoint/2010/main" val="172863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200"/>
                                  </p:iterate>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200"/>
                                  </p:iterate>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74713-D6A5-4F8E-97BB-BED968980B0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958E75-4B34-4DD2-B59B-ED1E88F2E126}"/>
              </a:ext>
            </a:extLst>
          </p:cNvPr>
          <p:cNvSpPr txBox="1"/>
          <p:nvPr/>
        </p:nvSpPr>
        <p:spPr>
          <a:xfrm>
            <a:off x="2500441" y="2237641"/>
            <a:ext cx="801559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Chúc các con học tốt!</a:t>
            </a:r>
          </a:p>
        </p:txBody>
      </p:sp>
    </p:spTree>
    <p:extLst>
      <p:ext uri="{BB962C8B-B14F-4D97-AF65-F5344CB8AC3E}">
        <p14:creationId xmlns:p14="http://schemas.microsoft.com/office/powerpoint/2010/main" val="326120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D1B06-85F2-45E1-8829-7A6E768B993D}"/>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9440535" y="4136211"/>
            <a:ext cx="1887918" cy="2373771"/>
            <a:chOff x="553037" y="1365511"/>
            <a:chExt cx="2021510" cy="2515048"/>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092661" y="4104532"/>
            <a:ext cx="2145418" cy="250892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3036461" y="1372131"/>
            <a:ext cx="2201618" cy="2531766"/>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1199239" y="4131828"/>
            <a:ext cx="1904900"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6956439" y="1365511"/>
            <a:ext cx="2011823" cy="2692128"/>
            <a:chOff x="3322779" y="4104532"/>
            <a:chExt cx="1887918" cy="2508928"/>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7550447" y="4136211"/>
            <a:ext cx="1887918" cy="2477249"/>
            <a:chOff x="6341681" y="4087097"/>
            <a:chExt cx="1887918" cy="2526363"/>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1185591" y="1372131"/>
            <a:ext cx="1887918" cy="2652381"/>
            <a:chOff x="9164812" y="4095286"/>
            <a:chExt cx="1771601" cy="2518174"/>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65685" y="1924856"/>
            <a:ext cx="487363" cy="487363"/>
          </a:xfrm>
          <a:prstGeom prst="rect">
            <a:avLst/>
          </a:prstGeom>
        </p:spPr>
      </p:pic>
    </p:spTree>
    <p:extLst>
      <p:ext uri="{BB962C8B-B14F-4D97-AF65-F5344CB8AC3E}">
        <p14:creationId xmlns:p14="http://schemas.microsoft.com/office/powerpoint/2010/main" val="268494770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1)</a:t>
            </a:r>
          </a:p>
        </p:txBody>
      </p:sp>
    </p:spTree>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7832A-31C1-4D23-987A-96D19A7FB37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FECC84E-7F0B-4EFB-BA62-A4C01365F235}"/>
              </a:ext>
            </a:extLst>
          </p:cNvPr>
          <p:cNvGrpSpPr/>
          <p:nvPr/>
        </p:nvGrpSpPr>
        <p:grpSpPr>
          <a:xfrm>
            <a:off x="1463041" y="443518"/>
            <a:ext cx="6973482" cy="613122"/>
            <a:chOff x="3317131" y="507144"/>
            <a:chExt cx="6226831" cy="578877"/>
          </a:xfrm>
        </p:grpSpPr>
        <p:grpSp>
          <p:nvGrpSpPr>
            <p:cNvPr id="30" name="Group 29">
              <a:extLst>
                <a:ext uri="{FF2B5EF4-FFF2-40B4-BE49-F238E27FC236}">
                  <a16:creationId xmlns:a16="http://schemas.microsoft.com/office/drawing/2014/main" id="{BA0CDC05-A062-4F0F-BBC6-B2E6A7B790A3}"/>
                </a:ext>
              </a:extLst>
            </p:cNvPr>
            <p:cNvGrpSpPr/>
            <p:nvPr/>
          </p:nvGrpSpPr>
          <p:grpSpPr>
            <a:xfrm>
              <a:off x="3502595" y="507144"/>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31" name="Rectangle: Top Corners One Rounded and One Snipped 30">
                <a:extLst>
                  <a:ext uri="{FF2B5EF4-FFF2-40B4-BE49-F238E27FC236}">
                    <a16:creationId xmlns:a16="http://schemas.microsoft.com/office/drawing/2014/main" id="{1913757C-8B7B-4D9C-9AEA-B9F9DC29438A}"/>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2" name="TextBox 31">
                <a:extLst>
                  <a:ext uri="{FF2B5EF4-FFF2-40B4-BE49-F238E27FC236}">
                    <a16:creationId xmlns:a16="http://schemas.microsoft.com/office/drawing/2014/main" id="{6D75A125-4271-42E4-BBA6-EB156FD46051}"/>
                  </a:ext>
                </a:extLst>
              </p:cNvPr>
              <p:cNvSpPr txBox="1"/>
              <p:nvPr/>
            </p:nvSpPr>
            <p:spPr>
              <a:xfrm>
                <a:off x="1490500" y="693665"/>
                <a:ext cx="1647787"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Mục tiêu</a:t>
                </a:r>
                <a:endParaRPr lang="vi-VN" sz="1400" b="1"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26F3A21-4024-4F62-A830-E873CB1E2D4F}"/>
                </a:ext>
              </a:extLst>
            </p:cNvPr>
            <p:cNvGrpSpPr/>
            <p:nvPr/>
          </p:nvGrpSpPr>
          <p:grpSpPr>
            <a:xfrm>
              <a:off x="4979512"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4" name="Rectangle: Top Corners One Rounded and One Snipped 33">
                <a:extLst>
                  <a:ext uri="{FF2B5EF4-FFF2-40B4-BE49-F238E27FC236}">
                    <a16:creationId xmlns:a16="http://schemas.microsoft.com/office/drawing/2014/main" id="{B7D33522-D2FD-4904-960C-84CB0366B4CE}"/>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5" name="TextBox 34">
                <a:extLst>
                  <a:ext uri="{FF2B5EF4-FFF2-40B4-BE49-F238E27FC236}">
                    <a16:creationId xmlns:a16="http://schemas.microsoft.com/office/drawing/2014/main" id="{5128DBF7-2344-42B9-81FD-BCBD8BB22F1C}"/>
                  </a:ext>
                </a:extLst>
              </p:cNvPr>
              <p:cNvSpPr txBox="1"/>
              <p:nvPr/>
            </p:nvSpPr>
            <p:spPr>
              <a:xfrm>
                <a:off x="1175655"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Khám phá</a:t>
                </a:r>
                <a:endParaRPr lang="vi-VN" sz="1400" b="1"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099519D9-C970-4015-8644-57628008CCD7}"/>
                </a:ext>
              </a:extLst>
            </p:cNvPr>
            <p:cNvGrpSpPr/>
            <p:nvPr/>
          </p:nvGrpSpPr>
          <p:grpSpPr>
            <a:xfrm>
              <a:off x="6477253"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7" name="Rectangle: Top Corners One Rounded and One Snipped 36">
                <a:extLst>
                  <a:ext uri="{FF2B5EF4-FFF2-40B4-BE49-F238E27FC236}">
                    <a16:creationId xmlns:a16="http://schemas.microsoft.com/office/drawing/2014/main" id="{B7507E90-B57D-4472-8DB3-FF23C14BC69D}"/>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8" name="TextBox 37">
                <a:extLst>
                  <a:ext uri="{FF2B5EF4-FFF2-40B4-BE49-F238E27FC236}">
                    <a16:creationId xmlns:a16="http://schemas.microsoft.com/office/drawing/2014/main" id="{483B5937-2237-454C-A2FB-4E150A15AAE4}"/>
                  </a:ext>
                </a:extLst>
              </p:cNvPr>
              <p:cNvSpPr txBox="1"/>
              <p:nvPr/>
            </p:nvSpPr>
            <p:spPr>
              <a:xfrm>
                <a:off x="1155974"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Thực hành</a:t>
                </a:r>
                <a:endParaRPr lang="vi-VN" sz="1400"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947A7BC-388E-419A-AF8C-0ED2A34E79B4}"/>
                </a:ext>
              </a:extLst>
            </p:cNvPr>
            <p:cNvGrpSpPr/>
            <p:nvPr/>
          </p:nvGrpSpPr>
          <p:grpSpPr>
            <a:xfrm>
              <a:off x="7954170" y="51925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40" name="Rectangle: Top Corners One Rounded and One Snipped 39">
                <a:extLst>
                  <a:ext uri="{FF2B5EF4-FFF2-40B4-BE49-F238E27FC236}">
                    <a16:creationId xmlns:a16="http://schemas.microsoft.com/office/drawing/2014/main" id="{8618A899-95FF-4EFB-879C-45CE9EDE2922}"/>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1" name="TextBox 40">
                <a:extLst>
                  <a:ext uri="{FF2B5EF4-FFF2-40B4-BE49-F238E27FC236}">
                    <a16:creationId xmlns:a16="http://schemas.microsoft.com/office/drawing/2014/main" id="{8306D1DA-D389-43CC-BDC8-10112E61FA5A}"/>
                  </a:ext>
                </a:extLst>
              </p:cNvPr>
              <p:cNvSpPr txBox="1"/>
              <p:nvPr/>
            </p:nvSpPr>
            <p:spPr>
              <a:xfrm>
                <a:off x="1254362" y="693665"/>
                <a:ext cx="1801759" cy="469661"/>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a:latin typeface="Arial" panose="020B0604020202020204" pitchFamily="34" charset="0"/>
                    <a:cs typeface="Arial" panose="020B0604020202020204" pitchFamily="34" charset="0"/>
                  </a:rPr>
                  <a:t>Vận dụng</a:t>
                </a:r>
                <a:endParaRPr lang="vi-VN" sz="1400" b="1">
                  <a:latin typeface="Arial" panose="020B0604020202020204" pitchFamily="34" charset="0"/>
                  <a:cs typeface="Arial" panose="020B0604020202020204" pitchFamily="34" charset="0"/>
                </a:endParaRPr>
              </a:p>
            </p:txBody>
          </p:sp>
        </p:grpSp>
        <p:cxnSp>
          <p:nvCxnSpPr>
            <p:cNvPr id="5" name="Straight Connector 4">
              <a:extLst>
                <a:ext uri="{FF2B5EF4-FFF2-40B4-BE49-F238E27FC236}">
                  <a16:creationId xmlns:a16="http://schemas.microsoft.com/office/drawing/2014/main" id="{2B8745F4-3830-4B8B-AEDA-2061772343AC}"/>
                </a:ext>
              </a:extLst>
            </p:cNvPr>
            <p:cNvCxnSpPr>
              <a:cxnSpLocks/>
            </p:cNvCxnSpPr>
            <p:nvPr/>
          </p:nvCxnSpPr>
          <p:spPr>
            <a:xfrm>
              <a:off x="3317131" y="1086021"/>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4C0E05A0-D7D4-49F8-9175-8BD923244975}"/>
              </a:ext>
            </a:extLst>
          </p:cNvPr>
          <p:cNvSpPr txBox="1"/>
          <p:nvPr/>
        </p:nvSpPr>
        <p:spPr>
          <a:xfrm>
            <a:off x="1670744" y="1832268"/>
            <a:ext cx="7569452" cy="804772"/>
          </a:xfrm>
          <a:prstGeom prst="rect">
            <a:avLst/>
          </a:prstGeom>
          <a:noFill/>
        </p:spPr>
        <p:txBody>
          <a:bodyPr wrap="square" rtlCol="0">
            <a:spAutoFit/>
          </a:bodyPr>
          <a:lstStyle/>
          <a:p>
            <a:pPr lvl="0" algn="just"/>
            <a:r>
              <a:rPr lang="en-US" sz="2000" b="1" dirty="0">
                <a:latin typeface="Arial" panose="020B0604020202020204" pitchFamily="34" charset="0"/>
                <a:cs typeface="Arial" panose="020B0604020202020204" pitchFamily="34" charset="0"/>
              </a:rPr>
              <a:t>Học sinh biết đặc điểm giống và khác nhau của nam và nữ.</a:t>
            </a:r>
          </a:p>
          <a:p>
            <a:pPr lvl="0" algn="just">
              <a:lnSpc>
                <a:spcPct val="150000"/>
              </a:lnSpc>
            </a:pPr>
            <a:r>
              <a:rPr lang="en-US" sz="2000" b="1" dirty="0">
                <a:latin typeface="Arial" panose="020B0604020202020204" pitchFamily="34" charset="0"/>
                <a:cs typeface="Arial" panose="020B0604020202020204" pitchFamily="34" charset="0"/>
                <a:sym typeface="Wingdings 2" panose="05020102010507070707" pitchFamily="18" charset="2"/>
              </a:rPr>
              <a:t>Hiểu vai trò của nam và nữ trong gia đình và trong xã hội.</a:t>
            </a:r>
            <a:endParaRPr lang="en-US" sz="2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A1B0FB9-80C6-452E-BFD1-D73F9E2CE9D7}"/>
              </a:ext>
            </a:extLst>
          </p:cNvPr>
          <p:cNvSpPr txBox="1"/>
          <p:nvPr/>
        </p:nvSpPr>
        <p:spPr>
          <a:xfrm>
            <a:off x="1670744" y="3001494"/>
            <a:ext cx="9962456" cy="496996"/>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Phân biệt được nam và nữ dựa vào đặc điểm sinh học và đặc điểm xã hội.</a:t>
            </a:r>
          </a:p>
        </p:txBody>
      </p:sp>
      <p:sp>
        <p:nvSpPr>
          <p:cNvPr id="7" name="Arrow: Chevron 6">
            <a:extLst>
              <a:ext uri="{FF2B5EF4-FFF2-40B4-BE49-F238E27FC236}">
                <a16:creationId xmlns:a16="http://schemas.microsoft.com/office/drawing/2014/main" id="{63B023A4-12A7-4539-98B5-56F44AB46867}"/>
              </a:ext>
            </a:extLst>
          </p:cNvPr>
          <p:cNvSpPr/>
          <p:nvPr/>
        </p:nvSpPr>
        <p:spPr>
          <a:xfrm>
            <a:off x="955040" y="1928794"/>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Chevron 41">
            <a:extLst>
              <a:ext uri="{FF2B5EF4-FFF2-40B4-BE49-F238E27FC236}">
                <a16:creationId xmlns:a16="http://schemas.microsoft.com/office/drawing/2014/main" id="{D5B6C648-8511-4DE6-9709-C277744AD281}"/>
              </a:ext>
            </a:extLst>
          </p:cNvPr>
          <p:cNvSpPr/>
          <p:nvPr/>
        </p:nvSpPr>
        <p:spPr>
          <a:xfrm>
            <a:off x="955040" y="3210587"/>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2EEE903D-30D7-4F15-9045-F84D32AF1AE1}"/>
              </a:ext>
            </a:extLst>
          </p:cNvPr>
          <p:cNvGrpSpPr/>
          <p:nvPr/>
        </p:nvGrpSpPr>
        <p:grpSpPr>
          <a:xfrm>
            <a:off x="955040" y="4220961"/>
            <a:ext cx="10864202" cy="1379865"/>
            <a:chOff x="955040" y="4421495"/>
            <a:chExt cx="10864202" cy="1379865"/>
          </a:xfrm>
        </p:grpSpPr>
        <p:sp>
          <p:nvSpPr>
            <p:cNvPr id="29" name="TextBox 28">
              <a:extLst>
                <a:ext uri="{FF2B5EF4-FFF2-40B4-BE49-F238E27FC236}">
                  <a16:creationId xmlns:a16="http://schemas.microsoft.com/office/drawing/2014/main" id="{A8DBC273-D3EC-4C83-A15A-DC65C630B0EF}"/>
                </a:ext>
              </a:extLst>
            </p:cNvPr>
            <p:cNvSpPr txBox="1"/>
            <p:nvPr/>
          </p:nvSpPr>
          <p:spPr>
            <a:xfrm>
              <a:off x="1670744" y="4421495"/>
              <a:ext cx="10148498" cy="1379865"/>
            </a:xfrm>
            <a:prstGeom prst="rect">
              <a:avLst/>
            </a:prstGeom>
            <a:noFill/>
          </p:spPr>
          <p:txBody>
            <a:bodyPr wrap="square" rtlCol="0">
              <a:spAutoFit/>
            </a:bodyPr>
            <a:lstStyle/>
            <a:p>
              <a:pPr>
                <a:lnSpc>
                  <a:spcPct val="150000"/>
                </a:lnSpc>
              </a:pPr>
              <a:r>
                <a:rPr lang="vi-VN" sz="2000" b="1" i="0" dirty="0">
                  <a:effectLst/>
                  <a:latin typeface="Helvetica Neue"/>
                </a:rPr>
                <a:t>Luôn có ý thức tôn trọng mọi người cùng giới hoặc khác giới. </a:t>
              </a:r>
              <a:endParaRPr lang="en-US" sz="2000" b="1" i="0" dirty="0">
                <a:effectLst/>
                <a:latin typeface="Helvetica Neue"/>
              </a:endParaRPr>
            </a:p>
            <a:p>
              <a:pPr>
                <a:lnSpc>
                  <a:spcPct val="150000"/>
                </a:lnSpc>
              </a:pPr>
              <a:r>
                <a:rPr lang="vi-VN" sz="2000" b="1" i="0" dirty="0">
                  <a:effectLst/>
                  <a:latin typeface="Helvetica Neue"/>
                </a:rPr>
                <a:t>Đoàn kết, yêu thương giúp đỡ mọi người, bạn bè, không phân biệt nam hay nữ.</a:t>
              </a:r>
              <a:br>
                <a:rPr lang="vi-VN" b="1" dirty="0"/>
              </a:br>
              <a:endParaRPr lang="en-US" sz="1800" b="1" dirty="0">
                <a:latin typeface="Arial" panose="020B0604020202020204" pitchFamily="34" charset="0"/>
                <a:cs typeface="Arial" panose="020B0604020202020204" pitchFamily="34" charset="0"/>
              </a:endParaRPr>
            </a:p>
          </p:txBody>
        </p:sp>
        <p:sp>
          <p:nvSpPr>
            <p:cNvPr id="43" name="Arrow: Chevron 42">
              <a:extLst>
                <a:ext uri="{FF2B5EF4-FFF2-40B4-BE49-F238E27FC236}">
                  <a16:creationId xmlns:a16="http://schemas.microsoft.com/office/drawing/2014/main" id="{37B93EB4-2D92-4976-A477-C6ED6F88486F}"/>
                </a:ext>
              </a:extLst>
            </p:cNvPr>
            <p:cNvSpPr/>
            <p:nvPr/>
          </p:nvSpPr>
          <p:spPr>
            <a:xfrm>
              <a:off x="955040" y="4621091"/>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393438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BD17A-BB82-42D0-8E87-2A6C0241C16C}"/>
              </a:ext>
            </a:extLst>
          </p:cNvPr>
          <p:cNvPicPr>
            <a:picLocks noChangeAspect="1"/>
          </p:cNvPicPr>
          <p:nvPr/>
        </p:nvPicPr>
        <p:blipFill>
          <a:blip r:embed="rId3"/>
          <a:stretch>
            <a:fillRect/>
          </a:stretch>
        </p:blipFill>
        <p:spPr>
          <a:xfrm>
            <a:off x="0" y="-32500"/>
            <a:ext cx="12192000" cy="9582899"/>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9126834" y="4389130"/>
            <a:ext cx="2145419" cy="2396246"/>
            <a:chOff x="553037" y="1365511"/>
            <a:chExt cx="2021510" cy="2538861"/>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4"/>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23923"/>
            </a:xfrm>
            <a:prstGeom prst="rect">
              <a:avLst/>
            </a:prstGeom>
            <a:noFill/>
          </p:spPr>
          <p:txBody>
            <a:bodyPr wrap="square" rtlCol="0">
              <a:spAutoFit/>
            </a:bodyPr>
            <a:lstStyle/>
            <a:p>
              <a:pPr algn="ctr"/>
              <a:endParaRPr lang="en-US" sz="2000"/>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092661" y="4357451"/>
            <a:ext cx="2145418" cy="250892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5"/>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endParaRPr lang="en-US" sz="2000"/>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3036461" y="1897425"/>
            <a:ext cx="2201618" cy="2531766"/>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6"/>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endParaRPr lang="en-US" sz="2000"/>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881079"/>
            <a:ext cx="2201619" cy="2596752"/>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7"/>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endParaRPr lang="en-US" sz="2000"/>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1199239" y="4355563"/>
            <a:ext cx="1904900"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8"/>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endParaRPr lang="en-US" sz="2000"/>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6956439" y="1890805"/>
            <a:ext cx="2011823" cy="2662912"/>
            <a:chOff x="3322779" y="4104532"/>
            <a:chExt cx="1887918" cy="2481700"/>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9"/>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372882"/>
            </a:xfrm>
            <a:prstGeom prst="rect">
              <a:avLst/>
            </a:prstGeom>
            <a:noFill/>
          </p:spPr>
          <p:txBody>
            <a:bodyPr wrap="square" rtlCol="0">
              <a:spAutoFit/>
            </a:bodyPr>
            <a:lstStyle/>
            <a:p>
              <a:pPr algn="ctr"/>
              <a:endParaRPr lang="en-US" sz="2000"/>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6927849" y="4384747"/>
            <a:ext cx="2201619" cy="2485028"/>
            <a:chOff x="6341681" y="4087097"/>
            <a:chExt cx="1887918" cy="2534296"/>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0"/>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8043"/>
            </a:xfrm>
            <a:prstGeom prst="rect">
              <a:avLst/>
            </a:prstGeom>
            <a:noFill/>
          </p:spPr>
          <p:txBody>
            <a:bodyPr wrap="square" rtlCol="0">
              <a:spAutoFit/>
            </a:bodyPr>
            <a:lstStyle/>
            <a:p>
              <a:pPr algn="ctr"/>
              <a:endParaRPr lang="en-US" sz="2000"/>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1185591" y="1897425"/>
            <a:ext cx="1887918" cy="2631057"/>
            <a:chOff x="9164812" y="4095286"/>
            <a:chExt cx="1771601" cy="2497929"/>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1"/>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379865"/>
            </a:xfrm>
            <a:prstGeom prst="rect">
              <a:avLst/>
            </a:prstGeom>
            <a:noFill/>
          </p:spPr>
          <p:txBody>
            <a:bodyPr wrap="square" rtlCol="0">
              <a:spAutoFit/>
            </a:bodyPr>
            <a:lstStyle/>
            <a:p>
              <a:pPr algn="ctr"/>
              <a:endParaRPr lang="en-US" sz="2000"/>
            </a:p>
          </p:txBody>
        </p:sp>
      </p:grpSp>
      <p:pic>
        <p:nvPicPr>
          <p:cNvPr id="32" name="Picture 11" descr="Picture2">
            <a:extLst>
              <a:ext uri="{FF2B5EF4-FFF2-40B4-BE49-F238E27FC236}">
                <a16:creationId xmlns:a16="http://schemas.microsoft.com/office/drawing/2014/main" id="{9E19334A-15C0-4634-8947-36340C4C347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321576">
            <a:off x="417211" y="718423"/>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9BC9C28F-A8D4-46D8-A28B-B69588A28BD6}"/>
              </a:ext>
            </a:extLst>
          </p:cNvPr>
          <p:cNvSpPr txBox="1"/>
          <p:nvPr/>
        </p:nvSpPr>
        <p:spPr>
          <a:xfrm>
            <a:off x="1032588" y="1179206"/>
            <a:ext cx="10763606" cy="954107"/>
          </a:xfrm>
          <a:prstGeom prst="rect">
            <a:avLst/>
          </a:prstGeom>
          <a:noFill/>
        </p:spPr>
        <p:txBody>
          <a:bodyPr wrap="square" rtlCol="0">
            <a:spAutoFit/>
          </a:bodyPr>
          <a:lstStyle/>
          <a:p>
            <a:r>
              <a:rPr lang="en-US" altLang="en-US" sz="2800" b="1" dirty="0">
                <a:latin typeface="Arial" panose="020B0604020202020204" pitchFamily="34" charset="0"/>
                <a:cs typeface="Arial" panose="020B0604020202020204" pitchFamily="34" charset="0"/>
              </a:rPr>
              <a:t>Nêu một vài điểm giống nhau và khác nhau giữa nam và nữ</a:t>
            </a:r>
          </a:p>
          <a:p>
            <a:endParaRPr lang="en-US" sz="2800"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4DCF0FEF-D56F-4F53-8535-E23AE6E892BA}"/>
              </a:ext>
            </a:extLst>
          </p:cNvPr>
          <p:cNvGrpSpPr/>
          <p:nvPr/>
        </p:nvGrpSpPr>
        <p:grpSpPr>
          <a:xfrm>
            <a:off x="2938391" y="38068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81" name="Rectangle: Top Corners One Rounded and One Snipped 80">
              <a:extLst>
                <a:ext uri="{FF2B5EF4-FFF2-40B4-BE49-F238E27FC236}">
                  <a16:creationId xmlns:a16="http://schemas.microsoft.com/office/drawing/2014/main" id="{A67BC5B5-7237-48B6-8A70-9EA159D87E24}"/>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TextBox 81">
              <a:extLst>
                <a:ext uri="{FF2B5EF4-FFF2-40B4-BE49-F238E27FC236}">
                  <a16:creationId xmlns:a16="http://schemas.microsoft.com/office/drawing/2014/main" id="{28B784AC-D993-4F63-A343-9286284FE792}"/>
                </a:ext>
              </a:extLst>
            </p:cNvPr>
            <p:cNvSpPr txBox="1"/>
            <p:nvPr/>
          </p:nvSpPr>
          <p:spPr>
            <a:xfrm>
              <a:off x="1490498" y="693665"/>
              <a:ext cx="1647786"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F112ED05-0BF8-48AA-8EEB-A45D03973BD5}"/>
              </a:ext>
            </a:extLst>
          </p:cNvPr>
          <p:cNvGrpSpPr/>
          <p:nvPr/>
        </p:nvGrpSpPr>
        <p:grpSpPr>
          <a:xfrm>
            <a:off x="4415308"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4" name="Rectangle: Top Corners One Rounded and One Snipped 83">
              <a:extLst>
                <a:ext uri="{FF2B5EF4-FFF2-40B4-BE49-F238E27FC236}">
                  <a16:creationId xmlns:a16="http://schemas.microsoft.com/office/drawing/2014/main" id="{C990E6FE-028C-44EA-9E25-7B9CA46CA4F0}"/>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TextBox 84">
              <a:extLst>
                <a:ext uri="{FF2B5EF4-FFF2-40B4-BE49-F238E27FC236}">
                  <a16:creationId xmlns:a16="http://schemas.microsoft.com/office/drawing/2014/main" id="{120E28CB-FE8D-42EF-B962-1137A2828345}"/>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03067E7-7689-48A0-8D0B-7E2E5B6DEDA8}"/>
              </a:ext>
            </a:extLst>
          </p:cNvPr>
          <p:cNvGrpSpPr/>
          <p:nvPr/>
        </p:nvGrpSpPr>
        <p:grpSpPr>
          <a:xfrm>
            <a:off x="5913049"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7" name="Rectangle: Top Corners One Rounded and One Snipped 86">
              <a:extLst>
                <a:ext uri="{FF2B5EF4-FFF2-40B4-BE49-F238E27FC236}">
                  <a16:creationId xmlns:a16="http://schemas.microsoft.com/office/drawing/2014/main" id="{620C2EEA-E7C5-4613-9DFC-810886D4B6D6}"/>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TextBox 87">
              <a:extLst>
                <a:ext uri="{FF2B5EF4-FFF2-40B4-BE49-F238E27FC236}">
                  <a16:creationId xmlns:a16="http://schemas.microsoft.com/office/drawing/2014/main" id="{A2E1D954-E680-4A26-A81E-FB332FB18616}"/>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FF126DB4-D48C-4DAA-8F65-3B4D364B647A}"/>
              </a:ext>
            </a:extLst>
          </p:cNvPr>
          <p:cNvGrpSpPr/>
          <p:nvPr/>
        </p:nvGrpSpPr>
        <p:grpSpPr>
          <a:xfrm>
            <a:off x="7389966" y="392798"/>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0" name="Rectangle: Top Corners One Rounded and One Snipped 89">
              <a:extLst>
                <a:ext uri="{FF2B5EF4-FFF2-40B4-BE49-F238E27FC236}">
                  <a16:creationId xmlns:a16="http://schemas.microsoft.com/office/drawing/2014/main" id="{0E23E650-CF13-4BBD-B2BE-67BDB0676AEF}"/>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TextBox 90">
              <a:extLst>
                <a:ext uri="{FF2B5EF4-FFF2-40B4-BE49-F238E27FC236}">
                  <a16:creationId xmlns:a16="http://schemas.microsoft.com/office/drawing/2014/main" id="{384701FE-B912-4C5F-8101-9472222FF58A}"/>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92" name="Straight Connector 91">
            <a:extLst>
              <a:ext uri="{FF2B5EF4-FFF2-40B4-BE49-F238E27FC236}">
                <a16:creationId xmlns:a16="http://schemas.microsoft.com/office/drawing/2014/main" id="{B44E3844-5466-41A4-B926-26003A14BCB8}"/>
              </a:ext>
            </a:extLst>
          </p:cNvPr>
          <p:cNvCxnSpPr>
            <a:cxnSpLocks/>
          </p:cNvCxnSpPr>
          <p:nvPr/>
        </p:nvCxnSpPr>
        <p:spPr>
          <a:xfrm>
            <a:off x="2752927" y="959562"/>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543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7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1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7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6" presetClass="entr" presetSubtype="32" repeatCount="indefinite"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10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12739C-E065-4FB2-881B-0307AB22222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884137" y="681635"/>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A191AB-565F-4432-AF52-7F5AE2BBB917}"/>
              </a:ext>
            </a:extLst>
          </p:cNvPr>
          <p:cNvSpPr txBox="1"/>
          <p:nvPr/>
        </p:nvSpPr>
        <p:spPr>
          <a:xfrm>
            <a:off x="1303569" y="1002456"/>
            <a:ext cx="9457686" cy="830997"/>
          </a:xfrm>
          <a:prstGeom prst="rect">
            <a:avLst/>
          </a:prstGeom>
          <a:noFill/>
        </p:spPr>
        <p:txBody>
          <a:bodyPr wrap="square" rtlCol="0">
            <a:spAutoFit/>
          </a:bodyPr>
          <a:lstStyle/>
          <a:p>
            <a:pPr algn="ctr">
              <a:spcBef>
                <a:spcPct val="50000"/>
              </a:spcBef>
            </a:pPr>
            <a:r>
              <a:rPr lang="en-US" altLang="en-US" sz="2400" b="1" dirty="0">
                <a:latin typeface="Times New Roman" panose="02020603050405020304" pitchFamily="18" charset="0"/>
              </a:rPr>
              <a:t> Khi một em bé mới sinh dựa vào cơ quan nào của cơ thể để biết được đó là bé trai hay bé gái?</a:t>
            </a:r>
          </a:p>
        </p:txBody>
      </p:sp>
      <p:grpSp>
        <p:nvGrpSpPr>
          <p:cNvPr id="53" name="Group 52">
            <a:extLst>
              <a:ext uri="{FF2B5EF4-FFF2-40B4-BE49-F238E27FC236}">
                <a16:creationId xmlns:a16="http://schemas.microsoft.com/office/drawing/2014/main" id="{53052950-A545-46C2-B4B8-8EF3261A1A32}"/>
              </a:ext>
            </a:extLst>
          </p:cNvPr>
          <p:cNvGrpSpPr/>
          <p:nvPr/>
        </p:nvGrpSpPr>
        <p:grpSpPr>
          <a:xfrm>
            <a:off x="3053541"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TextBox 54">
              <a:extLst>
                <a:ext uri="{FF2B5EF4-FFF2-40B4-BE49-F238E27FC236}">
                  <a16:creationId xmlns:a16="http://schemas.microsoft.com/office/drawing/2014/main"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8D6D4363-2503-454F-8A07-ED61E45806A5}"/>
              </a:ext>
            </a:extLst>
          </p:cNvPr>
          <p:cNvGrpSpPr/>
          <p:nvPr/>
        </p:nvGrpSpPr>
        <p:grpSpPr>
          <a:xfrm>
            <a:off x="4593542"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TextBox 66">
              <a:extLst>
                <a:ext uri="{FF2B5EF4-FFF2-40B4-BE49-F238E27FC236}">
                  <a16:creationId xmlns:a16="http://schemas.microsoft.com/office/drawing/2014/main"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788F3885-FD79-4439-9A45-02B46F7EC1C0}"/>
              </a:ext>
            </a:extLst>
          </p:cNvPr>
          <p:cNvGrpSpPr/>
          <p:nvPr/>
        </p:nvGrpSpPr>
        <p:grpSpPr>
          <a:xfrm>
            <a:off x="6091283" y="266335"/>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xtBox 69">
              <a:extLst>
                <a:ext uri="{FF2B5EF4-FFF2-40B4-BE49-F238E27FC236}">
                  <a16:creationId xmlns:a16="http://schemas.microsoft.com/office/drawing/2014/main"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1731A244-5FF3-4703-9889-4935A04D744D}"/>
              </a:ext>
            </a:extLst>
          </p:cNvPr>
          <p:cNvGrpSpPr/>
          <p:nvPr/>
        </p:nvGrpSpPr>
        <p:grpSpPr>
          <a:xfrm>
            <a:off x="7568200"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id="{6FD777C7-52CF-4CC5-B9C1-59F183F75C59}"/>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TextBox 72">
              <a:extLst>
                <a:ext uri="{FF2B5EF4-FFF2-40B4-BE49-F238E27FC236}">
                  <a16:creationId xmlns:a16="http://schemas.microsoft.com/office/drawing/2014/main" id="{5AB28B59-1ADA-4A38-8465-7EC553B0E6AF}"/>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B6A87176-3BAC-4C45-8F12-56E990D44AE6}"/>
              </a:ext>
            </a:extLst>
          </p:cNvPr>
          <p:cNvCxnSpPr/>
          <p:nvPr/>
        </p:nvCxnSpPr>
        <p:spPr>
          <a:xfrm>
            <a:off x="2762655" y="85603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155B8D-CC7B-40EF-807A-C9214696A530}"/>
              </a:ext>
            </a:extLst>
          </p:cNvPr>
          <p:cNvPicPr>
            <a:picLocks noChangeAspect="1"/>
          </p:cNvPicPr>
          <p:nvPr/>
        </p:nvPicPr>
        <p:blipFill>
          <a:blip r:embed="rId5"/>
          <a:stretch>
            <a:fillRect/>
          </a:stretch>
        </p:blipFill>
        <p:spPr>
          <a:xfrm>
            <a:off x="3661520" y="2202785"/>
            <a:ext cx="4902934" cy="3583539"/>
          </a:xfrm>
          <a:prstGeom prst="rect">
            <a:avLst/>
          </a:prstGeom>
        </p:spPr>
      </p:pic>
    </p:spTree>
    <p:extLst>
      <p:ext uri="{BB962C8B-B14F-4D97-AF65-F5344CB8AC3E}">
        <p14:creationId xmlns:p14="http://schemas.microsoft.com/office/powerpoint/2010/main" val="3413279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BD53961-4667-49C9-9EB1-231831BC9DEC}"/>
              </a:ext>
            </a:extLst>
          </p:cNvPr>
          <p:cNvPicPr>
            <a:picLocks noChangeAspect="1"/>
          </p:cNvPicPr>
          <p:nvPr/>
        </p:nvPicPr>
        <p:blipFill>
          <a:blip r:embed="rId2"/>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4CE16CA2-6962-4DD1-AB85-0B79D435C170}"/>
              </a:ext>
            </a:extLst>
          </p:cNvPr>
          <p:cNvGrpSpPr/>
          <p:nvPr/>
        </p:nvGrpSpPr>
        <p:grpSpPr>
          <a:xfrm>
            <a:off x="2762654" y="460548"/>
            <a:ext cx="6331873" cy="589699"/>
            <a:chOff x="2762655" y="577617"/>
            <a:chExt cx="6331873" cy="589699"/>
          </a:xfrm>
        </p:grpSpPr>
        <p:grpSp>
          <p:nvGrpSpPr>
            <p:cNvPr id="5" name="Group 4">
              <a:extLst>
                <a:ext uri="{FF2B5EF4-FFF2-40B4-BE49-F238E27FC236}">
                  <a16:creationId xmlns:a16="http://schemas.microsoft.com/office/drawing/2014/main" id="{616751EB-D909-4584-ABF2-395F74681217}"/>
                </a:ext>
              </a:extLst>
            </p:cNvPr>
            <p:cNvGrpSpPr/>
            <p:nvPr/>
          </p:nvGrpSpPr>
          <p:grpSpPr>
            <a:xfrm>
              <a:off x="3030992"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70993"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68734" y="57761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Vận dụng</a:t>
                </a:r>
                <a:endParaRPr lang="vi-VN" sz="1200" b="1" dirty="0">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1167316"/>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 name="Picture 2">
            <a:extLst>
              <a:ext uri="{FF2B5EF4-FFF2-40B4-BE49-F238E27FC236}">
                <a16:creationId xmlns:a16="http://schemas.microsoft.com/office/drawing/2014/main" id="{91937057-BDEC-4DD0-8737-23B3993D8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628"/>
          <a:stretch>
            <a:fillRect/>
          </a:stretch>
        </p:blipFill>
        <p:spPr>
          <a:xfrm>
            <a:off x="1798320" y="1685158"/>
            <a:ext cx="8747759" cy="4410842"/>
          </a:xfrm>
          <a:prstGeom prst="rect">
            <a:avLst/>
          </a:prstGeom>
        </p:spPr>
      </p:pic>
      <p:pic>
        <p:nvPicPr>
          <p:cNvPr id="24" name="Picture 8">
            <a:extLst>
              <a:ext uri="{FF2B5EF4-FFF2-40B4-BE49-F238E27FC236}">
                <a16:creationId xmlns:a16="http://schemas.microsoft.com/office/drawing/2014/main" id="{A4030336-B9BD-4873-9FA2-A275B5F9F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0992" y="1458550"/>
            <a:ext cx="2832412" cy="446722"/>
          </a:xfrm>
          <a:prstGeom prst="rect">
            <a:avLst/>
          </a:prstGeom>
        </p:spPr>
      </p:pic>
      <p:sp>
        <p:nvSpPr>
          <p:cNvPr id="22" name="TextBox 21">
            <a:extLst>
              <a:ext uri="{FF2B5EF4-FFF2-40B4-BE49-F238E27FC236}">
                <a16:creationId xmlns:a16="http://schemas.microsoft.com/office/drawing/2014/main" id="{799AD247-CF3D-421C-868F-45250E237C38}"/>
              </a:ext>
            </a:extLst>
          </p:cNvPr>
          <p:cNvSpPr txBox="1"/>
          <p:nvPr/>
        </p:nvSpPr>
        <p:spPr>
          <a:xfrm>
            <a:off x="2133600" y="1999366"/>
            <a:ext cx="7950843" cy="3347840"/>
          </a:xfrm>
          <a:prstGeom prst="rect">
            <a:avLst/>
          </a:prstGeom>
          <a:noFill/>
        </p:spPr>
        <p:txBody>
          <a:bodyPr wrap="square">
            <a:spAutoFit/>
          </a:bodyPr>
          <a:lstStyle/>
          <a:p>
            <a:pPr eaLnBrk="0" hangingPunct="0">
              <a:lnSpc>
                <a:spcPct val="150000"/>
              </a:lnSpc>
              <a:defRPr/>
            </a:pPr>
            <a:r>
              <a:rPr lang="en-US" sz="2400" b="1" dirty="0">
                <a:latin typeface="Arial" panose="020B0604020202020204" pitchFamily="34" charset="0"/>
                <a:cs typeface="Arial" panose="020B0604020202020204" pitchFamily="34" charset="0"/>
              </a:rPr>
              <a:t>      Ngoài những đặc điểm chung, giữa nam và nữ có sự khác biệt, trong đó sự khác biệt cơ bản về cấu tạo và chức năng của cơ quan sinh dục. </a:t>
            </a:r>
          </a:p>
          <a:p>
            <a:pPr eaLnBrk="0" hangingPunct="0">
              <a:lnSpc>
                <a:spcPct val="150000"/>
              </a:lnSpc>
              <a:defRPr/>
            </a:pPr>
            <a:r>
              <a:rPr lang="en-US" sz="2400" b="1" dirty="0">
                <a:latin typeface="Arial" panose="020B0604020202020204" pitchFamily="34" charset="0"/>
                <a:cs typeface="Arial" panose="020B0604020202020204" pitchFamily="34" charset="0"/>
              </a:rPr>
              <a:t>      Đến một độ tuổi nhất định, cơ quan sinh dục phát triển làm cho cơ thể nam và nữ có nhiều điểm khác biệt về mặt sinh học.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35A2200-DFCA-44DE-9867-17E5C31396A9}"/>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92038"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9780"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933858"/>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descr="Trang 7">
            <a:extLst>
              <a:ext uri="{FF2B5EF4-FFF2-40B4-BE49-F238E27FC236}">
                <a16:creationId xmlns:a16="http://schemas.microsoft.com/office/drawing/2014/main" id="{FE5228CE-2F9E-48AF-823F-E513A74A1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45" y="1784563"/>
            <a:ext cx="3630892" cy="33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a:extLst>
              <a:ext uri="{FF2B5EF4-FFF2-40B4-BE49-F238E27FC236}">
                <a16:creationId xmlns:a16="http://schemas.microsoft.com/office/drawing/2014/main" id="{6EA2BCCA-C434-4CBC-9A38-99D40BB615E2}"/>
              </a:ext>
            </a:extLst>
          </p:cNvPr>
          <p:cNvSpPr txBox="1">
            <a:spLocks noChangeArrowheads="1"/>
          </p:cNvSpPr>
          <p:nvPr/>
        </p:nvSpPr>
        <p:spPr bwMode="auto">
          <a:xfrm>
            <a:off x="5004694" y="2164482"/>
            <a:ext cx="62424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Nam thường có râu, cơ quan sinh dục tạo ra tinh tùng.</a:t>
            </a:r>
          </a:p>
        </p:txBody>
      </p:sp>
      <p:sp>
        <p:nvSpPr>
          <p:cNvPr id="20" name="Text Box 6">
            <a:extLst>
              <a:ext uri="{FF2B5EF4-FFF2-40B4-BE49-F238E27FC236}">
                <a16:creationId xmlns:a16="http://schemas.microsoft.com/office/drawing/2014/main" id="{FD9D2C4D-2A19-4986-A1F2-6873E6574C4A}"/>
              </a:ext>
            </a:extLst>
          </p:cNvPr>
          <p:cNvSpPr txBox="1">
            <a:spLocks noChangeArrowheads="1"/>
          </p:cNvSpPr>
          <p:nvPr/>
        </p:nvSpPr>
        <p:spPr bwMode="auto">
          <a:xfrm>
            <a:off x="5004693" y="4078411"/>
            <a:ext cx="59884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Nữ có kinh nguyệt, cơ quan sinh dục  tạo ra trứng.</a:t>
            </a:r>
          </a:p>
        </p:txBody>
      </p:sp>
    </p:spTree>
    <p:extLst>
      <p:ext uri="{BB962C8B-B14F-4D97-AF65-F5344CB8AC3E}">
        <p14:creationId xmlns:p14="http://schemas.microsoft.com/office/powerpoint/2010/main" val="2959028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800"/>
                                  </p:stCondLst>
                                  <p:iterate type="wd">
                                    <p:tmAbs val="300"/>
                                  </p:iterate>
                                  <p:childTnLst>
                                    <p:set>
                                      <p:cBhvr>
                                        <p:cTn id="6" dur="1" fill="hold">
                                          <p:stCondLst>
                                            <p:cond delay="9"/>
                                          </p:stCondLst>
                                        </p:cTn>
                                        <p:tgtEl>
                                          <p:spTgt spid="19">
                                            <p:txEl>
                                              <p:pRg st="0" end="0"/>
                                            </p:txEl>
                                          </p:spTgt>
                                        </p:tgtEl>
                                        <p:attrNameLst>
                                          <p:attrName>style.visibility</p:attrName>
                                        </p:attrNameLst>
                                      </p:cBhvr>
                                      <p:to>
                                        <p:strVal val="visible"/>
                                      </p:to>
                                    </p:set>
                                  </p:childTnLst>
                                </p:cTn>
                              </p:par>
                              <p:par>
                                <p:cTn id="7" presetID="16" presetClass="entr" presetSubtype="21" fill="hold" nodeType="withEffect">
                                  <p:stCondLst>
                                    <p:cond delay="800"/>
                                  </p:stCondLst>
                                  <p:childTnLst>
                                    <p:set>
                                      <p:cBhvr>
                                        <p:cTn id="8" dur="1" fill="hold">
                                          <p:stCondLst>
                                            <p:cond delay="0"/>
                                          </p:stCondLst>
                                        </p:cTn>
                                        <p:tgtEl>
                                          <p:spTgt spid="18"/>
                                        </p:tgtEl>
                                        <p:attrNameLst>
                                          <p:attrName>style.visibility</p:attrName>
                                        </p:attrNameLst>
                                      </p:cBhvr>
                                      <p:to>
                                        <p:strVal val="visible"/>
                                      </p:to>
                                    </p:set>
                                    <p:animEffect transition="in" filter="barn(inVertical)">
                                      <p:cBhvr>
                                        <p:cTn id="9" dur="500"/>
                                        <p:tgtEl>
                                          <p:spTgt spid="18"/>
                                        </p:tgtEl>
                                      </p:cBhvr>
                                    </p:animEffect>
                                  </p:childTnLst>
                                </p:cTn>
                              </p:par>
                            </p:childTnLst>
                          </p:cTn>
                        </p:par>
                        <p:par>
                          <p:cTn id="10" fill="hold">
                            <p:stCondLst>
                              <p:cond delay="5010"/>
                            </p:stCondLst>
                            <p:childTnLst>
                              <p:par>
                                <p:cTn id="11" presetID="1" presetClass="entr" presetSubtype="0" fill="hold" grpId="0" nodeType="afterEffect">
                                  <p:stCondLst>
                                    <p:cond delay="0"/>
                                  </p:stCondLst>
                                  <p:iterate type="wd">
                                    <p:tmAbs val="300"/>
                                  </p:iterate>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2)</a:t>
            </a:r>
          </a:p>
        </p:txBody>
      </p:sp>
    </p:spTree>
    <p:extLst>
      <p:ext uri="{BB962C8B-B14F-4D97-AF65-F5344CB8AC3E}">
        <p14:creationId xmlns:p14="http://schemas.microsoft.com/office/powerpoint/2010/main" val="535289664"/>
      </p:ext>
    </p:extLst>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679</Words>
  <Application>Microsoft Office PowerPoint</Application>
  <PresentationFormat>Widescreen</PresentationFormat>
  <Paragraphs>100</Paragraphs>
  <Slides>13</Slides>
  <Notes>7</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stu00009553@gamudagardens.sis.edu.vn</cp:lastModifiedBy>
  <cp:revision>114</cp:revision>
  <dcterms:created xsi:type="dcterms:W3CDTF">2021-08-03T15:20:12Z</dcterms:created>
  <dcterms:modified xsi:type="dcterms:W3CDTF">2021-09-01T03:17:20Z</dcterms:modified>
</cp:coreProperties>
</file>