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01" r:id="rId2"/>
    <p:sldId id="303" r:id="rId3"/>
    <p:sldId id="299" r:id="rId4"/>
    <p:sldId id="300" r:id="rId5"/>
    <p:sldId id="259" r:id="rId6"/>
    <p:sldId id="277" r:id="rId7"/>
    <p:sldId id="274" r:id="rId8"/>
    <p:sldId id="275" r:id="rId9"/>
    <p:sldId id="276" r:id="rId10"/>
    <p:sldId id="260" r:id="rId11"/>
    <p:sldId id="278" r:id="rId12"/>
    <p:sldId id="288" r:id="rId13"/>
    <p:sldId id="262" r:id="rId14"/>
    <p:sldId id="304" r:id="rId15"/>
    <p:sldId id="305" r:id="rId16"/>
    <p:sldId id="306" r:id="rId17"/>
    <p:sldId id="266" r:id="rId18"/>
    <p:sldId id="307"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3C9"/>
    <a:srgbClr val="FCAD36"/>
    <a:srgbClr val="F7FD9D"/>
    <a:srgbClr val="00FF00"/>
    <a:srgbClr val="006600"/>
    <a:srgbClr val="D60093"/>
    <a:srgbClr val="0000FF"/>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p:restoredTop sz="94660"/>
  </p:normalViewPr>
  <p:slideViewPr>
    <p:cSldViewPr showGuides="1">
      <p:cViewPr varScale="1">
        <p:scale>
          <a:sx n="63" d="100"/>
          <a:sy n="63" d="100"/>
        </p:scale>
        <p:origin x="1372" y="52"/>
      </p:cViewPr>
      <p:guideLst>
        <p:guide orient="horz" pos="2160"/>
        <p:guide pos="28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27124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350F4F-05D0-4EA5-BC21-5107C76BC0B0}" type="slidenum">
              <a:rPr lang="en-US" altLang="en-US" smtClean="0"/>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Sau </a:t>
            </a:r>
            <a:r>
              <a:rPr lang="en-US" dirty="0" err="1"/>
              <a:t>bài</a:t>
            </a:r>
            <a:r>
              <a:rPr lang="en-US" baseline="0" dirty="0"/>
              <a:t> </a:t>
            </a:r>
            <a:r>
              <a:rPr lang="en-US" baseline="0" dirty="0" err="1"/>
              <a:t>học</a:t>
            </a:r>
            <a:r>
              <a:rPr lang="en-US" baseline="0" dirty="0"/>
              <a:t>, </a:t>
            </a:r>
            <a:r>
              <a:rPr lang="en-US" baseline="0" dirty="0" err="1"/>
              <a:t>chúng</a:t>
            </a:r>
            <a:r>
              <a:rPr lang="en-US" baseline="0" dirty="0"/>
              <a:t> </a:t>
            </a:r>
            <a:r>
              <a:rPr lang="en-US" baseline="0" dirty="0" err="1"/>
              <a:t>mình</a:t>
            </a:r>
            <a:r>
              <a:rPr lang="en-US" baseline="0" dirty="0"/>
              <a:t> </a:t>
            </a:r>
            <a:r>
              <a:rPr lang="en-US" baseline="0" dirty="0" err="1"/>
              <a:t>cần</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những</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nào</a:t>
            </a:r>
            <a:r>
              <a:rPr lang="en-US" baseline="0" dirty="0"/>
              <a:t>?</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các con đang ở độ tuổi nào? bố mẹ? ông bà?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Tuổi dậy thì nằm trong giai đoạn phát triển nào?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5D31D17E-79CE-47A3-BA6E-BA954DBE6123}" type="slidenum">
              <a:rPr lang="en-US" altLang="en-US"/>
              <a:pPr>
                <a:defRPr/>
              </a:pPr>
              <a:t>‹#›</a:t>
            </a:fld>
            <a:endParaRPr lang="en-US" altLang="en-US"/>
          </a:p>
        </p:txBody>
      </p:sp>
    </p:spTree>
    <p:extLst>
      <p:ext uri="{BB962C8B-B14F-4D97-AF65-F5344CB8AC3E}">
        <p14:creationId xmlns:p14="http://schemas.microsoft.com/office/powerpoint/2010/main" val="278155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9A0DB2DC-4C9A-4742-B13C-FB6460FD35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2.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557" y="-85583"/>
            <a:ext cx="8090944" cy="1329614"/>
            <a:chOff x="681750" y="976767"/>
            <a:chExt cx="11224499" cy="1776639"/>
          </a:xfrm>
          <a:solidFill>
            <a:schemeClr val="bg1"/>
          </a:solidFill>
        </p:grpSpPr>
        <p:sp>
          <p:nvSpPr>
            <p:cNvPr id="5" name="Rounded Rectangle 1"/>
            <p:cNvSpPr>
              <a:spLocks noChangeArrowheads="1"/>
            </p:cNvSpPr>
            <p:nvPr/>
          </p:nvSpPr>
          <p:spPr bwMode="auto">
            <a:xfrm>
              <a:off x="703262" y="1391984"/>
              <a:ext cx="11202987" cy="1332195"/>
            </a:xfrm>
            <a:prstGeom prst="roundRect">
              <a:avLst>
                <a:gd name="adj" fmla="val 16667"/>
              </a:avLst>
            </a:prstGeom>
            <a:grpFill/>
            <a:ln w="9525" algn="ctr">
              <a:solidFill>
                <a:srgbClr val="FFC000"/>
              </a:solidFill>
              <a:rou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pic>
          <p:nvPicPr>
            <p:cNvPr id="6" name="Picture 2" descr="C:\Users\Administrator\Application Data\Zamaan's Software\psc\screensho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50" y="976767"/>
              <a:ext cx="1811337" cy="17766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0" name="Title 1"/>
          <p:cNvSpPr>
            <a:spLocks noGrp="1"/>
          </p:cNvSpPr>
          <p:nvPr>
            <p:ph type="title"/>
          </p:nvPr>
        </p:nvSpPr>
        <p:spPr>
          <a:xfrm>
            <a:off x="3078934" y="130528"/>
            <a:ext cx="3241780" cy="1172325"/>
          </a:xfrm>
        </p:spPr>
        <p:txBody>
          <a:bodyPr>
            <a:noAutofit/>
          </a:bodyPr>
          <a:lstStyle/>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p>
        </p:txBody>
      </p:sp>
      <p:sp>
        <p:nvSpPr>
          <p:cNvPr id="36" name="Text Box 7187"/>
          <p:cNvSpPr txBox="1"/>
          <p:nvPr/>
        </p:nvSpPr>
        <p:spPr>
          <a:xfrm>
            <a:off x="1099753" y="2057399"/>
            <a:ext cx="6934200" cy="954107"/>
          </a:xfrm>
          <a:prstGeom prst="rect">
            <a:avLst/>
          </a:prstGeom>
          <a:noFill/>
          <a:ln w="9525">
            <a:noFill/>
          </a:ln>
        </p:spPr>
        <p:txBody>
          <a:bodyPr>
            <a:spAutoFit/>
          </a:bodyPr>
          <a:lstStyle/>
          <a:p>
            <a:pPr algn="just">
              <a:spcBef>
                <a:spcPct val="50000"/>
              </a:spcBef>
            </a:pPr>
            <a:r>
              <a:rPr sz="2800" dirty="0">
                <a:latin typeface="Times New Roman" panose="02020603050405020304" pitchFamily="18" charset="0"/>
                <a:cs typeface="Times New Roman" panose="02020603050405020304" pitchFamily="18" charset="0"/>
              </a:rPr>
              <a:t>Câu 1: </a:t>
            </a:r>
            <a:r>
              <a:rPr lang="en-US" sz="2800" dirty="0">
                <a:latin typeface="Times New Roman" panose="02020603050405020304" pitchFamily="18" charset="0"/>
                <a:cs typeface="Times New Roman" panose="02020603050405020304" pitchFamily="18" charset="0"/>
              </a:rPr>
              <a:t>Nêu các </a:t>
            </a:r>
            <a:r>
              <a:rPr lang="vi-VN" sz="2800" dirty="0">
                <a:latin typeface="Times New Roman" panose="02020603050405020304" pitchFamily="18" charset="0"/>
                <a:cs typeface="Times New Roman" panose="02020603050405020304" pitchFamily="18" charset="0"/>
              </a:rPr>
              <a:t>giai đoạn phát triển </a:t>
            </a:r>
            <a:r>
              <a:rPr lang="en-US" sz="2800" dirty="0">
                <a:latin typeface="Times New Roman" panose="02020603050405020304" pitchFamily="18" charset="0"/>
                <a:cs typeface="Times New Roman" panose="02020603050405020304" pitchFamily="18" charset="0"/>
              </a:rPr>
              <a:t>của</a:t>
            </a:r>
            <a:r>
              <a:rPr sz="2800" dirty="0">
                <a:latin typeface="Times New Roman" panose="02020603050405020304" pitchFamily="18" charset="0"/>
                <a:cs typeface="Times New Roman" panose="02020603050405020304" pitchFamily="18" charset="0"/>
              </a:rPr>
              <a:t> con người </a:t>
            </a:r>
            <a:r>
              <a:rPr lang="en-US" sz="2800" dirty="0">
                <a:latin typeface="Times New Roman" panose="02020603050405020304" pitchFamily="18" charset="0"/>
                <a:cs typeface="Times New Roman" panose="02020603050405020304" pitchFamily="18" charset="0"/>
              </a:rPr>
              <a:t>từ lúc mới sinh đến tuổi dậy thì</a:t>
            </a:r>
            <a:r>
              <a:rPr sz="2800" dirty="0">
                <a:latin typeface="Times New Roman" panose="02020603050405020304" pitchFamily="18" charset="0"/>
                <a:cs typeface="Times New Roman" panose="02020603050405020304" pitchFamily="18" charset="0"/>
              </a:rPr>
              <a:t>? </a:t>
            </a:r>
          </a:p>
        </p:txBody>
      </p:sp>
      <p:sp>
        <p:nvSpPr>
          <p:cNvPr id="37" name="Text Box 7186"/>
          <p:cNvSpPr txBox="1"/>
          <p:nvPr/>
        </p:nvSpPr>
        <p:spPr>
          <a:xfrm>
            <a:off x="1067682" y="3657600"/>
            <a:ext cx="7410403" cy="954107"/>
          </a:xfrm>
          <a:prstGeom prst="rect">
            <a:avLst/>
          </a:prstGeom>
          <a:noFill/>
          <a:ln w="9525">
            <a:noFill/>
          </a:ln>
        </p:spPr>
        <p:txBody>
          <a:bodyPr wrap="square">
            <a:spAutoFit/>
          </a:bodyPr>
          <a:lstStyle/>
          <a:p>
            <a:pPr algn="just">
              <a:spcBef>
                <a:spcPct val="50000"/>
              </a:spcBef>
            </a:pPr>
            <a:r>
              <a:rPr sz="2800" dirty="0">
                <a:latin typeface="Times New Roman" panose="02020603050405020304" pitchFamily="18" charset="0"/>
                <a:cs typeface="Times New Roman" panose="02020603050405020304" pitchFamily="18" charset="0"/>
              </a:rPr>
              <a:t>Câu 2: Tại sao nói tuổi dậy thì có tầm quan trọng đặc biệt đối với cuộc đới của mỗi con người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9" name="Content Placeholder 21568"/>
          <p:cNvGraphicFramePr>
            <a:graphicFrameLocks noGrp="1"/>
          </p:cNvGraphicFramePr>
          <p:nvPr>
            <p:ph/>
            <p:extLst>
              <p:ext uri="{D42A27DB-BD31-4B8C-83A1-F6EECF244321}">
                <p14:modId xmlns:p14="http://schemas.microsoft.com/office/powerpoint/2010/main" val="750010328"/>
              </p:ext>
            </p:extLst>
          </p:nvPr>
        </p:nvGraphicFramePr>
        <p:xfrm>
          <a:off x="228600" y="762000"/>
          <a:ext cx="8686800" cy="5120640"/>
        </p:xfrm>
        <a:graphic>
          <a:graphicData uri="http://schemas.openxmlformats.org/drawingml/2006/table">
            <a:tbl>
              <a:tblPr/>
              <a:tblGrid>
                <a:gridCol w="1341438">
                  <a:extLst>
                    <a:ext uri="{9D8B030D-6E8A-4147-A177-3AD203B41FA5}">
                      <a16:colId xmlns:a16="http://schemas.microsoft.com/office/drawing/2014/main" val="20000"/>
                    </a:ext>
                  </a:extLst>
                </a:gridCol>
                <a:gridCol w="954087">
                  <a:extLst>
                    <a:ext uri="{9D8B030D-6E8A-4147-A177-3AD203B41FA5}">
                      <a16:colId xmlns:a16="http://schemas.microsoft.com/office/drawing/2014/main" val="20001"/>
                    </a:ext>
                  </a:extLst>
                </a:gridCol>
                <a:gridCol w="6391275">
                  <a:extLst>
                    <a:ext uri="{9D8B030D-6E8A-4147-A177-3AD203B41FA5}">
                      <a16:colId xmlns:a16="http://schemas.microsoft.com/office/drawing/2014/main" val="20002"/>
                    </a:ext>
                  </a:extLst>
                </a:gridCol>
              </a:tblGrid>
              <a:tr h="7604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0000FF"/>
                          </a:solidFill>
                          <a:latin typeface="Times New Roman" panose="02020603050405020304" pitchFamily="18" charset="0"/>
                          <a:cs typeface="Times New Roman" panose="02020603050405020304" pitchFamily="18" charset="0"/>
                        </a:rPr>
                        <a:t>Giai đoạn </a:t>
                      </a:r>
                      <a:endParaRPr lang="en-US" sz="24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0000FF"/>
                          </a:solidFill>
                          <a:latin typeface="Times New Roman" panose="02020603050405020304" pitchFamily="18" charset="0"/>
                          <a:cs typeface="Times New Roman" panose="02020603050405020304" pitchFamily="18" charset="0"/>
                        </a:rPr>
                        <a:t>Hình </a:t>
                      </a:r>
                      <a:endParaRPr lang="en-US" sz="24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0000FF"/>
                          </a:solidFill>
                          <a:latin typeface="Times New Roman" panose="02020603050405020304" pitchFamily="18" charset="0"/>
                          <a:cs typeface="Times New Roman" panose="02020603050405020304" pitchFamily="18" charset="0"/>
                        </a:rPr>
                        <a:t>Đặc điểm nổi bật </a:t>
                      </a:r>
                      <a:endParaRPr lang="en-US" sz="24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39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a:solidFill>
                            <a:srgbClr val="FF0000"/>
                          </a:solidFill>
                          <a:latin typeface="Times New Roman" panose="02020603050405020304" pitchFamily="18" charset="0"/>
                          <a:cs typeface="Times New Roman" panose="02020603050405020304" pitchFamily="18" charset="0"/>
                        </a:rPr>
                        <a:t>Tuổi vị thành niên</a:t>
                      </a:r>
                      <a:endParaRPr lang="en-US" sz="2400" b="1">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sz="2400">
                        <a:latin typeface="Times New Roman" panose="02020603050405020304" pitchFamily="18" charset="0"/>
                        <a:cs typeface="Times New Roman" panose="02020603050405020304" pitchFamily="18" charset="0"/>
                      </a:endParaRPr>
                    </a:p>
                    <a:p>
                      <a:pPr marL="0" lvl="0" indent="0" algn="ctr">
                        <a:buNone/>
                      </a:pPr>
                      <a:r>
                        <a:rPr sz="2400">
                          <a:latin typeface="Times New Roman" panose="02020603050405020304" pitchFamily="18" charset="0"/>
                          <a:cs typeface="Times New Roman" panose="02020603050405020304" pitchFamily="18" charset="0"/>
                        </a:rPr>
                        <a:t> 1</a:t>
                      </a:r>
                      <a:endParaRPr lang="en-US" sz="240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err="1">
                          <a:latin typeface="Times New Roman" panose="02020603050405020304" pitchFamily="18" charset="0"/>
                          <a:cs typeface="Times New Roman" panose="02020603050405020304" pitchFamily="18" charset="0"/>
                        </a:rPr>
                        <a:t>Giai đoạn chuyển tiếp từ trẻ con thành người lớn. </a:t>
                      </a:r>
                      <a:r>
                        <a:rPr sz="2400" dirty="0">
                          <a:latin typeface="Times New Roman" panose="02020603050405020304" pitchFamily="18" charset="0"/>
                          <a:cs typeface="Times New Roman" panose="02020603050405020304" pitchFamily="18" charset="0"/>
                        </a:rPr>
                        <a:t>Ở tuổi này có sự phát triển mạnh mẽ về thể chất, tinh thần và mối quan hệ với bạn bè, xã hội.</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53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FF0000"/>
                          </a:solidFill>
                          <a:latin typeface="Times New Roman" panose="02020603050405020304" pitchFamily="18" charset="0"/>
                          <a:cs typeface="Times New Roman" panose="02020603050405020304" pitchFamily="18" charset="0"/>
                        </a:rPr>
                        <a:t>Tuổi trưởng thành</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a:latin typeface="Times New Roman" panose="02020603050405020304" pitchFamily="18" charset="0"/>
                          <a:cs typeface="Times New Roman" panose="02020603050405020304" pitchFamily="18" charset="0"/>
                        </a:rPr>
                        <a:t> 2 ; 3</a:t>
                      </a:r>
                      <a:endParaRPr lang="en-US" sz="240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a:latin typeface="Times New Roman" panose="02020603050405020304" pitchFamily="18" charset="0"/>
                          <a:cs typeface="Times New Roman" panose="02020603050405020304" pitchFamily="18" charset="0"/>
                        </a:rPr>
                        <a:t>Tuổi trưởng thành được đánh dấu bằng sự phát triển cả về mặt sinh học và xã hội.</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874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sz="2400" b="1" dirty="0">
                        <a:solidFill>
                          <a:srgbClr val="FF0000"/>
                        </a:solidFill>
                        <a:latin typeface="Times New Roman" panose="02020603050405020304" pitchFamily="18" charset="0"/>
                        <a:cs typeface="Times New Roman" panose="02020603050405020304" pitchFamily="18" charset="0"/>
                      </a:endParaRPr>
                    </a:p>
                    <a:p>
                      <a:pPr marL="0" lvl="0" indent="0" algn="ctr">
                        <a:buNone/>
                      </a:pPr>
                      <a:r>
                        <a:rPr sz="2400" b="1" dirty="0" err="1">
                          <a:solidFill>
                            <a:srgbClr val="FF0000"/>
                          </a:solidFill>
                          <a:latin typeface="Times New Roman" panose="02020603050405020304" pitchFamily="18" charset="0"/>
                          <a:cs typeface="Times New Roman" panose="02020603050405020304" pitchFamily="18" charset="0"/>
                        </a:rPr>
                        <a:t>Tuổi</a:t>
                      </a:r>
                      <a:r>
                        <a:rPr sz="2400" b="1" dirty="0">
                          <a:solidFill>
                            <a:srgbClr val="FF0000"/>
                          </a:solidFill>
                          <a:latin typeface="Times New Roman" panose="02020603050405020304" pitchFamily="18" charset="0"/>
                          <a:cs typeface="Times New Roman" panose="02020603050405020304" pitchFamily="18" charset="0"/>
                        </a:rPr>
                        <a:t> </a:t>
                      </a:r>
                      <a:r>
                        <a:rPr sz="2400" b="1" dirty="0" err="1">
                          <a:solidFill>
                            <a:srgbClr val="FF0000"/>
                          </a:solidFill>
                          <a:latin typeface="Times New Roman" panose="02020603050405020304" pitchFamily="18" charset="0"/>
                          <a:cs typeface="Times New Roman" panose="02020603050405020304" pitchFamily="18" charset="0"/>
                        </a:rPr>
                        <a:t>già</a:t>
                      </a:r>
                      <a:r>
                        <a:rPr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a:latin typeface="Times New Roman" panose="02020603050405020304" pitchFamily="18" charset="0"/>
                          <a:cs typeface="Times New Roman" panose="02020603050405020304" pitchFamily="18" charset="0"/>
                        </a:rPr>
                        <a:t>   </a:t>
                      </a:r>
                    </a:p>
                    <a:p>
                      <a:pPr marL="0" lvl="0" indent="0" algn="ctr">
                        <a:buNone/>
                      </a:pPr>
                      <a:r>
                        <a:rPr sz="2400">
                          <a:latin typeface="Times New Roman" panose="02020603050405020304" pitchFamily="18" charset="0"/>
                          <a:cs typeface="Times New Roman" panose="02020603050405020304" pitchFamily="18" charset="0"/>
                        </a:rPr>
                        <a:t>4</a:t>
                      </a:r>
                      <a:endParaRPr lang="en-US" sz="240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err="1">
                          <a:latin typeface="Times New Roman" panose="02020603050405020304" pitchFamily="18" charset="0"/>
                          <a:cs typeface="Times New Roman" panose="02020603050405020304" pitchFamily="18" charset="0"/>
                        </a:rPr>
                        <a:t>Ở tuổi này cơ thể dần suy yếu, chức năng hoạt động của các cơ quan giảm dần. </a:t>
                      </a:r>
                      <a:r>
                        <a:rPr sz="2400" dirty="0">
                          <a:latin typeface="Times New Roman" panose="02020603050405020304" pitchFamily="18" charset="0"/>
                          <a:cs typeface="Times New Roman" panose="02020603050405020304" pitchFamily="18" charset="0"/>
                        </a:rPr>
                        <a:t>Tuy nhiên những người cao tuổi có thể kéo dài tuổi thọ bằng sự rèn luyện thân thể, sống điều độ và tham gia các hoạt động xã hội.</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69"/>
                                        </p:tgtEl>
                                        <p:attrNameLst>
                                          <p:attrName>style.visibility</p:attrName>
                                        </p:attrNameLst>
                                      </p:cBhvr>
                                      <p:to>
                                        <p:strVal val="visible"/>
                                      </p:to>
                                    </p:set>
                                    <p:animEffect transition="in" filter="box(in)">
                                      <p:cBhvr>
                                        <p:cTn id="7" dur="500"/>
                                        <p:tgtEl>
                                          <p:spTgt spid="21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62467"/>
          <p:cNvSpPr txBox="1"/>
          <p:nvPr/>
        </p:nvSpPr>
        <p:spPr>
          <a:xfrm>
            <a:off x="415637" y="762000"/>
            <a:ext cx="8382000" cy="5203825"/>
          </a:xfrm>
          <a:prstGeom prst="rect">
            <a:avLst/>
          </a:prstGeom>
          <a:noFill/>
          <a:ln w="9525">
            <a:noFill/>
          </a:ln>
        </p:spPr>
        <p:txBody>
          <a:bodyPr>
            <a:spAutoFit/>
          </a:bodyPr>
          <a:lstStyle/>
          <a:p>
            <a:pPr>
              <a:spcBef>
                <a:spcPct val="50000"/>
              </a:spcBef>
            </a:pPr>
            <a:r>
              <a:rPr sz="2400" dirty="0"/>
              <a:t>- Em đang ở vào giai đoạn nào của cuộc đời ?</a:t>
            </a:r>
          </a:p>
          <a:p>
            <a:pPr algn="just">
              <a:spcBef>
                <a:spcPct val="50000"/>
              </a:spcBef>
            </a:pPr>
            <a:r>
              <a:rPr sz="2400" dirty="0">
                <a:solidFill>
                  <a:srgbClr val="0000FF"/>
                </a:solidFill>
              </a:rPr>
              <a:t>+ Các em đang ở giai đoạn đầu của tuổi vị thành niên. </a:t>
            </a:r>
          </a:p>
          <a:p>
            <a:pPr>
              <a:spcBef>
                <a:spcPct val="50000"/>
              </a:spcBef>
              <a:buChar char="-"/>
            </a:pPr>
            <a:r>
              <a:rPr sz="2400" dirty="0"/>
              <a:t> Biết được chúng ta đang ở vào giai đoạn nào của cuộc đời có lợi gì ?</a:t>
            </a:r>
          </a:p>
          <a:p>
            <a:pPr algn="just">
              <a:spcBef>
                <a:spcPct val="50000"/>
              </a:spcBef>
            </a:pPr>
            <a:r>
              <a:rPr sz="2400" dirty="0" err="1">
                <a:solidFill>
                  <a:srgbClr val="0000FF"/>
                </a:solidFill>
              </a:rPr>
              <a:t>+ Biết được chúng ta đang ở vào giai đoạn nào của cuộc đời sẽ giúp chúng ta hình dung được sự phát triển của cơ thể về thể chất, tinh thần và mối quan hệ xã hội sẽ diễn ra như thế nào. </a:t>
            </a:r>
            <a:r>
              <a:rPr sz="2400" dirty="0">
                <a:solidFill>
                  <a:srgbClr val="0000FF"/>
                </a:solidFill>
              </a:rPr>
              <a:t>Từ đó, chúng ta sẵn sàng đón nhận mà không sợ hãi, bối rối…đồng thời còn giúp chúng ta có thể tránh được những nhược điểm hoặc sai lầm có thể xảy ra đối với mỗi người ở vào lứa tuổi mình.</a:t>
            </a:r>
          </a:p>
          <a:p>
            <a:pPr>
              <a:spcBef>
                <a:spcPct val="50000"/>
              </a:spcBef>
              <a:buChar char="-"/>
            </a:pPr>
            <a:endParaRPr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2468">
                                            <p:txEl>
                                              <p:pRg st="0" end="0"/>
                                            </p:txEl>
                                          </p:spTgt>
                                        </p:tgtEl>
                                        <p:attrNameLst>
                                          <p:attrName>style.visibility</p:attrName>
                                        </p:attrNameLst>
                                      </p:cBhvr>
                                      <p:to>
                                        <p:strVal val="visible"/>
                                      </p:to>
                                    </p:set>
                                    <p:anim calcmode="discrete" valueType="clr">
                                      <p:cBhvr override="childStyle">
                                        <p:cTn id="7" dur="80"/>
                                        <p:tgtEl>
                                          <p:spTgt spid="624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6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246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2468">
                                            <p:txEl>
                                              <p:pRg st="1" end="1"/>
                                            </p:txEl>
                                          </p:spTgt>
                                        </p:tgtEl>
                                        <p:attrNameLst>
                                          <p:attrName>style.visibility</p:attrName>
                                        </p:attrNameLst>
                                      </p:cBhvr>
                                      <p:to>
                                        <p:strVal val="visible"/>
                                      </p:to>
                                    </p:set>
                                    <p:anim calcmode="discrete" valueType="clr">
                                      <p:cBhvr override="childStyle">
                                        <p:cTn id="14" dur="80"/>
                                        <p:tgtEl>
                                          <p:spTgt spid="6246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246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246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2468">
                                            <p:txEl>
                                              <p:pRg st="2" end="2"/>
                                            </p:txEl>
                                          </p:spTgt>
                                        </p:tgtEl>
                                        <p:attrNameLst>
                                          <p:attrName>style.visibility</p:attrName>
                                        </p:attrNameLst>
                                      </p:cBhvr>
                                      <p:to>
                                        <p:strVal val="visible"/>
                                      </p:to>
                                    </p:set>
                                    <p:anim calcmode="lin" valueType="num">
                                      <p:cBhvr>
                                        <p:cTn id="21" dur="1000" fill="hold"/>
                                        <p:tgtEl>
                                          <p:spTgt spid="62468">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2468">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246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2468">
                                            <p:txEl>
                                              <p:pRg st="3" end="3"/>
                                            </p:txEl>
                                          </p:spTgt>
                                        </p:tgtEl>
                                        <p:attrNameLst>
                                          <p:attrName>style.visibility</p:attrName>
                                        </p:attrNameLst>
                                      </p:cBhvr>
                                      <p:to>
                                        <p:strVal val="visible"/>
                                      </p:to>
                                    </p:set>
                                    <p:anim calcmode="lin" valueType="num">
                                      <p:cBhvr>
                                        <p:cTn id="28" dur="1000" fill="hold"/>
                                        <p:tgtEl>
                                          <p:spTgt spid="62468">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62468">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24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496570" y="1600200"/>
            <a:ext cx="8150860" cy="3443926"/>
          </a:xfrm>
          <a:prstGeom prst="roundRect">
            <a:avLst/>
          </a:prstGeom>
          <a:solidFill>
            <a:srgbClr val="F7FD9D"/>
          </a:solidFill>
        </p:spPr>
        <p:style>
          <a:lnRef idx="2">
            <a:schemeClr val="accent1"/>
          </a:lnRef>
          <a:fillRef idx="1">
            <a:schemeClr val="lt1"/>
          </a:fillRef>
          <a:effectRef idx="0">
            <a:schemeClr val="accent1"/>
          </a:effectRef>
          <a:fontRef idx="minor">
            <a:schemeClr val="dk1"/>
          </a:fontRef>
        </p:style>
        <p:txBody>
          <a:bodyPr wrap="square">
            <a:spAutoFit/>
          </a:bodyPr>
          <a:lstStyle/>
          <a:p>
            <a:pPr indent="457200"/>
            <a:r>
              <a:rPr lang="en-US" sz="2800" b="1" dirty="0">
                <a:latin typeface="Times New Roman" panose="02020603050405020304" pitchFamily="18" charset="0"/>
                <a:cs typeface="Calibri" panose="020F0502020204030204" charset="0"/>
              </a:rPr>
              <a:t>1. Giai đoạn vị thành niên</a:t>
            </a:r>
            <a:r>
              <a:rPr lang="en-US" sz="2800" dirty="0">
                <a:latin typeface="Times New Roman" panose="02020603050405020304" pitchFamily="18" charset="0"/>
                <a:cs typeface="Calibri" panose="020F0502020204030204" charset="0"/>
              </a:rPr>
              <a:t>: Từ 10 - 19 tuổi.</a:t>
            </a:r>
          </a:p>
          <a:p>
            <a:pPr indent="457200"/>
            <a:r>
              <a:rPr lang="en-US" sz="2800" b="1" dirty="0">
                <a:latin typeface="Times New Roman" panose="02020603050405020304" pitchFamily="18" charset="0"/>
                <a:cs typeface="Calibri" panose="020F0502020204030204" charset="0"/>
              </a:rPr>
              <a:t>2. Giai đoạn trưởng thành</a:t>
            </a:r>
            <a:r>
              <a:rPr lang="en-US" sz="2800" dirty="0">
                <a:latin typeface="Times New Roman" panose="02020603050405020304" pitchFamily="18" charset="0"/>
                <a:cs typeface="Calibri" panose="020F0502020204030204" charset="0"/>
              </a:rPr>
              <a:t>: Từ 20 – 60 (65 ) tuổi: có thể lập gia đình, chịu trách nhiệm với bản thân, gia đình và xã hội.</a:t>
            </a:r>
          </a:p>
          <a:p>
            <a:pPr indent="457200"/>
            <a:r>
              <a:rPr lang="en-US" sz="2800" b="1" dirty="0">
                <a:latin typeface="Times New Roman" panose="02020603050405020304" pitchFamily="18" charset="0"/>
                <a:cs typeface="Calibri" panose="020F0502020204030204" charset="0"/>
              </a:rPr>
              <a:t>3. Giai đoạn tuổi già</a:t>
            </a:r>
            <a:r>
              <a:rPr lang="en-US" sz="2800" dirty="0">
                <a:latin typeface="Times New Roman" panose="02020603050405020304" pitchFamily="18" charset="0"/>
                <a:cs typeface="Calibri" panose="020F0502020204030204" charset="0"/>
              </a:rPr>
              <a:t>:</a:t>
            </a:r>
            <a:r>
              <a:rPr lang="en-US" sz="2800" i="1" dirty="0">
                <a:latin typeface="Times New Roman" panose="02020603050405020304" pitchFamily="18" charset="0"/>
                <a:cs typeface="Calibri" panose="020F0502020204030204" charset="0"/>
              </a:rPr>
              <a:t> </a:t>
            </a:r>
            <a:r>
              <a:rPr lang="en-US" sz="2800" dirty="0">
                <a:latin typeface="Times New Roman" panose="02020603050405020304" pitchFamily="18" charset="0"/>
                <a:cs typeface="Calibri" panose="020F0502020204030204" charset="0"/>
              </a:rPr>
              <a:t>Từ 60 - 65 tuổi trở lên: Cơ thể dần suy yếu, cần rèn luyện thân thể, sống điều độ và tham gia các hoạt động xã hội.</a:t>
            </a:r>
            <a:r>
              <a:rPr lang="en-US" sz="2800" b="1" dirty="0">
                <a:latin typeface="Times New Roman" panose="02020603050405020304" pitchFamily="18" charset="0"/>
                <a:cs typeface="Calibri" panose="020F0502020204030204" charset="0"/>
              </a:rPr>
              <a:t>   </a:t>
            </a:r>
          </a:p>
        </p:txBody>
      </p:sp>
      <p:sp>
        <p:nvSpPr>
          <p:cNvPr id="3" name="Rectangles 2"/>
          <p:cNvSpPr/>
          <p:nvPr/>
        </p:nvSpPr>
        <p:spPr>
          <a:xfrm>
            <a:off x="3005917" y="592455"/>
            <a:ext cx="2629245" cy="769441"/>
          </a:xfrm>
          <a:prstGeom prst="rect">
            <a:avLst/>
          </a:prstGeom>
          <a:noFill/>
          <a:ln>
            <a:noFill/>
          </a:ln>
        </p:spPr>
        <p:txBody>
          <a:bodyPr wrap="none" rtlCol="0" anchor="t">
            <a:spAutoFit/>
          </a:bodyPr>
          <a:lstStyle/>
          <a:p>
            <a:pPr algn="ctr"/>
            <a:r>
              <a:rPr lang="en-US" altLang="zh-CN" sz="4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Nội dung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0" name="Text Box 25629"/>
          <p:cNvSpPr txBox="1"/>
          <p:nvPr/>
        </p:nvSpPr>
        <p:spPr>
          <a:xfrm>
            <a:off x="334760" y="1524000"/>
            <a:ext cx="8077200" cy="1552575"/>
          </a:xfrm>
          <a:prstGeom prst="rect">
            <a:avLst/>
          </a:prstGeom>
          <a:noFill/>
          <a:ln w="9525">
            <a:noFill/>
          </a:ln>
        </p:spPr>
        <p:txBody>
          <a:bodyPr>
            <a:spAutoFit/>
          </a:bodyPr>
          <a:lstStyle/>
          <a:p>
            <a:pPr algn="just">
              <a:spcBef>
                <a:spcPct val="50000"/>
              </a:spcBef>
            </a:pPr>
            <a:r>
              <a:rPr sz="2400" b="1" u="sng" dirty="0">
                <a:solidFill>
                  <a:srgbClr val="0000FF"/>
                </a:solidFill>
              </a:rPr>
              <a:t>Luật chơi</a:t>
            </a:r>
            <a:r>
              <a:rPr sz="2400" dirty="0"/>
              <a:t>: Mỗi nhóm quan sát số lượng ảnh trên màn hình và xác định họ đang ở vào giai đoạn nào của cuộc đời vào cột tương ứng ở phiếu thảo luận.Trong thời gian </a:t>
            </a:r>
            <a:r>
              <a:rPr sz="2400" dirty="0">
                <a:solidFill>
                  <a:srgbClr val="FF0000"/>
                </a:solidFill>
              </a:rPr>
              <a:t>5 phút</a:t>
            </a:r>
            <a:r>
              <a:rPr sz="2400" dirty="0"/>
              <a:t> nhóm nào đúng và nhanh nhất là thắng cuộc.</a:t>
            </a:r>
          </a:p>
        </p:txBody>
      </p:sp>
      <p:graphicFrame>
        <p:nvGraphicFramePr>
          <p:cNvPr id="25662" name="Content Placeholder 25661"/>
          <p:cNvGraphicFramePr>
            <a:graphicFrameLocks noGrp="1"/>
          </p:cNvGraphicFramePr>
          <p:nvPr>
            <p:ph/>
          </p:nvPr>
        </p:nvGraphicFramePr>
        <p:xfrm>
          <a:off x="430731" y="3429000"/>
          <a:ext cx="8008938" cy="2072640"/>
        </p:xfrm>
        <a:graphic>
          <a:graphicData uri="http://schemas.openxmlformats.org/drawingml/2006/table">
            <a:tbl>
              <a:tblPr/>
              <a:tblGrid>
                <a:gridCol w="3276600">
                  <a:extLst>
                    <a:ext uri="{9D8B030D-6E8A-4147-A177-3AD203B41FA5}">
                      <a16:colId xmlns:a16="http://schemas.microsoft.com/office/drawing/2014/main" val="20000"/>
                    </a:ext>
                  </a:extLst>
                </a:gridCol>
                <a:gridCol w="4732338">
                  <a:extLst>
                    <a:ext uri="{9D8B030D-6E8A-4147-A177-3AD203B41FA5}">
                      <a16:colId xmlns:a16="http://schemas.microsoft.com/office/drawing/2014/main" val="20001"/>
                    </a:ext>
                  </a:extLst>
                </a:gridCol>
              </a:tblGrid>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800" b="1" dirty="0">
                          <a:latin typeface="Times New Roman" panose="02020603050405020304" pitchFamily="18" charset="0"/>
                          <a:cs typeface="Times New Roman" panose="02020603050405020304" pitchFamily="18" charset="0"/>
                        </a:rPr>
                        <a:t>Giai đoạn </a:t>
                      </a:r>
                      <a:endParaRPr lang="en-US" sz="2800" b="1"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800" b="1" dirty="0">
                          <a:latin typeface="Times New Roman" panose="02020603050405020304" pitchFamily="18" charset="0"/>
                          <a:cs typeface="Times New Roman" panose="02020603050405020304" pitchFamily="18" charset="0"/>
                        </a:rPr>
                        <a:t>Ảnh minh họa</a:t>
                      </a:r>
                      <a:endParaRPr lang="en-US" sz="28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800" dirty="0">
                          <a:latin typeface="Times New Roman" panose="02020603050405020304" pitchFamily="18" charset="0"/>
                          <a:cs typeface="Times New Roman" panose="02020603050405020304" pitchFamily="18" charset="0"/>
                        </a:rPr>
                        <a:t>Tuổi vị thành niên</a:t>
                      </a:r>
                      <a:endParaRPr lang="en-US" sz="2800"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800" dirty="0">
                          <a:latin typeface="Times New Roman" panose="02020603050405020304" pitchFamily="18" charset="0"/>
                          <a:cs typeface="Times New Roman" panose="02020603050405020304" pitchFamily="18" charset="0"/>
                        </a:rPr>
                        <a:t>Tuổi trưởng thành</a:t>
                      </a:r>
                      <a:endParaRPr lang="en-US" sz="2800"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800" dirty="0">
                          <a:latin typeface="Times New Roman" panose="02020603050405020304" pitchFamily="18" charset="0"/>
                          <a:cs typeface="Times New Roman" panose="02020603050405020304" pitchFamily="18" charset="0"/>
                        </a:rPr>
                        <a:t>Tuổi già </a:t>
                      </a:r>
                      <a:endParaRPr lang="en-US" sz="2800"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0446" name="Rounded Rectangle 60445"/>
          <p:cNvSpPr/>
          <p:nvPr/>
        </p:nvSpPr>
        <p:spPr>
          <a:xfrm>
            <a:off x="348615" y="357505"/>
            <a:ext cx="8589645" cy="902139"/>
          </a:xfrm>
          <a:prstGeom prst="roundRect">
            <a:avLst>
              <a:gd name="adj" fmla="val 13664"/>
            </a:avLst>
          </a:prstGeom>
          <a:solidFill>
            <a:srgbClr val="FFC3C9"/>
          </a:solidFill>
        </p:spPr>
        <p:style>
          <a:lnRef idx="2">
            <a:schemeClr val="accent1"/>
          </a:lnRef>
          <a:fillRef idx="1">
            <a:schemeClr val="lt1"/>
          </a:fillRef>
          <a:effectRef idx="0">
            <a:schemeClr val="accent1"/>
          </a:effectRef>
          <a:fontRef idx="minor">
            <a:schemeClr val="dk1"/>
          </a:fontRef>
        </p:style>
        <p:txBody>
          <a:bodyPr wrap="square" anchor="t">
            <a:spAutoFit/>
          </a:bodyPr>
          <a:lstStyle/>
          <a:p>
            <a:r>
              <a:rPr sz="2400" b="1" dirty="0">
                <a:solidFill>
                  <a:schemeClr val="tx1"/>
                </a:solidFill>
                <a:sym typeface="+mn-ea"/>
              </a:rPr>
              <a:t>Hoạt động 2: Trò chơi “Ai ? Họ đang ở vào giai đoạn nào của cuộc đời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Effect transition="in" filter="slide(fromLeft)">
                                      <p:cBhvr>
                                        <p:cTn id="7" dur="500"/>
                                        <p:tgtEl>
                                          <p:spTgt spid="604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630"/>
                                        </p:tgtEl>
                                        <p:attrNameLst>
                                          <p:attrName>style.visibility</p:attrName>
                                        </p:attrNameLst>
                                      </p:cBhvr>
                                      <p:to>
                                        <p:strVal val="visible"/>
                                      </p:to>
                                    </p:set>
                                    <p:animEffect transition="in" filter="randombar(horizontal)">
                                      <p:cBhvr>
                                        <p:cTn id="12" dur="500"/>
                                        <p:tgtEl>
                                          <p:spTgt spid="25630"/>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5662"/>
                                        </p:tgtEl>
                                        <p:attrNameLst>
                                          <p:attrName>style.visibility</p:attrName>
                                        </p:attrNameLst>
                                      </p:cBhvr>
                                      <p:to>
                                        <p:strVal val="visible"/>
                                      </p:to>
                                    </p:set>
                                    <p:animEffect transition="in" filter="randombar(horizontal)">
                                      <p:cBhvr>
                                        <p:cTn id="16" dur="500"/>
                                        <p:tgtEl>
                                          <p:spTgt spid="25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0" grpId="0"/>
      <p:bldP spid="6044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 gia 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8" descr="hoc-sin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3810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descr="thanh nien 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35052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cu gia danh cau l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013" y="3810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28"/>
          <p:cNvGrpSpPr/>
          <p:nvPr/>
        </p:nvGrpSpPr>
        <p:grpSpPr bwMode="auto">
          <a:xfrm>
            <a:off x="6230938" y="3529013"/>
            <a:ext cx="2819400" cy="2438400"/>
            <a:chOff x="2928" y="912"/>
            <a:chExt cx="2400" cy="3264"/>
          </a:xfrm>
        </p:grpSpPr>
        <p:pic>
          <p:nvPicPr>
            <p:cNvPr id="9230" name="Picture 29" descr="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 y="960"/>
              <a:ext cx="2304" cy="316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31" name="Rectangle 30"/>
            <p:cNvSpPr>
              <a:spLocks noChangeArrowheads="1"/>
            </p:cNvSpPr>
            <p:nvPr/>
          </p:nvSpPr>
          <p:spPr bwMode="auto">
            <a:xfrm>
              <a:off x="2928" y="912"/>
              <a:ext cx="2400" cy="3264"/>
            </a:xfrm>
            <a:prstGeom prst="rect">
              <a:avLst/>
            </a:prstGeom>
            <a:noFill/>
            <a:ln w="57150" cmpd="thinThick">
              <a:solidFill>
                <a:srgbClr val="660033"/>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panose="020B0604020202020204" pitchFamily="34" charset="0"/>
              </a:endParaRPr>
            </a:p>
          </p:txBody>
        </p:sp>
      </p:grpSp>
      <p:pic>
        <p:nvPicPr>
          <p:cNvPr id="9223" name="Picture 33" descr="hoc s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8" y="3490913"/>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36"/>
          <p:cNvSpPr txBox="1">
            <a:spLocks noChangeArrowheads="1"/>
          </p:cNvSpPr>
          <p:nvPr/>
        </p:nvSpPr>
        <p:spPr bwMode="auto">
          <a:xfrm>
            <a:off x="2590800" y="2362200"/>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1</a:t>
            </a:r>
          </a:p>
        </p:txBody>
      </p:sp>
      <p:sp>
        <p:nvSpPr>
          <p:cNvPr id="9225" name="Text Box 37"/>
          <p:cNvSpPr txBox="1">
            <a:spLocks noChangeArrowheads="1"/>
          </p:cNvSpPr>
          <p:nvPr/>
        </p:nvSpPr>
        <p:spPr bwMode="auto">
          <a:xfrm>
            <a:off x="5715000" y="2362200"/>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2</a:t>
            </a:r>
          </a:p>
        </p:txBody>
      </p:sp>
      <p:sp>
        <p:nvSpPr>
          <p:cNvPr id="9226" name="Text Box 38"/>
          <p:cNvSpPr txBox="1">
            <a:spLocks noChangeArrowheads="1"/>
          </p:cNvSpPr>
          <p:nvPr/>
        </p:nvSpPr>
        <p:spPr bwMode="auto">
          <a:xfrm>
            <a:off x="8610600" y="2362200"/>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3</a:t>
            </a:r>
          </a:p>
        </p:txBody>
      </p:sp>
      <p:sp>
        <p:nvSpPr>
          <p:cNvPr id="9227" name="Text Box 39"/>
          <p:cNvSpPr txBox="1">
            <a:spLocks noChangeArrowheads="1"/>
          </p:cNvSpPr>
          <p:nvPr/>
        </p:nvSpPr>
        <p:spPr bwMode="auto">
          <a:xfrm>
            <a:off x="2590800" y="5653088"/>
            <a:ext cx="3048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4</a:t>
            </a:r>
          </a:p>
        </p:txBody>
      </p:sp>
      <p:sp>
        <p:nvSpPr>
          <p:cNvPr id="9228" name="Text Box 40"/>
          <p:cNvSpPr txBox="1">
            <a:spLocks noChangeArrowheads="1"/>
          </p:cNvSpPr>
          <p:nvPr/>
        </p:nvSpPr>
        <p:spPr bwMode="auto">
          <a:xfrm>
            <a:off x="5638800" y="5576888"/>
            <a:ext cx="3048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5</a:t>
            </a:r>
          </a:p>
        </p:txBody>
      </p:sp>
      <p:sp>
        <p:nvSpPr>
          <p:cNvPr id="9229" name="Text Box 41"/>
          <p:cNvSpPr txBox="1">
            <a:spLocks noChangeArrowheads="1"/>
          </p:cNvSpPr>
          <p:nvPr/>
        </p:nvSpPr>
        <p:spPr bwMode="auto">
          <a:xfrm>
            <a:off x="8534400" y="5576888"/>
            <a:ext cx="3810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17" name="Group 77"/>
          <p:cNvGraphicFramePr>
            <a:graphicFrameLocks noGrp="1"/>
          </p:cNvGraphicFramePr>
          <p:nvPr>
            <p:ph idx="4294967295"/>
            <p:extLst>
              <p:ext uri="{D42A27DB-BD31-4B8C-83A1-F6EECF244321}">
                <p14:modId xmlns:p14="http://schemas.microsoft.com/office/powerpoint/2010/main" val="1784071527"/>
              </p:ext>
            </p:extLst>
          </p:nvPr>
        </p:nvGraphicFramePr>
        <p:xfrm>
          <a:off x="533400" y="307974"/>
          <a:ext cx="8229600" cy="623252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2294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vị</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niên</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trưởng</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già</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88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6669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5890" name="Picture 50" descr="ho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558" y="3853586"/>
            <a:ext cx="2794117" cy="271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5" name="Picture 55" descr="hoc-sin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35" y="1146176"/>
            <a:ext cx="2771866" cy="26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1"/>
          <p:cNvGrpSpPr/>
          <p:nvPr/>
        </p:nvGrpSpPr>
        <p:grpSpPr bwMode="auto">
          <a:xfrm>
            <a:off x="3311236" y="1146177"/>
            <a:ext cx="2613660" cy="2671762"/>
            <a:chOff x="2928" y="912"/>
            <a:chExt cx="2400" cy="3264"/>
          </a:xfrm>
        </p:grpSpPr>
        <p:pic>
          <p:nvPicPr>
            <p:cNvPr id="10272" name="Picture 62" descr="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960"/>
              <a:ext cx="2304" cy="316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3" name="Rectangle 63"/>
            <p:cNvSpPr>
              <a:spLocks noChangeArrowheads="1"/>
            </p:cNvSpPr>
            <p:nvPr/>
          </p:nvSpPr>
          <p:spPr bwMode="auto">
            <a:xfrm>
              <a:off x="2928" y="912"/>
              <a:ext cx="2400" cy="3264"/>
            </a:xfrm>
            <a:prstGeom prst="rect">
              <a:avLst/>
            </a:prstGeom>
            <a:noFill/>
            <a:ln w="57150" cmpd="thinThick">
              <a:solidFill>
                <a:srgbClr val="660033"/>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panose="020B0604020202020204" pitchFamily="34" charset="0"/>
              </a:endParaRPr>
            </a:p>
          </p:txBody>
        </p:sp>
      </p:grpSp>
      <p:pic>
        <p:nvPicPr>
          <p:cNvPr id="35904" name="Picture 64" descr="thanh nien 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455" y="3878336"/>
            <a:ext cx="2691751" cy="26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05" name="Picture 65" descr="cu gia 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9171" y="1146176"/>
            <a:ext cx="2804864" cy="26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06" name="Picture 66" descr="cu gia danh cau l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2206" y="3807988"/>
            <a:ext cx="2755684" cy="26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0" name="Text Box 70"/>
          <p:cNvSpPr txBox="1">
            <a:spLocks noChangeArrowheads="1"/>
          </p:cNvSpPr>
          <p:nvPr/>
        </p:nvSpPr>
        <p:spPr bwMode="auto">
          <a:xfrm>
            <a:off x="533400" y="3200400"/>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2</a:t>
            </a:r>
          </a:p>
        </p:txBody>
      </p:sp>
      <p:sp>
        <p:nvSpPr>
          <p:cNvPr id="35911" name="Text Box 71"/>
          <p:cNvSpPr txBox="1">
            <a:spLocks noChangeArrowheads="1"/>
          </p:cNvSpPr>
          <p:nvPr/>
        </p:nvSpPr>
        <p:spPr bwMode="auto">
          <a:xfrm>
            <a:off x="533400" y="6096000"/>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4</a:t>
            </a:r>
          </a:p>
        </p:txBody>
      </p:sp>
      <p:sp>
        <p:nvSpPr>
          <p:cNvPr id="35912" name="Text Box 72"/>
          <p:cNvSpPr txBox="1">
            <a:spLocks noChangeArrowheads="1"/>
          </p:cNvSpPr>
          <p:nvPr/>
        </p:nvSpPr>
        <p:spPr bwMode="auto">
          <a:xfrm>
            <a:off x="3352800" y="3200400"/>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6</a:t>
            </a:r>
          </a:p>
        </p:txBody>
      </p:sp>
      <p:sp>
        <p:nvSpPr>
          <p:cNvPr id="35913" name="Text Box 73"/>
          <p:cNvSpPr txBox="1">
            <a:spLocks noChangeArrowheads="1"/>
          </p:cNvSpPr>
          <p:nvPr/>
        </p:nvSpPr>
        <p:spPr bwMode="auto">
          <a:xfrm>
            <a:off x="3276600" y="6096000"/>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 5</a:t>
            </a:r>
          </a:p>
        </p:txBody>
      </p:sp>
      <p:sp>
        <p:nvSpPr>
          <p:cNvPr id="35914" name="Text Box 74"/>
          <p:cNvSpPr txBox="1">
            <a:spLocks noChangeArrowheads="1"/>
          </p:cNvSpPr>
          <p:nvPr/>
        </p:nvSpPr>
        <p:spPr bwMode="auto">
          <a:xfrm>
            <a:off x="6081713" y="3152775"/>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 1</a:t>
            </a:r>
          </a:p>
        </p:txBody>
      </p:sp>
      <p:sp>
        <p:nvSpPr>
          <p:cNvPr id="35915" name="Text Box 75"/>
          <p:cNvSpPr txBox="1">
            <a:spLocks noChangeArrowheads="1"/>
          </p:cNvSpPr>
          <p:nvPr/>
        </p:nvSpPr>
        <p:spPr bwMode="auto">
          <a:xfrm>
            <a:off x="6096000" y="6019800"/>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5895"/>
                                        </p:tgtEl>
                                        <p:attrNameLst>
                                          <p:attrName>style.visibility</p:attrName>
                                        </p:attrNameLst>
                                      </p:cBhvr>
                                      <p:to>
                                        <p:strVal val="visible"/>
                                      </p:to>
                                    </p:set>
                                    <p:animEffect transition="in" filter="wedge">
                                      <p:cBhvr>
                                        <p:cTn id="7" dur="2000"/>
                                        <p:tgtEl>
                                          <p:spTgt spid="3589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5910"/>
                                        </p:tgtEl>
                                        <p:attrNameLst>
                                          <p:attrName>style.visibility</p:attrName>
                                        </p:attrNameLst>
                                      </p:cBhvr>
                                      <p:to>
                                        <p:strVal val="visible"/>
                                      </p:to>
                                    </p:set>
                                    <p:animEffect transition="in" filter="wedge">
                                      <p:cBhvr>
                                        <p:cTn id="10" dur="2000"/>
                                        <p:tgtEl>
                                          <p:spTgt spid="35910"/>
                                        </p:tgtEl>
                                      </p:cBhvr>
                                    </p:animEffect>
                                  </p:childTnLst>
                                </p:cTn>
                              </p:par>
                              <p:par>
                                <p:cTn id="11" presetID="20" presetClass="entr" presetSubtype="0" fill="hold" nodeType="withEffect">
                                  <p:stCondLst>
                                    <p:cond delay="0"/>
                                  </p:stCondLst>
                                  <p:childTnLst>
                                    <p:set>
                                      <p:cBhvr>
                                        <p:cTn id="12" dur="1" fill="hold">
                                          <p:stCondLst>
                                            <p:cond delay="0"/>
                                          </p:stCondLst>
                                        </p:cTn>
                                        <p:tgtEl>
                                          <p:spTgt spid="35890"/>
                                        </p:tgtEl>
                                        <p:attrNameLst>
                                          <p:attrName>style.visibility</p:attrName>
                                        </p:attrNameLst>
                                      </p:cBhvr>
                                      <p:to>
                                        <p:strVal val="visible"/>
                                      </p:to>
                                    </p:set>
                                    <p:animEffect transition="in" filter="wedge">
                                      <p:cBhvr>
                                        <p:cTn id="13" dur="2000"/>
                                        <p:tgtEl>
                                          <p:spTgt spid="3589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5911"/>
                                        </p:tgtEl>
                                        <p:attrNameLst>
                                          <p:attrName>style.visibility</p:attrName>
                                        </p:attrNameLst>
                                      </p:cBhvr>
                                      <p:to>
                                        <p:strVal val="visible"/>
                                      </p:to>
                                    </p:set>
                                    <p:animEffect transition="in" filter="wedge">
                                      <p:cBhvr>
                                        <p:cTn id="16" dur="2000"/>
                                        <p:tgtEl>
                                          <p:spTgt spid="35911"/>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2000"/>
                                        <p:tgtEl>
                                          <p:spTgt spid="2"/>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5912"/>
                                        </p:tgtEl>
                                        <p:attrNameLst>
                                          <p:attrName>style.visibility</p:attrName>
                                        </p:attrNameLst>
                                      </p:cBhvr>
                                      <p:to>
                                        <p:strVal val="visible"/>
                                      </p:to>
                                    </p:set>
                                    <p:animEffect transition="in" filter="wedge">
                                      <p:cBhvr>
                                        <p:cTn id="24" dur="2000"/>
                                        <p:tgtEl>
                                          <p:spTgt spid="35912"/>
                                        </p:tgtEl>
                                      </p:cBhvr>
                                    </p:animEffect>
                                  </p:childTnLst>
                                </p:cTn>
                              </p:par>
                              <p:par>
                                <p:cTn id="25" presetID="20" presetClass="entr" presetSubtype="0" fill="hold" nodeType="withEffect">
                                  <p:stCondLst>
                                    <p:cond delay="0"/>
                                  </p:stCondLst>
                                  <p:childTnLst>
                                    <p:set>
                                      <p:cBhvr>
                                        <p:cTn id="26" dur="1" fill="hold">
                                          <p:stCondLst>
                                            <p:cond delay="0"/>
                                          </p:stCondLst>
                                        </p:cTn>
                                        <p:tgtEl>
                                          <p:spTgt spid="35904"/>
                                        </p:tgtEl>
                                        <p:attrNameLst>
                                          <p:attrName>style.visibility</p:attrName>
                                        </p:attrNameLst>
                                      </p:cBhvr>
                                      <p:to>
                                        <p:strVal val="visible"/>
                                      </p:to>
                                    </p:set>
                                    <p:animEffect transition="in" filter="wedge">
                                      <p:cBhvr>
                                        <p:cTn id="27" dur="2000"/>
                                        <p:tgtEl>
                                          <p:spTgt spid="35904"/>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5913"/>
                                        </p:tgtEl>
                                        <p:attrNameLst>
                                          <p:attrName>style.visibility</p:attrName>
                                        </p:attrNameLst>
                                      </p:cBhvr>
                                      <p:to>
                                        <p:strVal val="visible"/>
                                      </p:to>
                                    </p:set>
                                    <p:animEffect transition="in" filter="wedge">
                                      <p:cBhvr>
                                        <p:cTn id="30" dur="2000"/>
                                        <p:tgtEl>
                                          <p:spTgt spid="35913"/>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35905"/>
                                        </p:tgtEl>
                                        <p:attrNameLst>
                                          <p:attrName>style.visibility</p:attrName>
                                        </p:attrNameLst>
                                      </p:cBhvr>
                                      <p:to>
                                        <p:strVal val="visible"/>
                                      </p:to>
                                    </p:set>
                                    <p:animEffect transition="in" filter="wedge">
                                      <p:cBhvr>
                                        <p:cTn id="35" dur="2000"/>
                                        <p:tgtEl>
                                          <p:spTgt spid="35905"/>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35914"/>
                                        </p:tgtEl>
                                        <p:attrNameLst>
                                          <p:attrName>style.visibility</p:attrName>
                                        </p:attrNameLst>
                                      </p:cBhvr>
                                      <p:to>
                                        <p:strVal val="visible"/>
                                      </p:to>
                                    </p:set>
                                    <p:animEffect transition="in" filter="wedge">
                                      <p:cBhvr>
                                        <p:cTn id="38" dur="2000"/>
                                        <p:tgtEl>
                                          <p:spTgt spid="35914"/>
                                        </p:tgtEl>
                                      </p:cBhvr>
                                    </p:animEffect>
                                  </p:childTnLst>
                                </p:cTn>
                              </p:par>
                              <p:par>
                                <p:cTn id="39" presetID="20" presetClass="entr" presetSubtype="0" fill="hold" nodeType="withEffect">
                                  <p:stCondLst>
                                    <p:cond delay="0"/>
                                  </p:stCondLst>
                                  <p:childTnLst>
                                    <p:set>
                                      <p:cBhvr>
                                        <p:cTn id="40" dur="1" fill="hold">
                                          <p:stCondLst>
                                            <p:cond delay="0"/>
                                          </p:stCondLst>
                                        </p:cTn>
                                        <p:tgtEl>
                                          <p:spTgt spid="35906"/>
                                        </p:tgtEl>
                                        <p:attrNameLst>
                                          <p:attrName>style.visibility</p:attrName>
                                        </p:attrNameLst>
                                      </p:cBhvr>
                                      <p:to>
                                        <p:strVal val="visible"/>
                                      </p:to>
                                    </p:set>
                                    <p:animEffect transition="in" filter="wedge">
                                      <p:cBhvr>
                                        <p:cTn id="41" dur="2000"/>
                                        <p:tgtEl>
                                          <p:spTgt spid="35906"/>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35915"/>
                                        </p:tgtEl>
                                        <p:attrNameLst>
                                          <p:attrName>style.visibility</p:attrName>
                                        </p:attrNameLst>
                                      </p:cBhvr>
                                      <p:to>
                                        <p:strVal val="visible"/>
                                      </p:to>
                                    </p:set>
                                    <p:animEffect transition="in" filter="wedge">
                                      <p:cBhvr>
                                        <p:cTn id="44" dur="2000"/>
                                        <p:tgtEl>
                                          <p:spTgt spid="35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10" grpId="0" animBg="1"/>
      <p:bldP spid="35911" grpId="0" animBg="1"/>
      <p:bldP spid="35912" grpId="0" animBg="1"/>
      <p:bldP spid="35913" grpId="0" animBg="1"/>
      <p:bldP spid="35914" grpId="0" animBg="1"/>
      <p:bldP spid="359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9164411" cy="6842760"/>
          </a:xfrm>
          <a:prstGeom prst="rect">
            <a:avLst/>
          </a:prstGeom>
        </p:spPr>
      </p:pic>
      <p:sp>
        <p:nvSpPr>
          <p:cNvPr id="5122" name="TextBox 3"/>
          <p:cNvSpPr txBox="1">
            <a:spLocks noChangeArrowheads="1"/>
          </p:cNvSpPr>
          <p:nvPr/>
        </p:nvSpPr>
        <p:spPr bwMode="auto">
          <a:xfrm>
            <a:off x="900113" y="2276475"/>
            <a:ext cx="7019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dirty="0">
                <a:solidFill>
                  <a:srgbClr val="C00000"/>
                </a:solidFill>
                <a:latin typeface="Times New Roman" panose="02020603050405020304" pitchFamily="18" charset="0"/>
                <a:ea typeface="HP001 5Ha" panose="020B0603050302020204" charset="-122"/>
                <a:cs typeface="Times New Roman" panose="02020603050405020304" pitchFamily="18" charset="0"/>
              </a:rPr>
              <a:t>Thực hành</a:t>
            </a:r>
          </a:p>
        </p:txBody>
      </p:sp>
    </p:spTree>
    <p:extLst>
      <p:ext uri="{BB962C8B-B14F-4D97-AF65-F5344CB8AC3E}">
        <p14:creationId xmlns:p14="http://schemas.microsoft.com/office/powerpoint/2010/main" val="215968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31751"/>
          <p:cNvSpPr txBox="1"/>
          <p:nvPr/>
        </p:nvSpPr>
        <p:spPr>
          <a:xfrm>
            <a:off x="381000" y="685800"/>
            <a:ext cx="8458199" cy="523220"/>
          </a:xfrm>
          <a:prstGeom prst="rect">
            <a:avLst/>
          </a:prstGeom>
          <a:noFill/>
          <a:ln w="9525">
            <a:noFill/>
          </a:ln>
        </p:spPr>
        <p:txBody>
          <a:bodyPr wrap="square">
            <a:spAutoFit/>
          </a:bodyPr>
          <a:lstStyle/>
          <a:p>
            <a:pPr>
              <a:spcBef>
                <a:spcPct val="50000"/>
              </a:spcBef>
            </a:pPr>
            <a:r>
              <a:rPr sz="2800" b="1" u="sng" dirty="0">
                <a:solidFill>
                  <a:srgbClr val="0000FF"/>
                </a:solidFill>
                <a:latin typeface="Times New Roman" pitchFamily="18" charset="0"/>
                <a:cs typeface="Times New Roman" pitchFamily="18" charset="0"/>
              </a:rPr>
              <a:t>Câu 1</a:t>
            </a:r>
            <a:r>
              <a:rPr sz="2800" dirty="0">
                <a:latin typeface="Times New Roman" pitchFamily="18" charset="0"/>
                <a:cs typeface="Times New Roman" pitchFamily="18" charset="0"/>
              </a:rPr>
              <a:t>: Hãy nối ý ở cột A với ý ở cột B sao cho phù hợp. </a:t>
            </a:r>
          </a:p>
        </p:txBody>
      </p:sp>
      <p:sp>
        <p:nvSpPr>
          <p:cNvPr id="31777" name="Text Box 31776"/>
          <p:cNvSpPr txBox="1"/>
          <p:nvPr/>
        </p:nvSpPr>
        <p:spPr>
          <a:xfrm>
            <a:off x="2362200" y="2209800"/>
            <a:ext cx="5943600" cy="701675"/>
          </a:xfrm>
          <a:prstGeom prst="rect">
            <a:avLst/>
          </a:prstGeom>
          <a:noFill/>
          <a:ln w="9525">
            <a:noFill/>
          </a:ln>
        </p:spPr>
        <p:txBody>
          <a:bodyPr>
            <a:spAutoFit/>
          </a:bodyPr>
          <a:lstStyle/>
          <a:p>
            <a:pPr>
              <a:spcBef>
                <a:spcPct val="50000"/>
              </a:spcBef>
            </a:pPr>
            <a:r>
              <a:rPr sz="2000" dirty="0" err="1"/>
              <a:t>1-Đánh dấu sự phát triển cả về mặt sinh học và xã hội. Chịu trách nhiệm với bản thân, gia đình</a:t>
            </a:r>
            <a:r>
              <a:rPr sz="2000"/>
              <a:t>…</a:t>
            </a:r>
          </a:p>
        </p:txBody>
      </p:sp>
      <p:sp>
        <p:nvSpPr>
          <p:cNvPr id="31778" name="Text Box 31777"/>
          <p:cNvSpPr txBox="1"/>
          <p:nvPr/>
        </p:nvSpPr>
        <p:spPr>
          <a:xfrm>
            <a:off x="2362200" y="3124200"/>
            <a:ext cx="5943600" cy="701675"/>
          </a:xfrm>
          <a:prstGeom prst="rect">
            <a:avLst/>
          </a:prstGeom>
          <a:noFill/>
          <a:ln w="9525">
            <a:noFill/>
          </a:ln>
        </p:spPr>
        <p:txBody>
          <a:bodyPr>
            <a:spAutoFit/>
          </a:bodyPr>
          <a:lstStyle/>
          <a:p>
            <a:pPr>
              <a:spcBef>
                <a:spcPct val="50000"/>
              </a:spcBef>
            </a:pPr>
            <a:r>
              <a:rPr sz="2000" dirty="0" err="1"/>
              <a:t>2-Cơ thể dần suy yếu, chức năng hoạt động của các cơ quan giảm dần</a:t>
            </a:r>
            <a:r>
              <a:rPr sz="2000"/>
              <a:t>.</a:t>
            </a:r>
          </a:p>
        </p:txBody>
      </p:sp>
      <p:sp>
        <p:nvSpPr>
          <p:cNvPr id="31779" name="Text Box 31778"/>
          <p:cNvSpPr txBox="1"/>
          <p:nvPr/>
        </p:nvSpPr>
        <p:spPr>
          <a:xfrm>
            <a:off x="2362200" y="3962400"/>
            <a:ext cx="6019800" cy="396875"/>
          </a:xfrm>
          <a:prstGeom prst="rect">
            <a:avLst/>
          </a:prstGeom>
          <a:noFill/>
          <a:ln w="9525">
            <a:noFill/>
          </a:ln>
        </p:spPr>
        <p:txBody>
          <a:bodyPr>
            <a:spAutoFit/>
          </a:bodyPr>
          <a:lstStyle/>
          <a:p>
            <a:pPr>
              <a:spcBef>
                <a:spcPct val="50000"/>
              </a:spcBef>
            </a:pPr>
            <a:r>
              <a:rPr sz="2000" dirty="0" err="1"/>
              <a:t>3-Giai đoạn chuyển tiếp từ trẻ con thành người lớn</a:t>
            </a:r>
            <a:r>
              <a:rPr sz="2000"/>
              <a:t>.</a:t>
            </a:r>
          </a:p>
        </p:txBody>
      </p:sp>
      <p:sp>
        <p:nvSpPr>
          <p:cNvPr id="31784" name="Text Box 31783"/>
          <p:cNvSpPr txBox="1"/>
          <p:nvPr/>
        </p:nvSpPr>
        <p:spPr>
          <a:xfrm>
            <a:off x="381000" y="4652629"/>
            <a:ext cx="8001000" cy="830997"/>
          </a:xfrm>
          <a:prstGeom prst="rect">
            <a:avLst/>
          </a:prstGeom>
          <a:noFill/>
          <a:ln w="9525">
            <a:noFill/>
          </a:ln>
        </p:spPr>
        <p:txBody>
          <a:bodyPr>
            <a:spAutoFit/>
          </a:bodyPr>
          <a:lstStyle/>
          <a:p>
            <a:pPr>
              <a:spcBef>
                <a:spcPct val="50000"/>
              </a:spcBef>
            </a:pPr>
            <a:r>
              <a:rPr sz="2400" b="1" u="sng" dirty="0">
                <a:solidFill>
                  <a:srgbClr val="0000FF"/>
                </a:solidFill>
                <a:latin typeface="Times New Roman" pitchFamily="18" charset="0"/>
                <a:cs typeface="Times New Roman" pitchFamily="18" charset="0"/>
              </a:rPr>
              <a:t>Câu 2</a:t>
            </a:r>
            <a:r>
              <a:rPr sz="2400" dirty="0">
                <a:latin typeface="Times New Roman" pitchFamily="18" charset="0"/>
                <a:cs typeface="Times New Roman" pitchFamily="18" charset="0"/>
              </a:rPr>
              <a:t>: Chọn ý trả lời đúng nhất. “Tuổi dậy thì nằm trong giai đoạn phát triển nào ?”</a:t>
            </a:r>
          </a:p>
        </p:txBody>
      </p:sp>
      <p:sp>
        <p:nvSpPr>
          <p:cNvPr id="31785" name="Text Box 31784"/>
          <p:cNvSpPr txBox="1"/>
          <p:nvPr/>
        </p:nvSpPr>
        <p:spPr>
          <a:xfrm>
            <a:off x="228600" y="5486400"/>
            <a:ext cx="2971800" cy="461665"/>
          </a:xfrm>
          <a:prstGeom prst="rect">
            <a:avLst/>
          </a:prstGeom>
          <a:noFill/>
          <a:ln w="9525">
            <a:noFill/>
          </a:ln>
        </p:spPr>
        <p:txBody>
          <a:bodyPr wrap="square">
            <a:spAutoFit/>
          </a:bodyPr>
          <a:lstStyle/>
          <a:p>
            <a:pPr algn="ctr">
              <a:spcBef>
                <a:spcPct val="50000"/>
              </a:spcBef>
            </a:pPr>
            <a:r>
              <a:rPr sz="2400" dirty="0">
                <a:latin typeface="Times New Roman" pitchFamily="18" charset="0"/>
                <a:cs typeface="Times New Roman" pitchFamily="18" charset="0"/>
              </a:rPr>
              <a:t>A- Tuổi trưởng thành</a:t>
            </a:r>
          </a:p>
        </p:txBody>
      </p:sp>
      <p:sp>
        <p:nvSpPr>
          <p:cNvPr id="31786" name="Text Box 31785"/>
          <p:cNvSpPr txBox="1"/>
          <p:nvPr/>
        </p:nvSpPr>
        <p:spPr>
          <a:xfrm>
            <a:off x="4000500" y="5486400"/>
            <a:ext cx="1600200" cy="461665"/>
          </a:xfrm>
          <a:prstGeom prst="rect">
            <a:avLst/>
          </a:prstGeom>
          <a:noFill/>
          <a:ln w="9525">
            <a:noFill/>
          </a:ln>
        </p:spPr>
        <p:txBody>
          <a:bodyPr>
            <a:spAutoFit/>
          </a:bodyPr>
          <a:lstStyle/>
          <a:p>
            <a:pPr>
              <a:spcBef>
                <a:spcPct val="50000"/>
              </a:spcBef>
            </a:pPr>
            <a:r>
              <a:rPr sz="2400" dirty="0" err="1">
                <a:latin typeface="Times New Roman" pitchFamily="18" charset="0"/>
                <a:cs typeface="Times New Roman" pitchFamily="18" charset="0"/>
              </a:rPr>
              <a:t>B- Tuổi già</a:t>
            </a:r>
          </a:p>
        </p:txBody>
      </p:sp>
      <p:sp>
        <p:nvSpPr>
          <p:cNvPr id="31787" name="Text Box 31786"/>
          <p:cNvSpPr txBox="1"/>
          <p:nvPr/>
        </p:nvSpPr>
        <p:spPr>
          <a:xfrm>
            <a:off x="5957455" y="5499979"/>
            <a:ext cx="2881744" cy="461665"/>
          </a:xfrm>
          <a:prstGeom prst="rect">
            <a:avLst/>
          </a:prstGeom>
          <a:noFill/>
          <a:ln w="9525">
            <a:noFill/>
          </a:ln>
        </p:spPr>
        <p:txBody>
          <a:bodyPr wrap="square">
            <a:spAutoFit/>
          </a:bodyPr>
          <a:lstStyle/>
          <a:p>
            <a:pPr>
              <a:spcBef>
                <a:spcPct val="50000"/>
              </a:spcBef>
            </a:pPr>
            <a:r>
              <a:rPr sz="2400" dirty="0" err="1">
                <a:latin typeface="Times New Roman" pitchFamily="18" charset="0"/>
                <a:cs typeface="Times New Roman" pitchFamily="18" charset="0"/>
              </a:rPr>
              <a:t>C- Tuổi vị thành niên</a:t>
            </a:r>
          </a:p>
        </p:txBody>
      </p:sp>
      <p:graphicFrame>
        <p:nvGraphicFramePr>
          <p:cNvPr id="31821" name="Table 31820"/>
          <p:cNvGraphicFramePr/>
          <p:nvPr>
            <p:extLst>
              <p:ext uri="{D42A27DB-BD31-4B8C-83A1-F6EECF244321}">
                <p14:modId xmlns:p14="http://schemas.microsoft.com/office/powerpoint/2010/main" val="2435624214"/>
              </p:ext>
            </p:extLst>
          </p:nvPr>
        </p:nvGraphicFramePr>
        <p:xfrm>
          <a:off x="457200" y="1480820"/>
          <a:ext cx="8008938" cy="2938780"/>
        </p:xfrm>
        <a:graphic>
          <a:graphicData uri="http://schemas.openxmlformats.org/drawingml/2006/table">
            <a:tbl>
              <a:tblPr/>
              <a:tblGrid>
                <a:gridCol w="1871663">
                  <a:extLst>
                    <a:ext uri="{9D8B030D-6E8A-4147-A177-3AD203B41FA5}">
                      <a16:colId xmlns:a16="http://schemas.microsoft.com/office/drawing/2014/main" val="20000"/>
                    </a:ext>
                  </a:extLst>
                </a:gridCol>
                <a:gridCol w="6137275">
                  <a:extLst>
                    <a:ext uri="{9D8B030D-6E8A-4147-A177-3AD203B41FA5}">
                      <a16:colId xmlns:a16="http://schemas.microsoft.com/office/drawing/2014/main" val="20001"/>
                    </a:ext>
                  </a:extLst>
                </a:gridCol>
              </a:tblGrid>
              <a:tr h="60674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dirty="0">
                          <a:latin typeface="Times New Roman" pitchFamily="18" charset="0"/>
                          <a:cs typeface="Times New Roman" pitchFamily="18" charset="0"/>
                        </a:rPr>
                        <a:t>A</a:t>
                      </a:r>
                      <a:endParaRPr lang="en-US" sz="2600" dirty="0">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dirty="0">
                          <a:latin typeface="Times New Roman" pitchFamily="18" charset="0"/>
                          <a:cs typeface="Times New Roman" pitchFamily="18" charset="0"/>
                        </a:rPr>
                        <a:t>B</a:t>
                      </a:r>
                      <a:endParaRPr lang="en-US" sz="2600"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3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200" dirty="0">
                          <a:solidFill>
                            <a:srgbClr val="FF0000"/>
                          </a:solidFill>
                          <a:latin typeface="Times New Roman" pitchFamily="18" charset="0"/>
                          <a:cs typeface="Times New Roman" pitchFamily="18" charset="0"/>
                        </a:rPr>
                        <a:t>Tuổi vị thành niên </a:t>
                      </a:r>
                      <a:endParaRPr lang="en-US" sz="2200" dirty="0">
                        <a:solidFill>
                          <a:srgbClr val="FF0000"/>
                        </a:solidFill>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63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200" dirty="0" err="1">
                          <a:solidFill>
                            <a:srgbClr val="FF0000"/>
                          </a:solidFill>
                          <a:latin typeface="Times New Roman" pitchFamily="18" charset="0"/>
                          <a:cs typeface="Times New Roman" pitchFamily="18" charset="0"/>
                        </a:rPr>
                        <a:t>Tuổi trưởng thành</a:t>
                      </a:r>
                      <a:endParaRPr lang="en-US" sz="2200">
                        <a:solidFill>
                          <a:srgbClr val="FF0000"/>
                        </a:solidFill>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b="1"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200" dirty="0">
                          <a:solidFill>
                            <a:srgbClr val="FF0000"/>
                          </a:solidFill>
                          <a:latin typeface="Times New Roman" pitchFamily="18" charset="0"/>
                          <a:cs typeface="Times New Roman" pitchFamily="18" charset="0"/>
                        </a:rPr>
                        <a:t>Tuổi già </a:t>
                      </a:r>
                      <a:endParaRPr lang="en-US" sz="2200" dirty="0">
                        <a:solidFill>
                          <a:srgbClr val="FF0000"/>
                        </a:solidFill>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813" name="Straight Connector 31812"/>
          <p:cNvSpPr/>
          <p:nvPr/>
        </p:nvSpPr>
        <p:spPr>
          <a:xfrm flipV="1">
            <a:off x="1676400" y="3505200"/>
            <a:ext cx="762000" cy="609600"/>
          </a:xfrm>
          <a:prstGeom prst="line">
            <a:avLst/>
          </a:prstGeom>
          <a:ln w="28575" cap="flat" cmpd="sng">
            <a:solidFill>
              <a:srgbClr val="0000CC"/>
            </a:solidFill>
            <a:prstDash val="solid"/>
            <a:headEnd type="none" w="med" len="med"/>
            <a:tailEnd type="none" w="med" len="med"/>
          </a:ln>
        </p:spPr>
      </p:sp>
      <p:sp>
        <p:nvSpPr>
          <p:cNvPr id="31814" name="Straight Connector 31813"/>
          <p:cNvSpPr/>
          <p:nvPr/>
        </p:nvSpPr>
        <p:spPr>
          <a:xfrm>
            <a:off x="1828800" y="2667000"/>
            <a:ext cx="609600" cy="1752600"/>
          </a:xfrm>
          <a:prstGeom prst="line">
            <a:avLst/>
          </a:prstGeom>
          <a:ln w="28575" cap="flat" cmpd="sng">
            <a:solidFill>
              <a:srgbClr val="00FF00"/>
            </a:solidFill>
            <a:prstDash val="solid"/>
            <a:headEnd type="none" w="med" len="med"/>
            <a:tailEnd type="none" w="med" len="med"/>
          </a:ln>
        </p:spPr>
      </p:sp>
      <p:sp>
        <p:nvSpPr>
          <p:cNvPr id="31815" name="Straight Connector 31814"/>
          <p:cNvSpPr/>
          <p:nvPr/>
        </p:nvSpPr>
        <p:spPr>
          <a:xfrm flipV="1">
            <a:off x="1828800" y="2895600"/>
            <a:ext cx="914400" cy="685800"/>
          </a:xfrm>
          <a:prstGeom prst="line">
            <a:avLst/>
          </a:prstGeom>
          <a:ln w="28575" cap="flat" cmpd="sng">
            <a:solidFill>
              <a:srgbClr val="FF33CC"/>
            </a:solidFill>
            <a:prstDash val="solid"/>
            <a:headEnd type="none" w="med" len="med"/>
            <a:tailEnd type="none" w="med" len="med"/>
          </a:ln>
        </p:spPr>
      </p:sp>
      <p:sp>
        <p:nvSpPr>
          <p:cNvPr id="31816" name="Text Box 31815"/>
          <p:cNvSpPr txBox="1"/>
          <p:nvPr/>
        </p:nvSpPr>
        <p:spPr>
          <a:xfrm>
            <a:off x="5957455" y="5483626"/>
            <a:ext cx="2921145" cy="461665"/>
          </a:xfrm>
          <a:prstGeom prst="rect">
            <a:avLst/>
          </a:prstGeom>
          <a:noFill/>
          <a:ln w="9525">
            <a:noFill/>
          </a:ln>
        </p:spPr>
        <p:txBody>
          <a:bodyPr wrap="square">
            <a:spAutoFit/>
          </a:bodyPr>
          <a:lstStyle/>
          <a:p>
            <a:pPr>
              <a:spcBef>
                <a:spcPct val="50000"/>
              </a:spcBef>
            </a:pPr>
            <a:r>
              <a:rPr sz="2400" dirty="0">
                <a:solidFill>
                  <a:srgbClr val="FF0000"/>
                </a:solidFill>
                <a:latin typeface="Times New Roman" pitchFamily="18" charset="0"/>
                <a:cs typeface="Times New Roman" pitchFamily="18" charset="0"/>
              </a:rPr>
              <a:t>C- Tuổi vị thành niên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814"/>
                                        </p:tgtEl>
                                        <p:attrNameLst>
                                          <p:attrName>style.visibility</p:attrName>
                                        </p:attrNameLst>
                                      </p:cBhvr>
                                      <p:to>
                                        <p:strVal val="visible"/>
                                      </p:to>
                                    </p:set>
                                    <p:anim calcmode="lin" valueType="num">
                                      <p:cBhvr>
                                        <p:cTn id="7" dur="1000" fill="hold"/>
                                        <p:tgtEl>
                                          <p:spTgt spid="31814"/>
                                        </p:tgtEl>
                                        <p:attrNameLst>
                                          <p:attrName>ppt_w</p:attrName>
                                        </p:attrNameLst>
                                      </p:cBhvr>
                                      <p:tavLst>
                                        <p:tav tm="0">
                                          <p:val>
                                            <p:strVal val="#ppt_w+.3"/>
                                          </p:val>
                                        </p:tav>
                                        <p:tav tm="100000">
                                          <p:val>
                                            <p:strVal val="#ppt_w"/>
                                          </p:val>
                                        </p:tav>
                                      </p:tavLst>
                                    </p:anim>
                                    <p:anim calcmode="lin" valueType="num">
                                      <p:cBhvr>
                                        <p:cTn id="8" dur="1000" fill="hold"/>
                                        <p:tgtEl>
                                          <p:spTgt spid="31814"/>
                                        </p:tgtEl>
                                        <p:attrNameLst>
                                          <p:attrName>ppt_h</p:attrName>
                                        </p:attrNameLst>
                                      </p:cBhvr>
                                      <p:tavLst>
                                        <p:tav tm="0">
                                          <p:val>
                                            <p:strVal val="#ppt_h"/>
                                          </p:val>
                                        </p:tav>
                                        <p:tav tm="100000">
                                          <p:val>
                                            <p:strVal val="#ppt_h"/>
                                          </p:val>
                                        </p:tav>
                                      </p:tavLst>
                                    </p:anim>
                                    <p:animEffect transition="in" filter="fade">
                                      <p:cBhvr>
                                        <p:cTn id="9" dur="1000"/>
                                        <p:tgtEl>
                                          <p:spTgt spid="3181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1815"/>
                                        </p:tgtEl>
                                        <p:attrNameLst>
                                          <p:attrName>style.visibility</p:attrName>
                                        </p:attrNameLst>
                                      </p:cBhvr>
                                      <p:to>
                                        <p:strVal val="visible"/>
                                      </p:to>
                                    </p:set>
                                    <p:anim calcmode="lin" valueType="num">
                                      <p:cBhvr>
                                        <p:cTn id="14" dur="500" fill="hold"/>
                                        <p:tgtEl>
                                          <p:spTgt spid="31815"/>
                                        </p:tgtEl>
                                        <p:attrNameLst>
                                          <p:attrName>ppt_w</p:attrName>
                                        </p:attrNameLst>
                                      </p:cBhvr>
                                      <p:tavLst>
                                        <p:tav tm="0">
                                          <p:val>
                                            <p:strVal val="0,000000"/>
                                          </p:val>
                                        </p:tav>
                                        <p:tav tm="100000">
                                          <p:val>
                                            <p:strVal val="#ppt_w"/>
                                          </p:val>
                                        </p:tav>
                                      </p:tavLst>
                                    </p:anim>
                                    <p:anim calcmode="lin" valueType="num">
                                      <p:cBhvr>
                                        <p:cTn id="15" dur="500" fill="hold"/>
                                        <p:tgtEl>
                                          <p:spTgt spid="3181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1813"/>
                                        </p:tgtEl>
                                        <p:attrNameLst>
                                          <p:attrName>style.visibility</p:attrName>
                                        </p:attrNameLst>
                                      </p:cBhvr>
                                      <p:to>
                                        <p:strVal val="visible"/>
                                      </p:to>
                                    </p:set>
                                    <p:animEffect transition="in" filter="wipe(down)">
                                      <p:cBhvr>
                                        <p:cTn id="20" dur="500"/>
                                        <p:tgtEl>
                                          <p:spTgt spid="3181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31784"/>
                                        </p:tgtEl>
                                        <p:attrNameLst>
                                          <p:attrName>style.visibility</p:attrName>
                                        </p:attrNameLst>
                                      </p:cBhvr>
                                      <p:to>
                                        <p:strVal val="visible"/>
                                      </p:to>
                                    </p:set>
                                    <p:anim calcmode="discrete" valueType="clr">
                                      <p:cBhvr override="childStyle">
                                        <p:cTn id="25" dur="80"/>
                                        <p:tgtEl>
                                          <p:spTgt spid="3178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1784"/>
                                        </p:tgtEl>
                                        <p:attrNameLst>
                                          <p:attrName>fillcolor</p:attrName>
                                        </p:attrNameLst>
                                      </p:cBhvr>
                                      <p:tavLst>
                                        <p:tav tm="0">
                                          <p:val>
                                            <p:clrVal>
                                              <a:schemeClr val="accent2"/>
                                            </p:clrVal>
                                          </p:val>
                                        </p:tav>
                                        <p:tav tm="50000">
                                          <p:val>
                                            <p:clrVal>
                                              <a:schemeClr val="hlink"/>
                                            </p:clrVal>
                                          </p:val>
                                        </p:tav>
                                      </p:tavLst>
                                    </p:anim>
                                    <p:set>
                                      <p:cBhvr>
                                        <p:cTn id="27" dur="80"/>
                                        <p:tgtEl>
                                          <p:spTgt spid="31784"/>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1785"/>
                                        </p:tgtEl>
                                        <p:attrNameLst>
                                          <p:attrName>style.visibility</p:attrName>
                                        </p:attrNameLst>
                                      </p:cBhvr>
                                      <p:to>
                                        <p:strVal val="visible"/>
                                      </p:to>
                                    </p:set>
                                    <p:anim to="" calcmode="lin" valueType="num">
                                      <p:cBhvr>
                                        <p:cTn id="32" dur="1" fill="hold"/>
                                        <p:tgtEl>
                                          <p:spTgt spid="31785"/>
                                        </p:tgtEl>
                                        <p:attrNameLst>
                                          <p:attrName>style.visibility</p:attrName>
                                        </p:attrNameLst>
                                      </p:cBhvr>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1786"/>
                                        </p:tgtEl>
                                        <p:attrNameLst>
                                          <p:attrName>style.visibility</p:attrName>
                                        </p:attrNameLst>
                                      </p:cBhvr>
                                      <p:to>
                                        <p:strVal val="visible"/>
                                      </p:to>
                                    </p:set>
                                    <p:animEffect transition="in" filter="fade">
                                      <p:cBhvr>
                                        <p:cTn id="37" dur="1000"/>
                                        <p:tgtEl>
                                          <p:spTgt spid="31786"/>
                                        </p:tgtEl>
                                      </p:cBhvr>
                                    </p:animEffect>
                                    <p:anim calcmode="lin" valueType="num">
                                      <p:cBhvr>
                                        <p:cTn id="38" dur="1000" fill="hold"/>
                                        <p:tgtEl>
                                          <p:spTgt spid="31786"/>
                                        </p:tgtEl>
                                        <p:attrNameLst>
                                          <p:attrName>ppt_x</p:attrName>
                                        </p:attrNameLst>
                                      </p:cBhvr>
                                      <p:tavLst>
                                        <p:tav tm="0">
                                          <p:val>
                                            <p:strVal val="#ppt_x"/>
                                          </p:val>
                                        </p:tav>
                                        <p:tav tm="100000">
                                          <p:val>
                                            <p:strVal val="#ppt_x"/>
                                          </p:val>
                                        </p:tav>
                                      </p:tavLst>
                                    </p:anim>
                                    <p:anim calcmode="lin" valueType="num">
                                      <p:cBhvr>
                                        <p:cTn id="39" dur="1000" fill="hold"/>
                                        <p:tgtEl>
                                          <p:spTgt spid="3178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1787"/>
                                        </p:tgtEl>
                                        <p:attrNameLst>
                                          <p:attrName>style.visibility</p:attrName>
                                        </p:attrNameLst>
                                      </p:cBhvr>
                                      <p:to>
                                        <p:strVal val="visible"/>
                                      </p:to>
                                    </p:set>
                                    <p:anim calcmode="lin" valueType="num">
                                      <p:cBhvr>
                                        <p:cTn id="44" dur="500" fill="hold"/>
                                        <p:tgtEl>
                                          <p:spTgt spid="31787"/>
                                        </p:tgtEl>
                                        <p:attrNameLst>
                                          <p:attrName>ppt_w</p:attrName>
                                        </p:attrNameLst>
                                      </p:cBhvr>
                                      <p:tavLst>
                                        <p:tav tm="0">
                                          <p:val>
                                            <p:strVal val="0,000000"/>
                                          </p:val>
                                        </p:tav>
                                        <p:tav tm="100000">
                                          <p:val>
                                            <p:strVal val="#ppt_w"/>
                                          </p:val>
                                        </p:tav>
                                      </p:tavLst>
                                    </p:anim>
                                    <p:anim calcmode="lin" valueType="num">
                                      <p:cBhvr>
                                        <p:cTn id="45" dur="500" fill="hold"/>
                                        <p:tgtEl>
                                          <p:spTgt spid="31787"/>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31816"/>
                                        </p:tgtEl>
                                        <p:attrNameLst>
                                          <p:attrName>style.visibility</p:attrName>
                                        </p:attrNameLst>
                                      </p:cBhvr>
                                      <p:to>
                                        <p:strVal val="visible"/>
                                      </p:to>
                                    </p:set>
                                    <p:animEffect transition="in" filter="slide(fromBottom)">
                                      <p:cBhvr>
                                        <p:cTn id="50" dur="500"/>
                                        <p:tgtEl>
                                          <p:spTgt spid="31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4" grpId="0"/>
      <p:bldP spid="31785" grpId="0"/>
      <p:bldP spid="31786" grpId="0"/>
      <p:bldP spid="31787" grpId="0"/>
      <p:bldP spid="318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3120736" y="488115"/>
            <a:ext cx="2553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4400" b="1" dirty="0">
                <a:solidFill>
                  <a:srgbClr val="FF0000"/>
                </a:solidFill>
                <a:latin typeface="Times New Roman" pitchFamily="18" charset="0"/>
                <a:cs typeface="Times New Roman" pitchFamily="18" charset="0"/>
              </a:rPr>
              <a:t>Vận dụng</a:t>
            </a:r>
          </a:p>
        </p:txBody>
      </p:sp>
      <p:sp>
        <p:nvSpPr>
          <p:cNvPr id="5" name="TextBox 4"/>
          <p:cNvSpPr txBox="1">
            <a:spLocks noChangeArrowheads="1"/>
          </p:cNvSpPr>
          <p:nvPr/>
        </p:nvSpPr>
        <p:spPr bwMode="auto">
          <a:xfrm>
            <a:off x="1246042" y="1690255"/>
            <a:ext cx="74338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nl-NL" sz="2800" dirty="0">
                <a:latin typeface="Times New Roman" pitchFamily="18" charset="0"/>
                <a:cs typeface="Times New Roman" pitchFamily="18" charset="0"/>
              </a:rPr>
              <a:t>Giới thiệu với các bạn về những thành viên trong gia đình bạn và cho biết từng thành viên đang ở vào giai đoạn nào của cuộc đời ?</a:t>
            </a:r>
            <a:endParaRPr lang="en-US" sz="2800" dirty="0">
              <a:latin typeface="Times New Roman" pitchFamily="18" charset="0"/>
              <a:cs typeface="Times New Roman" pitchFamily="18" charset="0"/>
            </a:endParaRPr>
          </a:p>
        </p:txBody>
      </p:sp>
      <p:sp>
        <p:nvSpPr>
          <p:cNvPr id="7" name="Arrow: Chevron 6"/>
          <p:cNvSpPr/>
          <p:nvPr/>
        </p:nvSpPr>
        <p:spPr>
          <a:xfrm>
            <a:off x="899679" y="1905000"/>
            <a:ext cx="17145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919595" y="4724400"/>
            <a:ext cx="17145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1343025" y="4599781"/>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2800" dirty="0">
                <a:latin typeface="Times New Roman" pitchFamily="18" charset="0"/>
                <a:cs typeface="Times New Roman" pitchFamily="18" charset="0"/>
              </a:rPr>
              <a:t>CBBS: Vệ sinh tuổi dậy thì</a:t>
            </a:r>
          </a:p>
        </p:txBody>
      </p:sp>
      <p:sp>
        <p:nvSpPr>
          <p:cNvPr id="8" name="Arrow: Chevron 6"/>
          <p:cNvSpPr/>
          <p:nvPr/>
        </p:nvSpPr>
        <p:spPr>
          <a:xfrm>
            <a:off x="966354" y="3581400"/>
            <a:ext cx="17145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2" name="TextBox 1"/>
          <p:cNvSpPr txBox="1"/>
          <p:nvPr/>
        </p:nvSpPr>
        <p:spPr>
          <a:xfrm>
            <a:off x="1280678" y="3361521"/>
            <a:ext cx="6858000" cy="954107"/>
          </a:xfrm>
          <a:prstGeom prst="rect">
            <a:avLst/>
          </a:prstGeom>
          <a:noFill/>
        </p:spPr>
        <p:txBody>
          <a:bodyPr wrap="square" rtlCol="0">
            <a:spAutoFit/>
          </a:bodyPr>
          <a:lstStyle/>
          <a:p>
            <a:r>
              <a:rPr lang="nl-NL" sz="2800" dirty="0">
                <a:latin typeface="Times New Roman" pitchFamily="18" charset="0"/>
                <a:cs typeface="Times New Roman" pitchFamily="18" charset="0"/>
              </a:rPr>
              <a:t>Em đã làm những gì để chăm sóc ông bà của em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18659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P spid="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9164411" cy="6842760"/>
          </a:xfrm>
          <a:prstGeom prst="rect">
            <a:avLst/>
          </a:prstGeom>
        </p:spPr>
      </p:pic>
      <p:sp>
        <p:nvSpPr>
          <p:cNvPr id="5122" name="TextBox 3"/>
          <p:cNvSpPr txBox="1">
            <a:spLocks noChangeArrowheads="1"/>
          </p:cNvSpPr>
          <p:nvPr/>
        </p:nvSpPr>
        <p:spPr bwMode="auto">
          <a:xfrm>
            <a:off x="900113" y="2276475"/>
            <a:ext cx="7019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dirty="0">
                <a:solidFill>
                  <a:srgbClr val="C00000"/>
                </a:solidFill>
                <a:latin typeface="Times New Roman" panose="02020603050405020304" pitchFamily="18" charset="0"/>
                <a:ea typeface="HP001 5Ha" panose="020B0603050302020204" charset="-122"/>
                <a:cs typeface="Times New Roman" panose="02020603050405020304" pitchFamily="18" charset="0"/>
              </a:rPr>
              <a:t>Khám phá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endParaRPr lang="en-US" altLang="en-US"/>
          </a:p>
        </p:txBody>
      </p:sp>
      <p:sp>
        <p:nvSpPr>
          <p:cNvPr id="2051" name="Content Placeholder 2"/>
          <p:cNvSpPr>
            <a:spLocks noGrp="1"/>
          </p:cNvSpPr>
          <p:nvPr>
            <p:ph idx="1"/>
          </p:nvPr>
        </p:nvSpPr>
        <p:spPr/>
        <p:txBody>
          <a:bodyPr/>
          <a:lstStyle/>
          <a:p>
            <a:endParaRPr lang="en-US" altLang="en-US"/>
          </a:p>
        </p:txBody>
      </p:sp>
      <p:pic>
        <p:nvPicPr>
          <p:cNvPr id="20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7620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6"/>
          <p:cNvSpPr txBox="1">
            <a:spLocks noChangeArrowheads="1"/>
          </p:cNvSpPr>
          <p:nvPr/>
        </p:nvSpPr>
        <p:spPr bwMode="auto">
          <a:xfrm>
            <a:off x="916781" y="2455142"/>
            <a:ext cx="7315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b="1" dirty="0">
                <a:solidFill>
                  <a:srgbClr val="0000CC"/>
                </a:solidFill>
                <a:latin typeface="Times New Roman" panose="02020603050405020304" pitchFamily="18" charset="0"/>
                <a:cs typeface="Times New Roman" panose="02020603050405020304" pitchFamily="18" charset="0"/>
              </a:rPr>
              <a:t>BÀI 7</a:t>
            </a:r>
          </a:p>
          <a:p>
            <a:pPr algn="ctr">
              <a:spcBef>
                <a:spcPct val="50000"/>
              </a:spcBef>
            </a:pPr>
            <a:r>
              <a:rPr lang="en-US" sz="2800" b="1" dirty="0">
                <a:solidFill>
                  <a:srgbClr val="0000CC"/>
                </a:solidFill>
                <a:latin typeface="Times New Roman" panose="02020603050405020304" pitchFamily="18" charset="0"/>
                <a:cs typeface="Times New Roman" panose="02020603050405020304" pitchFamily="18" charset="0"/>
              </a:rPr>
              <a:t>TỪ TUỔI VỊ THÀNH NIÊN ĐẾN TUỔI GIÀ</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00250" y="76200"/>
            <a:ext cx="51435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p:cNvGrpSpPr/>
          <p:nvPr/>
        </p:nvGrpSpPr>
        <p:grpSpPr bwMode="auto">
          <a:xfrm>
            <a:off x="1176661" y="1091101"/>
            <a:ext cx="7391400" cy="1963041"/>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219200" y="3396891"/>
            <a:ext cx="7391400" cy="1749793"/>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703479" y="1737534"/>
            <a:ext cx="461762" cy="49961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12" name="Freeform 11"/>
          <p:cNvSpPr/>
          <p:nvPr/>
        </p:nvSpPr>
        <p:spPr>
          <a:xfrm>
            <a:off x="1675140" y="4057524"/>
            <a:ext cx="420417" cy="4285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367177" y="1598473"/>
            <a:ext cx="6062337" cy="1384995"/>
          </a:xfrm>
          <a:prstGeom prst="rect">
            <a:avLst/>
          </a:prstGeom>
        </p:spPr>
        <p:txBody>
          <a:bodyPr wrap="square">
            <a:spAutoFit/>
          </a:bodyPr>
          <a:lstStyle/>
          <a:p>
            <a:r>
              <a:rPr lang="en-US" sz="2800" dirty="0"/>
              <a:t>Nêu một số đặc điểm chung của tuổi vị thành niên, tuổi trưởng thành, tuổi già.</a:t>
            </a:r>
          </a:p>
        </p:txBody>
      </p:sp>
      <p:sp>
        <p:nvSpPr>
          <p:cNvPr id="14" name="Rectangle 13"/>
          <p:cNvSpPr/>
          <p:nvPr/>
        </p:nvSpPr>
        <p:spPr>
          <a:xfrm>
            <a:off x="2178120" y="3975901"/>
            <a:ext cx="7059521" cy="954107"/>
          </a:xfrm>
          <a:prstGeom prst="rect">
            <a:avLst/>
          </a:prstGeom>
        </p:spPr>
        <p:txBody>
          <a:bodyPr wrap="square">
            <a:spAutoFit/>
          </a:bodyPr>
          <a:lstStyle/>
          <a:p>
            <a:r>
              <a:rPr lang="en-US" sz="2800" dirty="0"/>
              <a:t>Xác định bản thân HS đang ở vào giai đoạn nào của cuộc đời.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 name="Text Box 8272"/>
          <p:cNvSpPr txBox="1"/>
          <p:nvPr/>
        </p:nvSpPr>
        <p:spPr>
          <a:xfrm>
            <a:off x="2418080" y="737863"/>
            <a:ext cx="6277610" cy="2951619"/>
          </a:xfrm>
          <a:prstGeom prst="cloudCallout">
            <a:avLst>
              <a:gd name="adj1" fmla="val -59283"/>
              <a:gd name="adj2" fmla="val 47084"/>
            </a:avLst>
          </a:prstGeom>
          <a:solidFill>
            <a:srgbClr val="F7FD9D"/>
          </a:solidFill>
          <a:ln w="9525">
            <a:noFill/>
          </a:ln>
        </p:spPr>
        <p:txBody>
          <a:bodyPr wrap="square">
            <a:spAutoFit/>
          </a:bodyPr>
          <a:lstStyle/>
          <a:p>
            <a:pPr algn="just">
              <a:spcBef>
                <a:spcPct val="50000"/>
              </a:spcBef>
            </a:pPr>
            <a:r>
              <a:rPr sz="2400" b="1" dirty="0" err="1">
                <a:latin typeface="Times New Roman" panose="02020603050405020304" pitchFamily="18" charset="0"/>
                <a:cs typeface="Times New Roman" panose="02020603050405020304" pitchFamily="18" charset="0"/>
              </a:rPr>
              <a:t>Từ tuổi vị thành niên đến tuổi già con người được chia thành những giai đoạn phát triển nào ? </a:t>
            </a:r>
            <a:r>
              <a:rPr sz="2400" b="1" dirty="0">
                <a:latin typeface="Times New Roman" panose="02020603050405020304" pitchFamily="18" charset="0"/>
                <a:cs typeface="Times New Roman" panose="02020603050405020304" pitchFamily="18" charset="0"/>
              </a:rPr>
              <a:t>Những giai đoạn đó có đặc điểm gì nổi bật ?</a:t>
            </a:r>
          </a:p>
        </p:txBody>
      </p:sp>
      <p:pic>
        <p:nvPicPr>
          <p:cNvPr id="2" name="Picture 1" descr="1524329107"/>
          <p:cNvPicPr>
            <a:picLocks noChangeAspect="1"/>
          </p:cNvPicPr>
          <p:nvPr/>
        </p:nvPicPr>
        <p:blipFill>
          <a:blip r:embed="rId2"/>
          <a:stretch>
            <a:fillRect/>
          </a:stretch>
        </p:blipFill>
        <p:spPr>
          <a:xfrm flipH="1">
            <a:off x="387350" y="2213673"/>
            <a:ext cx="2635885" cy="3372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73"/>
                                        </p:tgtEl>
                                        <p:attrNameLst>
                                          <p:attrName>style.visibility</p:attrName>
                                        </p:attrNameLst>
                                      </p:cBhvr>
                                      <p:to>
                                        <p:strVal val="visible"/>
                                      </p:to>
                                    </p:set>
                                    <p:animEffect transition="in" filter="randombar(horizontal)">
                                      <p:cBhvr>
                                        <p:cTn id="7" dur="500"/>
                                        <p:tgtEl>
                                          <p:spTgt spid="82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273"/>
                                        </p:tgtEl>
                                      </p:cBhvr>
                                    </p:animEffect>
                                    <p:set>
                                      <p:cBhvr>
                                        <p:cTn id="12" dur="1" fill="hold">
                                          <p:stCondLst>
                                            <p:cond delay="499"/>
                                          </p:stCondLst>
                                        </p:cTn>
                                        <p:tgtEl>
                                          <p:spTgt spid="8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 grpId="0" bldLvl="0" animBg="1"/>
      <p:bldP spid="8273"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20" name="Content Placeholder 60419"/>
          <p:cNvGraphicFramePr>
            <a:graphicFrameLocks noGrp="1"/>
          </p:cNvGraphicFramePr>
          <p:nvPr>
            <p:ph/>
          </p:nvPr>
        </p:nvGraphicFramePr>
        <p:xfrm>
          <a:off x="457200" y="2861945"/>
          <a:ext cx="8229600" cy="3606800"/>
        </p:xfrm>
        <a:graphic>
          <a:graphicData uri="http://schemas.openxmlformats.org/drawingml/2006/table">
            <a:tbl>
              <a:tblPr/>
              <a:tblGrid>
                <a:gridCol w="2998470">
                  <a:extLst>
                    <a:ext uri="{9D8B030D-6E8A-4147-A177-3AD203B41FA5}">
                      <a16:colId xmlns:a16="http://schemas.microsoft.com/office/drawing/2014/main" val="20000"/>
                    </a:ext>
                  </a:extLst>
                </a:gridCol>
                <a:gridCol w="1718310">
                  <a:extLst>
                    <a:ext uri="{9D8B030D-6E8A-4147-A177-3AD203B41FA5}">
                      <a16:colId xmlns:a16="http://schemas.microsoft.com/office/drawing/2014/main" val="20001"/>
                    </a:ext>
                  </a:extLst>
                </a:gridCol>
                <a:gridCol w="3512820">
                  <a:extLst>
                    <a:ext uri="{9D8B030D-6E8A-4147-A177-3AD203B41FA5}">
                      <a16:colId xmlns:a16="http://schemas.microsoft.com/office/drawing/2014/main" val="20002"/>
                    </a:ext>
                  </a:extLst>
                </a:gridCol>
              </a:tblGrid>
              <a:tr h="9023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b="1" dirty="0">
                          <a:solidFill>
                            <a:srgbClr val="0000FF"/>
                          </a:solidFill>
                          <a:latin typeface="Times New Roman" panose="02020603050405020304" pitchFamily="18" charset="0"/>
                          <a:cs typeface="Times New Roman" panose="02020603050405020304" pitchFamily="18" charset="0"/>
                        </a:rPr>
                        <a:t>Giai đoạn </a:t>
                      </a:r>
                      <a:endParaRPr lang="en-US" sz="26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b="1" dirty="0">
                          <a:solidFill>
                            <a:srgbClr val="0000FF"/>
                          </a:solidFill>
                          <a:latin typeface="Times New Roman" panose="02020603050405020304" pitchFamily="18" charset="0"/>
                          <a:cs typeface="Times New Roman" panose="02020603050405020304" pitchFamily="18" charset="0"/>
                        </a:rPr>
                        <a:t>Hình </a:t>
                      </a:r>
                      <a:endParaRPr lang="en-US" sz="26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b="1" dirty="0">
                          <a:solidFill>
                            <a:srgbClr val="0000FF"/>
                          </a:solidFill>
                          <a:latin typeface="Times New Roman" panose="02020603050405020304" pitchFamily="18" charset="0"/>
                          <a:cs typeface="Times New Roman" panose="02020603050405020304" pitchFamily="18" charset="0"/>
                        </a:rPr>
                        <a:t>Đặc điểm nổi bật </a:t>
                      </a:r>
                      <a:endParaRPr lang="en-US" sz="26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17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600" dirty="0">
                          <a:latin typeface="Times New Roman" panose="02020603050405020304" pitchFamily="18" charset="0"/>
                          <a:cs typeface="Times New Roman" panose="02020603050405020304" pitchFamily="18" charset="0"/>
                        </a:rPr>
                        <a:t>Tuổi vị thành niên</a:t>
                      </a:r>
                      <a:endParaRPr lang="en-US" sz="2600" dirty="0">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043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600" dirty="0">
                          <a:latin typeface="Times New Roman" panose="02020603050405020304" pitchFamily="18" charset="0"/>
                          <a:cs typeface="Times New Roman" panose="02020603050405020304" pitchFamily="18" charset="0"/>
                        </a:rPr>
                        <a:t>Tuổi trưởng thành</a:t>
                      </a:r>
                      <a:endParaRPr lang="en-US" sz="2600" dirty="0">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23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600" dirty="0">
                          <a:latin typeface="Times New Roman" panose="02020603050405020304" pitchFamily="18" charset="0"/>
                          <a:cs typeface="Times New Roman" panose="02020603050405020304" pitchFamily="18" charset="0"/>
                        </a:rPr>
                        <a:t>Tuổi già </a:t>
                      </a:r>
                      <a:endParaRPr lang="en-US" sz="2600" dirty="0">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0445" name="Rectangles 60444"/>
          <p:cNvSpPr/>
          <p:nvPr/>
        </p:nvSpPr>
        <p:spPr>
          <a:xfrm>
            <a:off x="457200" y="1611563"/>
            <a:ext cx="8229600" cy="829945"/>
          </a:xfrm>
          <a:prstGeom prst="rect">
            <a:avLst/>
          </a:prstGeom>
          <a:noFill/>
          <a:ln w="9525">
            <a:noFill/>
          </a:ln>
        </p:spPr>
        <p:txBody>
          <a:bodyPr>
            <a:spAutoFit/>
          </a:bodyPr>
          <a:lstStyle/>
          <a:p>
            <a:r>
              <a:rPr sz="2400" b="1" u="sng" dirty="0" err="1">
                <a:solidFill>
                  <a:srgbClr val="FF0000"/>
                </a:solidFill>
                <a:latin typeface="Times New Roman" panose="02020603050405020304" pitchFamily="18" charset="0"/>
                <a:cs typeface="Times New Roman" panose="02020603050405020304" pitchFamily="18" charset="0"/>
              </a:rPr>
              <a:t>Thảo</a:t>
            </a:r>
            <a:r>
              <a:rPr sz="2400" b="1" u="sng" dirty="0">
                <a:solidFill>
                  <a:srgbClr val="FF0000"/>
                </a:solidFill>
                <a:latin typeface="Times New Roman" panose="02020603050405020304" pitchFamily="18" charset="0"/>
                <a:cs typeface="Times New Roman" panose="02020603050405020304" pitchFamily="18" charset="0"/>
              </a:rPr>
              <a:t> </a:t>
            </a:r>
            <a:r>
              <a:rPr sz="2400" b="1" u="sng" dirty="0" err="1">
                <a:solidFill>
                  <a:srgbClr val="FF0000"/>
                </a:solidFill>
                <a:latin typeface="Times New Roman" panose="02020603050405020304" pitchFamily="18" charset="0"/>
                <a:cs typeface="Times New Roman" panose="02020603050405020304" pitchFamily="18" charset="0"/>
              </a:rPr>
              <a:t>luận</a:t>
            </a:r>
            <a:r>
              <a:rPr sz="2400" b="1" u="sng" dirty="0">
                <a:solidFill>
                  <a:srgbClr val="FF0000"/>
                </a:solidFill>
                <a:latin typeface="Times New Roman" panose="02020603050405020304" pitchFamily="18" charset="0"/>
                <a:cs typeface="Times New Roman" panose="02020603050405020304" pitchFamily="18" charset="0"/>
              </a:rPr>
              <a:t> </a:t>
            </a:r>
            <a:r>
              <a:rPr sz="2400" b="1" u="sng" dirty="0" err="1">
                <a:solidFill>
                  <a:srgbClr val="FF0000"/>
                </a:solidFill>
                <a:latin typeface="Times New Roman" panose="02020603050405020304" pitchFamily="18" charset="0"/>
                <a:cs typeface="Times New Roman" panose="02020603050405020304" pitchFamily="18" charset="0"/>
              </a:rPr>
              <a:t>nhóm</a:t>
            </a:r>
            <a:r>
              <a:rPr lang="en-US" sz="2400" b="1" u="sng" dirty="0">
                <a:solidFill>
                  <a:srgbClr val="FF0000"/>
                </a:solidFill>
                <a:latin typeface="Times New Roman" panose="02020603050405020304" pitchFamily="18" charset="0"/>
                <a:cs typeface="Times New Roman" panose="02020603050405020304" pitchFamily="18" charset="0"/>
              </a:rPr>
              <a:t>:</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Đọc</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các</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thông</a:t>
            </a:r>
            <a:r>
              <a:rPr sz="2400" b="1" dirty="0">
                <a:latin typeface="Times New Roman" panose="02020603050405020304" pitchFamily="18" charset="0"/>
                <a:cs typeface="Times New Roman" panose="02020603050405020304" pitchFamily="18" charset="0"/>
              </a:rPr>
              <a:t> tin </a:t>
            </a:r>
            <a:r>
              <a:rPr sz="2400" b="1" dirty="0" err="1">
                <a:latin typeface="Times New Roman" panose="02020603050405020304" pitchFamily="18" charset="0"/>
                <a:cs typeface="Times New Roman" panose="02020603050405020304" pitchFamily="18" charset="0"/>
              </a:rPr>
              <a:t>và</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quan</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sát</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hình</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vẽ</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trang</a:t>
            </a:r>
            <a:r>
              <a:rPr sz="2400" b="1" dirty="0">
                <a:latin typeface="Times New Roman" panose="02020603050405020304" pitchFamily="18" charset="0"/>
                <a:cs typeface="Times New Roman" panose="02020603050405020304" pitchFamily="18" charset="0"/>
              </a:rPr>
              <a:t> 16,17 SGK, </a:t>
            </a:r>
            <a:r>
              <a:rPr sz="2400" b="1" dirty="0" err="1">
                <a:latin typeface="Times New Roman" panose="02020603050405020304" pitchFamily="18" charset="0"/>
                <a:cs typeface="Times New Roman" panose="02020603050405020304" pitchFamily="18" charset="0"/>
              </a:rPr>
              <a:t>rồi</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hoàn</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thành</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bảng</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sau</a:t>
            </a:r>
            <a:r>
              <a:rPr sz="2400" b="1" dirty="0">
                <a:latin typeface="Times New Roman" panose="02020603050405020304" pitchFamily="18" charset="0"/>
                <a:cs typeface="Times New Roman" panose="02020603050405020304" pitchFamily="18" charset="0"/>
              </a:rPr>
              <a:t>: </a:t>
            </a:r>
          </a:p>
        </p:txBody>
      </p:sp>
      <p:sp>
        <p:nvSpPr>
          <p:cNvPr id="60446" name="Rounded Rectangle 60445"/>
          <p:cNvSpPr/>
          <p:nvPr/>
        </p:nvSpPr>
        <p:spPr>
          <a:xfrm>
            <a:off x="277177" y="533400"/>
            <a:ext cx="8589645" cy="497384"/>
          </a:xfrm>
          <a:prstGeom prst="roundRect">
            <a:avLst>
              <a:gd name="adj" fmla="val 13664"/>
            </a:avLst>
          </a:prstGeom>
          <a:solidFill>
            <a:srgbClr val="FFC3C9"/>
          </a:solidFill>
        </p:spPr>
        <p:style>
          <a:lnRef idx="2">
            <a:schemeClr val="accent1"/>
          </a:lnRef>
          <a:fillRef idx="1">
            <a:schemeClr val="lt1"/>
          </a:fillRef>
          <a:effectRef idx="0">
            <a:schemeClr val="accent1"/>
          </a:effectRef>
          <a:fontRef idx="minor">
            <a:schemeClr val="dk1"/>
          </a:fontRef>
        </p:style>
        <p:txBody>
          <a:bodyPr wrap="square" anchor="t">
            <a:spAutoFit/>
          </a:bodyPr>
          <a:lstStyle/>
          <a:p>
            <a:r>
              <a:rPr sz="2400" b="1" dirty="0" err="1">
                <a:solidFill>
                  <a:schemeClr val="tx1"/>
                </a:solidFill>
                <a:latin typeface="Times New Roman" panose="02020603050405020304" pitchFamily="18" charset="0"/>
                <a:cs typeface="Times New Roman" panose="02020603050405020304" pitchFamily="18" charset="0"/>
              </a:rPr>
              <a:t>Hoạt</a:t>
            </a:r>
            <a:r>
              <a:rPr sz="2400" b="1" dirty="0">
                <a:solidFill>
                  <a:schemeClr val="tx1"/>
                </a:solidFill>
                <a:latin typeface="Times New Roman" panose="02020603050405020304" pitchFamily="18" charset="0"/>
                <a:cs typeface="Times New Roman" panose="02020603050405020304" pitchFamily="18" charset="0"/>
              </a:rPr>
              <a:t> </a:t>
            </a:r>
            <a:r>
              <a:rPr sz="2400" b="1" dirty="0" err="1">
                <a:solidFill>
                  <a:schemeClr val="tx1"/>
                </a:solidFill>
                <a:latin typeface="Times New Roman" panose="02020603050405020304" pitchFamily="18" charset="0"/>
                <a:cs typeface="Times New Roman" panose="02020603050405020304" pitchFamily="18" charset="0"/>
              </a:rPr>
              <a:t>động</a:t>
            </a:r>
            <a:r>
              <a:rPr sz="2400" b="1" dirty="0">
                <a:solidFill>
                  <a:schemeClr val="tx1"/>
                </a:solidFill>
                <a:latin typeface="Times New Roman" panose="02020603050405020304" pitchFamily="18" charset="0"/>
                <a:cs typeface="Times New Roman" panose="02020603050405020304" pitchFamily="18" charset="0"/>
              </a:rPr>
              <a:t> 1: </a:t>
            </a:r>
            <a:r>
              <a:rPr sz="2400" b="1" dirty="0" err="1">
                <a:solidFill>
                  <a:schemeClr val="tx1"/>
                </a:solidFill>
                <a:latin typeface="Times New Roman" panose="02020603050405020304" pitchFamily="18" charset="0"/>
                <a:cs typeface="Times New Roman" panose="02020603050405020304" pitchFamily="18" charset="0"/>
              </a:rPr>
              <a:t>Đặc</a:t>
            </a:r>
            <a:r>
              <a:rPr sz="2400" b="1" dirty="0">
                <a:solidFill>
                  <a:schemeClr val="tx1"/>
                </a:solidFill>
                <a:latin typeface="Times New Roman" panose="02020603050405020304" pitchFamily="18" charset="0"/>
                <a:cs typeface="Times New Roman" panose="02020603050405020304" pitchFamily="18" charset="0"/>
              </a:rPr>
              <a:t> </a:t>
            </a:r>
            <a:r>
              <a:rPr sz="2400" b="1" dirty="0" err="1">
                <a:solidFill>
                  <a:schemeClr val="tx1"/>
                </a:solidFill>
                <a:latin typeface="Times New Roman" panose="02020603050405020304" pitchFamily="18" charset="0"/>
                <a:cs typeface="Times New Roman" panose="02020603050405020304" pitchFamily="18" charset="0"/>
              </a:rPr>
              <a:t>điểm</a:t>
            </a:r>
            <a:r>
              <a:rPr sz="2400" b="1" dirty="0">
                <a:solidFill>
                  <a:schemeClr val="tx1"/>
                </a:solidFill>
                <a:latin typeface="Times New Roman" panose="02020603050405020304" pitchFamily="18" charset="0"/>
                <a:cs typeface="Times New Roman" panose="02020603050405020304" pitchFamily="18" charset="0"/>
              </a:rPr>
              <a:t> </a:t>
            </a:r>
            <a:r>
              <a:rPr sz="2400" b="1" dirty="0" err="1">
                <a:solidFill>
                  <a:schemeClr val="tx1"/>
                </a:solidFill>
                <a:latin typeface="Times New Roman" panose="02020603050405020304" pitchFamily="18" charset="0"/>
                <a:cs typeface="Times New Roman" panose="02020603050405020304" pitchFamily="18" charset="0"/>
              </a:rPr>
              <a:t>của</a:t>
            </a:r>
            <a:r>
              <a:rPr sz="2400" b="1" dirty="0">
                <a:solidFill>
                  <a:schemeClr val="tx1"/>
                </a:solidFill>
                <a:latin typeface="Times New Roman" panose="02020603050405020304" pitchFamily="18" charset="0"/>
                <a:cs typeface="Times New Roman" panose="02020603050405020304" pitchFamily="18" charset="0"/>
              </a:rPr>
              <a:t> con </a:t>
            </a:r>
            <a:r>
              <a:rPr sz="2400" b="1" dirty="0" err="1">
                <a:solidFill>
                  <a:schemeClr val="tx1"/>
                </a:solidFill>
                <a:latin typeface="Times New Roman" panose="02020603050405020304" pitchFamily="18" charset="0"/>
                <a:cs typeface="Times New Roman" panose="02020603050405020304" pitchFamily="18" charset="0"/>
              </a:rPr>
              <a:t>người</a:t>
            </a:r>
            <a:r>
              <a:rPr sz="2400" b="1" dirty="0">
                <a:solidFill>
                  <a:schemeClr val="tx1"/>
                </a:solidFill>
                <a:latin typeface="Times New Roman" panose="02020603050405020304" pitchFamily="18" charset="0"/>
                <a:cs typeface="Times New Roman" panose="02020603050405020304" pitchFamily="18" charset="0"/>
              </a:rPr>
              <a:t> ở </a:t>
            </a:r>
            <a:r>
              <a:rPr sz="2400" b="1" dirty="0" err="1">
                <a:solidFill>
                  <a:schemeClr val="tx1"/>
                </a:solidFill>
                <a:latin typeface="Times New Roman" panose="02020603050405020304" pitchFamily="18" charset="0"/>
                <a:cs typeface="Times New Roman" panose="02020603050405020304" pitchFamily="18" charset="0"/>
              </a:rPr>
              <a:t>từng</a:t>
            </a:r>
            <a:r>
              <a:rPr sz="2400" b="1" dirty="0">
                <a:solidFill>
                  <a:schemeClr val="tx1"/>
                </a:solidFill>
                <a:latin typeface="Times New Roman" panose="02020603050405020304" pitchFamily="18" charset="0"/>
                <a:cs typeface="Times New Roman" panose="02020603050405020304" pitchFamily="18" charset="0"/>
              </a:rPr>
              <a:t> </a:t>
            </a:r>
            <a:r>
              <a:rPr sz="2400" b="1" dirty="0" err="1">
                <a:solidFill>
                  <a:schemeClr val="tx1"/>
                </a:solidFill>
                <a:latin typeface="Times New Roman" panose="02020603050405020304" pitchFamily="18" charset="0"/>
                <a:cs typeface="Times New Roman" panose="02020603050405020304" pitchFamily="18" charset="0"/>
              </a:rPr>
              <a:t>giai</a:t>
            </a:r>
            <a:r>
              <a:rPr sz="2400" b="1" dirty="0">
                <a:solidFill>
                  <a:schemeClr val="tx1"/>
                </a:solidFill>
                <a:latin typeface="Times New Roman" panose="02020603050405020304" pitchFamily="18" charset="0"/>
                <a:cs typeface="Times New Roman" panose="02020603050405020304" pitchFamily="18" charset="0"/>
              </a:rPr>
              <a:t> </a:t>
            </a:r>
            <a:r>
              <a:rPr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a:t>
            </a:r>
            <a:endParaRPr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Effect transition="in" filter="slide(fromLeft)">
                                      <p:cBhvr>
                                        <p:cTn id="7" dur="500"/>
                                        <p:tgtEl>
                                          <p:spTgt spid="604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0445"/>
                                        </p:tgtEl>
                                        <p:attrNameLst>
                                          <p:attrName>style.visibility</p:attrName>
                                        </p:attrNameLst>
                                      </p:cBhvr>
                                      <p:to>
                                        <p:strVal val="visible"/>
                                      </p:to>
                                    </p:set>
                                    <p:anim calcmode="lin" valueType="num">
                                      <p:cBhvr>
                                        <p:cTn id="12" dur="500" fill="hold"/>
                                        <p:tgtEl>
                                          <p:spTgt spid="60445"/>
                                        </p:tgtEl>
                                        <p:attrNameLst>
                                          <p:attrName>ppt_w</p:attrName>
                                        </p:attrNameLst>
                                      </p:cBhvr>
                                      <p:tavLst>
                                        <p:tav tm="0">
                                          <p:val>
                                            <p:strVal val="0,000000"/>
                                          </p:val>
                                        </p:tav>
                                        <p:tav tm="100000">
                                          <p:val>
                                            <p:strVal val="#ppt_w"/>
                                          </p:val>
                                        </p:tav>
                                      </p:tavLst>
                                    </p:anim>
                                    <p:anim calcmode="lin" valueType="num">
                                      <p:cBhvr>
                                        <p:cTn id="13" dur="500" fill="hold"/>
                                        <p:tgtEl>
                                          <p:spTgt spid="6044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0420"/>
                                        </p:tgtEl>
                                        <p:attrNameLst>
                                          <p:attrName>style.visibility</p:attrName>
                                        </p:attrNameLst>
                                      </p:cBhvr>
                                      <p:to>
                                        <p:strVal val="visible"/>
                                      </p:to>
                                    </p:set>
                                    <p:animEffect transition="in" filter="strips(downLeft)">
                                      <p:cBhvr>
                                        <p:cTn id="18"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5" grpId="0"/>
      <p:bldP spid="6044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6" name="Picture 54275" descr="4"/>
          <p:cNvPicPr>
            <a:picLocks noChangeAspect="1"/>
          </p:cNvPicPr>
          <p:nvPr/>
        </p:nvPicPr>
        <p:blipFill>
          <a:blip r:embed="rId2">
            <a:lum bright="12000" contrast="42000"/>
          </a:blip>
          <a:stretch>
            <a:fillRect/>
          </a:stretch>
        </p:blipFill>
        <p:spPr>
          <a:xfrm>
            <a:off x="1219200" y="2895600"/>
            <a:ext cx="7010400" cy="3276600"/>
          </a:xfrm>
          <a:prstGeom prst="rect">
            <a:avLst/>
          </a:prstGeom>
          <a:noFill/>
          <a:ln w="9525">
            <a:noFill/>
          </a:ln>
        </p:spPr>
      </p:pic>
      <p:sp>
        <p:nvSpPr>
          <p:cNvPr id="54277" name="Text Box 54276"/>
          <p:cNvSpPr txBox="1"/>
          <p:nvPr/>
        </p:nvSpPr>
        <p:spPr>
          <a:xfrm>
            <a:off x="3124200" y="6324600"/>
            <a:ext cx="2971800" cy="366713"/>
          </a:xfrm>
          <a:prstGeom prst="rect">
            <a:avLst/>
          </a:prstGeom>
          <a:noFill/>
          <a:ln w="9525">
            <a:noFill/>
          </a:ln>
        </p:spPr>
        <p:txBody>
          <a:bodyPr>
            <a:spAutoFit/>
          </a:bodyPr>
          <a:lstStyle/>
          <a:p>
            <a:pPr algn="ctr">
              <a:spcBef>
                <a:spcPct val="50000"/>
              </a:spcBef>
            </a:pPr>
            <a:r>
              <a:rPr b="1" err="1"/>
              <a:t>Hình</a:t>
            </a:r>
            <a:r>
              <a:rPr b="1"/>
              <a:t> 1</a:t>
            </a:r>
          </a:p>
        </p:txBody>
      </p:sp>
      <p:graphicFrame>
        <p:nvGraphicFramePr>
          <p:cNvPr id="54327" name="Content Placeholder 54326"/>
          <p:cNvGraphicFramePr>
            <a:graphicFrameLocks noGrp="1"/>
          </p:cNvGraphicFramePr>
          <p:nvPr>
            <p:ph/>
            <p:extLst>
              <p:ext uri="{D42A27DB-BD31-4B8C-83A1-F6EECF244321}">
                <p14:modId xmlns:p14="http://schemas.microsoft.com/office/powerpoint/2010/main" val="3270880496"/>
              </p:ext>
            </p:extLst>
          </p:nvPr>
        </p:nvGraphicFramePr>
        <p:xfrm>
          <a:off x="457200" y="304800"/>
          <a:ext cx="8382000" cy="2270443"/>
        </p:xfrm>
        <a:graphic>
          <a:graphicData uri="http://schemas.openxmlformats.org/drawingml/2006/table">
            <a:tbl>
              <a:tblPr/>
              <a:tblGrid>
                <a:gridCol w="1890713">
                  <a:extLst>
                    <a:ext uri="{9D8B030D-6E8A-4147-A177-3AD203B41FA5}">
                      <a16:colId xmlns:a16="http://schemas.microsoft.com/office/drawing/2014/main" val="20000"/>
                    </a:ext>
                  </a:extLst>
                </a:gridCol>
                <a:gridCol w="903287">
                  <a:extLst>
                    <a:ext uri="{9D8B030D-6E8A-4147-A177-3AD203B41FA5}">
                      <a16:colId xmlns:a16="http://schemas.microsoft.com/office/drawing/2014/main" val="20001"/>
                    </a:ext>
                  </a:extLst>
                </a:gridCol>
                <a:gridCol w="5588000">
                  <a:extLst>
                    <a:ext uri="{9D8B030D-6E8A-4147-A177-3AD203B41FA5}">
                      <a16:colId xmlns:a16="http://schemas.microsoft.com/office/drawing/2014/main" val="20002"/>
                    </a:ext>
                  </a:extLst>
                </a:gridCol>
              </a:tblGrid>
              <a:tr h="71596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Giai đoạn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Hình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Đặc điểm nổi bật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09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FF0000"/>
                          </a:solidFill>
                          <a:latin typeface="Times New Roman" panose="02020603050405020304" pitchFamily="18" charset="0"/>
                          <a:cs typeface="Times New Roman" panose="02020603050405020304" pitchFamily="18" charset="0"/>
                        </a:rPr>
                        <a:t>Tuổi vị thành niên</a:t>
                      </a:r>
                    </a:p>
                    <a:p>
                      <a:pPr marL="0" lvl="0" indent="0" algn="ctr">
                        <a:buNone/>
                      </a:pPr>
                      <a:r>
                        <a:rPr sz="2200" b="1" dirty="0">
                          <a:solidFill>
                            <a:schemeClr val="tx1"/>
                          </a:solidFill>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từ 10 đến 19 tuổi</a:t>
                      </a:r>
                      <a:r>
                        <a:rPr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sz="2600">
                        <a:latin typeface="Times New Roman" panose="02020603050405020304" pitchFamily="18" charset="0"/>
                        <a:cs typeface="Times New Roman" panose="02020603050405020304" pitchFamily="18" charset="0"/>
                      </a:endParaRPr>
                    </a:p>
                    <a:p>
                      <a:pPr marL="0" lvl="0" indent="0" algn="ctr">
                        <a:buNone/>
                      </a:pPr>
                      <a:r>
                        <a:rPr sz="2600">
                          <a:latin typeface="Times New Roman" panose="02020603050405020304" pitchFamily="18" charset="0"/>
                          <a:cs typeface="Times New Roman" panose="02020603050405020304" pitchFamily="18" charset="0"/>
                        </a:rPr>
                        <a:t> 1</a:t>
                      </a:r>
                      <a:endParaRPr lang="en-US" sz="260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a:latin typeface="Times New Roman" panose="02020603050405020304" pitchFamily="18" charset="0"/>
                          <a:cs typeface="Times New Roman" panose="02020603050405020304" pitchFamily="18" charset="0"/>
                        </a:rPr>
                        <a:t>Giai đoạn chuyển tiếp từ trẻ con thành người lớn. Ở tuổi này có sự phát triển mạnh mẽ về thể chất, tinh thần và mối quan hệ với bạn bè, xã hội.</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300" name="Picture 55299" descr="2"/>
          <p:cNvPicPr>
            <a:picLocks noChangeAspect="1"/>
          </p:cNvPicPr>
          <p:nvPr/>
        </p:nvPicPr>
        <p:blipFill>
          <a:blip r:embed="rId2">
            <a:lum bright="6000" contrast="36000"/>
          </a:blip>
          <a:stretch>
            <a:fillRect/>
          </a:stretch>
        </p:blipFill>
        <p:spPr>
          <a:xfrm>
            <a:off x="5029200" y="2906395"/>
            <a:ext cx="3679190" cy="3126105"/>
          </a:xfrm>
          <a:prstGeom prst="rect">
            <a:avLst/>
          </a:prstGeom>
          <a:noFill/>
          <a:ln w="9525">
            <a:noFill/>
          </a:ln>
        </p:spPr>
      </p:pic>
      <p:pic>
        <p:nvPicPr>
          <p:cNvPr id="55301" name="Picture 55300" descr="1"/>
          <p:cNvPicPr>
            <a:picLocks noChangeAspect="1"/>
          </p:cNvPicPr>
          <p:nvPr/>
        </p:nvPicPr>
        <p:blipFill>
          <a:blip r:embed="rId3">
            <a:lum bright="6000" contrast="36000"/>
          </a:blip>
          <a:stretch>
            <a:fillRect/>
          </a:stretch>
        </p:blipFill>
        <p:spPr>
          <a:xfrm>
            <a:off x="457200" y="2949575"/>
            <a:ext cx="4306570" cy="3180080"/>
          </a:xfrm>
          <a:prstGeom prst="rect">
            <a:avLst/>
          </a:prstGeom>
          <a:noFill/>
          <a:ln w="9525">
            <a:noFill/>
          </a:ln>
        </p:spPr>
      </p:pic>
      <p:sp>
        <p:nvSpPr>
          <p:cNvPr id="55303" name="Text Box 55302"/>
          <p:cNvSpPr txBox="1"/>
          <p:nvPr/>
        </p:nvSpPr>
        <p:spPr>
          <a:xfrm>
            <a:off x="609600" y="6248400"/>
            <a:ext cx="2971800" cy="366713"/>
          </a:xfrm>
          <a:prstGeom prst="rect">
            <a:avLst/>
          </a:prstGeom>
          <a:noFill/>
          <a:ln w="9525">
            <a:noFill/>
          </a:ln>
        </p:spPr>
        <p:txBody>
          <a:bodyPr>
            <a:spAutoFit/>
          </a:bodyPr>
          <a:lstStyle/>
          <a:p>
            <a:pPr algn="ctr">
              <a:spcBef>
                <a:spcPct val="50000"/>
              </a:spcBef>
            </a:pPr>
            <a:r>
              <a:rPr b="1" err="1"/>
              <a:t>Hình</a:t>
            </a:r>
            <a:r>
              <a:rPr b="1"/>
              <a:t> 2</a:t>
            </a:r>
          </a:p>
        </p:txBody>
      </p:sp>
      <p:sp>
        <p:nvSpPr>
          <p:cNvPr id="55304" name="Text Box 55303"/>
          <p:cNvSpPr txBox="1"/>
          <p:nvPr/>
        </p:nvSpPr>
        <p:spPr>
          <a:xfrm>
            <a:off x="5181600" y="6172200"/>
            <a:ext cx="2971800" cy="366713"/>
          </a:xfrm>
          <a:prstGeom prst="rect">
            <a:avLst/>
          </a:prstGeom>
          <a:noFill/>
          <a:ln w="9525">
            <a:noFill/>
          </a:ln>
        </p:spPr>
        <p:txBody>
          <a:bodyPr>
            <a:spAutoFit/>
          </a:bodyPr>
          <a:lstStyle/>
          <a:p>
            <a:pPr algn="ctr">
              <a:spcBef>
                <a:spcPct val="50000"/>
              </a:spcBef>
            </a:pPr>
            <a:r>
              <a:rPr b="1" err="1"/>
              <a:t>Hình</a:t>
            </a:r>
            <a:r>
              <a:rPr b="1"/>
              <a:t> 3</a:t>
            </a:r>
          </a:p>
        </p:txBody>
      </p:sp>
      <p:graphicFrame>
        <p:nvGraphicFramePr>
          <p:cNvPr id="55360" name="Content Placeholder 55359"/>
          <p:cNvGraphicFramePr>
            <a:graphicFrameLocks noGrp="1"/>
          </p:cNvGraphicFramePr>
          <p:nvPr>
            <p:ph/>
            <p:extLst>
              <p:ext uri="{D42A27DB-BD31-4B8C-83A1-F6EECF244321}">
                <p14:modId xmlns:p14="http://schemas.microsoft.com/office/powerpoint/2010/main" val="2468128174"/>
              </p:ext>
            </p:extLst>
          </p:nvPr>
        </p:nvGraphicFramePr>
        <p:xfrm>
          <a:off x="457200" y="274955"/>
          <a:ext cx="8382000" cy="2311400"/>
        </p:xfrm>
        <a:graphic>
          <a:graphicData uri="http://schemas.openxmlformats.org/drawingml/2006/table">
            <a:tbl>
              <a:tblPr/>
              <a:tblGrid>
                <a:gridCol w="2207895">
                  <a:extLst>
                    <a:ext uri="{9D8B030D-6E8A-4147-A177-3AD203B41FA5}">
                      <a16:colId xmlns:a16="http://schemas.microsoft.com/office/drawing/2014/main" val="20000"/>
                    </a:ext>
                  </a:extLst>
                </a:gridCol>
                <a:gridCol w="930275">
                  <a:extLst>
                    <a:ext uri="{9D8B030D-6E8A-4147-A177-3AD203B41FA5}">
                      <a16:colId xmlns:a16="http://schemas.microsoft.com/office/drawing/2014/main" val="20001"/>
                    </a:ext>
                  </a:extLst>
                </a:gridCol>
                <a:gridCol w="5243830">
                  <a:extLst>
                    <a:ext uri="{9D8B030D-6E8A-4147-A177-3AD203B41FA5}">
                      <a16:colId xmlns:a16="http://schemas.microsoft.com/office/drawing/2014/main" val="20002"/>
                    </a:ext>
                  </a:extLst>
                </a:gridCol>
              </a:tblGrid>
              <a:tr h="67183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Giai đoạn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Hình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Đặc điểm nổi bật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3957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FF0000"/>
                          </a:solidFill>
                          <a:latin typeface="Times New Roman" panose="02020603050405020304" pitchFamily="18" charset="0"/>
                          <a:cs typeface="Times New Roman" panose="02020603050405020304" pitchFamily="18" charset="0"/>
                        </a:rPr>
                        <a:t>Tuổi trưởng thành</a:t>
                      </a:r>
                    </a:p>
                    <a:p>
                      <a:pPr marL="0" lvl="0" indent="0" algn="ctr">
                        <a:buNone/>
                      </a:pPr>
                      <a:r>
                        <a:rPr sz="2200" b="1" dirty="0">
                          <a:solidFill>
                            <a:schemeClr val="tx1"/>
                          </a:solidFill>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từ 20 đến 60 hoặc 65 tuổi</a:t>
                      </a:r>
                      <a:r>
                        <a:rPr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dirty="0"/>
                        <a:t> </a:t>
                      </a:r>
                      <a:r>
                        <a:rPr sz="2600" dirty="0">
                          <a:latin typeface="Times New Roman" panose="02020603050405020304" pitchFamily="18" charset="0"/>
                          <a:cs typeface="Times New Roman" panose="02020603050405020304" pitchFamily="18" charset="0"/>
                        </a:rPr>
                        <a:t>2 ; 3</a:t>
                      </a:r>
                      <a:endParaRPr lang="en-US" sz="26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a:latin typeface="Times New Roman" panose="02020603050405020304" pitchFamily="18" charset="0"/>
                          <a:cs typeface="Times New Roman" panose="02020603050405020304" pitchFamily="18" charset="0"/>
                        </a:rPr>
                        <a:t>Tuổi trưởng thành được đánh dấu bằng sự phát triển cả về mặt sinh học và xã hội.</a:t>
                      </a:r>
                      <a:endParaRPr lang="en-US" sz="24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4" name="Picture 56323" descr="3"/>
          <p:cNvPicPr>
            <a:picLocks noChangeAspect="1"/>
          </p:cNvPicPr>
          <p:nvPr/>
        </p:nvPicPr>
        <p:blipFill>
          <a:blip r:embed="rId2">
            <a:lum bright="12000" contrast="48000"/>
          </a:blip>
          <a:stretch>
            <a:fillRect/>
          </a:stretch>
        </p:blipFill>
        <p:spPr>
          <a:xfrm>
            <a:off x="1595755" y="3162300"/>
            <a:ext cx="6252845" cy="3086100"/>
          </a:xfrm>
          <a:prstGeom prst="rect">
            <a:avLst/>
          </a:prstGeom>
          <a:noFill/>
          <a:ln w="9525">
            <a:noFill/>
          </a:ln>
        </p:spPr>
      </p:pic>
      <p:sp>
        <p:nvSpPr>
          <p:cNvPr id="56326" name="Text Box 56325"/>
          <p:cNvSpPr txBox="1"/>
          <p:nvPr/>
        </p:nvSpPr>
        <p:spPr>
          <a:xfrm>
            <a:off x="3124200" y="6248400"/>
            <a:ext cx="2971800" cy="366713"/>
          </a:xfrm>
          <a:prstGeom prst="rect">
            <a:avLst/>
          </a:prstGeom>
          <a:noFill/>
          <a:ln w="9525">
            <a:noFill/>
          </a:ln>
        </p:spPr>
        <p:txBody>
          <a:bodyPr>
            <a:spAutoFit/>
          </a:bodyPr>
          <a:lstStyle/>
          <a:p>
            <a:pPr algn="ctr">
              <a:spcBef>
                <a:spcPct val="50000"/>
              </a:spcBef>
            </a:pPr>
            <a:r>
              <a:rPr b="1" dirty="0">
                <a:latin typeface="Times New Roman" panose="02020603050405020304" pitchFamily="18" charset="0"/>
                <a:cs typeface="Times New Roman" panose="02020603050405020304" pitchFamily="18" charset="0"/>
              </a:rPr>
              <a:t>Hình 4</a:t>
            </a:r>
          </a:p>
        </p:txBody>
      </p:sp>
      <p:graphicFrame>
        <p:nvGraphicFramePr>
          <p:cNvPr id="56357" name="Content Placeholder 56356"/>
          <p:cNvGraphicFramePr>
            <a:graphicFrameLocks noGrp="1"/>
          </p:cNvGraphicFramePr>
          <p:nvPr>
            <p:ph/>
            <p:extLst>
              <p:ext uri="{D42A27DB-BD31-4B8C-83A1-F6EECF244321}">
                <p14:modId xmlns:p14="http://schemas.microsoft.com/office/powerpoint/2010/main" val="3240097004"/>
              </p:ext>
            </p:extLst>
          </p:nvPr>
        </p:nvGraphicFramePr>
        <p:xfrm>
          <a:off x="457200" y="274638"/>
          <a:ext cx="8229600" cy="2627058"/>
        </p:xfrm>
        <a:graphic>
          <a:graphicData uri="http://schemas.openxmlformats.org/drawingml/2006/table">
            <a:tbl>
              <a:tblPr/>
              <a:tblGrid>
                <a:gridCol w="1447800">
                  <a:extLst>
                    <a:ext uri="{9D8B030D-6E8A-4147-A177-3AD203B41FA5}">
                      <a16:colId xmlns:a16="http://schemas.microsoft.com/office/drawing/2014/main" val="20000"/>
                    </a:ext>
                  </a:extLst>
                </a:gridCol>
                <a:gridCol w="882650">
                  <a:extLst>
                    <a:ext uri="{9D8B030D-6E8A-4147-A177-3AD203B41FA5}">
                      <a16:colId xmlns:a16="http://schemas.microsoft.com/office/drawing/2014/main" val="20001"/>
                    </a:ext>
                  </a:extLst>
                </a:gridCol>
                <a:gridCol w="5899150">
                  <a:extLst>
                    <a:ext uri="{9D8B030D-6E8A-4147-A177-3AD203B41FA5}">
                      <a16:colId xmlns:a16="http://schemas.microsoft.com/office/drawing/2014/main" val="20002"/>
                    </a:ext>
                  </a:extLst>
                </a:gridCol>
              </a:tblGrid>
              <a:tr h="79216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Giai đoạn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Hình</a:t>
                      </a:r>
                      <a:r>
                        <a:rPr sz="2200" b="1" dirty="0">
                          <a:solidFill>
                            <a:srgbClr val="0000FF"/>
                          </a:solidFill>
                        </a:rPr>
                        <a:t> </a:t>
                      </a:r>
                      <a:endParaRPr lang="en-US" sz="2200" b="1" dirty="0">
                        <a:solidFill>
                          <a:srgbClr val="0000FF"/>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Đặc điểm nổi bật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319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FF0000"/>
                          </a:solidFill>
                          <a:latin typeface="Times New Roman" panose="02020603050405020304" pitchFamily="18" charset="0"/>
                          <a:cs typeface="Times New Roman" panose="02020603050405020304" pitchFamily="18" charset="0"/>
                        </a:rPr>
                        <a:t>Tuổi già </a:t>
                      </a:r>
                    </a:p>
                    <a:p>
                      <a:pPr marL="0" lvl="0" indent="0" algn="ctr">
                        <a:buNone/>
                      </a:pPr>
                      <a:r>
                        <a:rPr lang="en-US" sz="2200" b="1" dirty="0">
                          <a:solidFill>
                            <a:schemeClr val="tx1"/>
                          </a:solidFill>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từ 60 hoặc 65 tuổi trở lên</a:t>
                      </a:r>
                      <a:r>
                        <a:rPr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dirty="0"/>
                        <a:t>   </a:t>
                      </a:r>
                    </a:p>
                    <a:p>
                      <a:pPr marL="0" lvl="0" indent="0" algn="ctr">
                        <a:buNone/>
                      </a:pPr>
                      <a:r>
                        <a:rPr sz="2200" dirty="0">
                          <a:latin typeface="Times New Roman" panose="02020603050405020304" pitchFamily="18" charset="0"/>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200" dirty="0">
                          <a:latin typeface="Times New Roman" panose="02020603050405020304" pitchFamily="18" charset="0"/>
                          <a:cs typeface="Times New Roman" panose="02020603050405020304" pitchFamily="18" charset="0"/>
                        </a:rPr>
                        <a:t>Ở tuổi này cơ thể dần suy yếu, chức năng hoạt động của các cơ quan giảm dần. Tuy nhiên những người cao tuổi có thể kéo dài tuổi thọ bằng sự rèn luyện thân thể, sống điều độ và tham gia các hoạt động xã hội.</a:t>
                      </a:r>
                      <a:endParaRPr lang="en-US" sz="2200"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1040</Words>
  <Application>Microsoft Office PowerPoint</Application>
  <PresentationFormat>On-screen Show (4:3)</PresentationFormat>
  <Paragraphs>115</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Tahoma</vt:lpstr>
      <vt:lpstr>Times New Roman</vt:lpstr>
      <vt:lpstr>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noi ha</cp:lastModifiedBy>
  <cp:revision>38</cp:revision>
  <dcterms:created xsi:type="dcterms:W3CDTF">2010-09-06T14:38:00Z</dcterms:created>
  <dcterms:modified xsi:type="dcterms:W3CDTF">2021-09-22T13:35:34Z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263D86BF6CBA4CC0B25EC860BF98BF08</vt:lpwstr>
  </property>
</Properties>
</file>