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60" r:id="rId6"/>
    <p:sldId id="261" r:id="rId7"/>
    <p:sldId id="272" r:id="rId8"/>
    <p:sldId id="284" r:id="rId9"/>
    <p:sldId id="286" r:id="rId10"/>
    <p:sldId id="273" r:id="rId11"/>
    <p:sldId id="267" r:id="rId12"/>
    <p:sldId id="268" r:id="rId13"/>
    <p:sldId id="281" r:id="rId14"/>
    <p:sldId id="278" r:id="rId15"/>
    <p:sldId id="279" r:id="rId16"/>
    <p:sldId id="280" r:id="rId17"/>
    <p:sldId id="282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5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0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3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3B944-7175-44FD-AE0F-A39BB329BF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3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9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2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3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5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3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1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1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02169-A1DE-42F0-91ED-C6287D78384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5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9.wm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&#193;O%20&#193;N%20&#272;I&#7878;N%20T&#7916;\Em%20yeu%20truong%20em%20-%20Cao%20Thuy%20Duong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" Target="slide6.xml"/><Relationship Id="rId7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11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1.emf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5374" y="1794878"/>
            <a:ext cx="8562535" cy="2384548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BA241-528D-4408-8619-5164C83DEDE0}"/>
              </a:ext>
            </a:extLst>
          </p:cNvPr>
          <p:cNvSpPr txBox="1">
            <a:spLocks noChangeArrowheads="1"/>
          </p:cNvSpPr>
          <p:nvPr/>
        </p:nvSpPr>
        <p:spPr>
          <a:xfrm>
            <a:off x="2550694" y="324853"/>
            <a:ext cx="9047747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endParaRPr lang="en-US" altLang="en-US" sz="40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1A9A72-D3F0-4D26-AB4D-2D093AF5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695" y="6039853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51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22big">
            <a:extLst>
              <a:ext uri="{FF2B5EF4-FFF2-40B4-BE49-F238E27FC236}">
                <a16:creationId xmlns:a16="http://schemas.microsoft.com/office/drawing/2014/main" id="{CE415F36-61BB-491B-BCCB-0363140CD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80763ED-EBD6-4315-A146-8F2D400661E3}"/>
              </a:ext>
            </a:extLst>
          </p:cNvPr>
          <p:cNvSpPr txBox="1">
            <a:spLocks/>
          </p:cNvSpPr>
          <p:nvPr/>
        </p:nvSpPr>
        <p:spPr bwMode="auto">
          <a:xfrm>
            <a:off x="3673642" y="2354597"/>
            <a:ext cx="4315326" cy="17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LUYỆN TẬP  NHÉ!!!</a:t>
            </a:r>
          </a:p>
        </p:txBody>
      </p:sp>
    </p:spTree>
    <p:extLst>
      <p:ext uri="{BB962C8B-B14F-4D97-AF65-F5344CB8AC3E}">
        <p14:creationId xmlns:p14="http://schemas.microsoft.com/office/powerpoint/2010/main" val="20439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514600" y="1600201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2800" u="sng" dirty="0" err="1">
                <a:latin typeface="Arial" panose="020B0604020202020204" pitchFamily="34" charset="0"/>
              </a:rPr>
              <a:t>Bài</a:t>
            </a:r>
            <a:r>
              <a:rPr lang="en-US" sz="2800" u="sng" dirty="0">
                <a:latin typeface="Arial" panose="020B0604020202020204" pitchFamily="34" charset="0"/>
              </a:rPr>
              <a:t> 1</a:t>
            </a:r>
            <a:r>
              <a:rPr lang="en-US" sz="2800" dirty="0">
                <a:latin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chỗ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chấm</a:t>
            </a:r>
            <a:r>
              <a:rPr lang="en-US" sz="2800" dirty="0">
                <a:latin typeface="Arial" panose="020B0604020202020204" pitchFamily="34" charset="0"/>
              </a:rPr>
              <a:t>?</a:t>
            </a:r>
          </a:p>
        </p:txBody>
      </p:sp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3636964" y="2195513"/>
            <a:ext cx="4135437" cy="1162050"/>
            <a:chOff x="5" y="1908"/>
            <a:chExt cx="2605" cy="732"/>
          </a:xfrm>
        </p:grpSpPr>
        <p:grpSp>
          <p:nvGrpSpPr>
            <p:cNvPr id="7199" name="Group 6"/>
            <p:cNvGrpSpPr>
              <a:grpSpLocks/>
            </p:cNvGrpSpPr>
            <p:nvPr/>
          </p:nvGrpSpPr>
          <p:grpSpPr bwMode="auto">
            <a:xfrm>
              <a:off x="5" y="1908"/>
              <a:ext cx="2587" cy="732"/>
              <a:chOff x="5" y="1908"/>
              <a:chExt cx="2587" cy="732"/>
            </a:xfrm>
          </p:grpSpPr>
          <p:sp>
            <p:nvSpPr>
              <p:cNvPr id="7201" name="Text Box 7"/>
              <p:cNvSpPr txBox="1">
                <a:spLocks noChangeArrowheads="1"/>
              </p:cNvSpPr>
              <p:nvPr/>
            </p:nvSpPr>
            <p:spPr bwMode="auto">
              <a:xfrm>
                <a:off x="5" y="2064"/>
                <a:ext cx="258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</a:rPr>
                  <a:t>a) </a:t>
                </a:r>
              </a:p>
            </p:txBody>
          </p:sp>
          <p:grpSp>
            <p:nvGrpSpPr>
              <p:cNvPr id="7202" name="Group 8"/>
              <p:cNvGrpSpPr>
                <a:grpSpLocks/>
              </p:cNvGrpSpPr>
              <p:nvPr/>
            </p:nvGrpSpPr>
            <p:grpSpPr bwMode="auto">
              <a:xfrm>
                <a:off x="288" y="1908"/>
                <a:ext cx="315" cy="732"/>
                <a:chOff x="816" y="1824"/>
                <a:chExt cx="240" cy="521"/>
              </a:xfrm>
            </p:grpSpPr>
            <p:sp>
              <p:nvSpPr>
                <p:cNvPr id="720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16" y="1824"/>
                  <a:ext cx="19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pPr eaLnBrk="1" hangingPunct="1"/>
                  <a:r>
                    <a:rPr lang="en-US" sz="2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720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816" y="2112"/>
                  <a:ext cx="24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pPr eaLnBrk="1" hangingPunct="1"/>
                  <a:r>
                    <a:rPr lang="en-US" sz="2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7205" name="Line 11"/>
                <p:cNvSpPr>
                  <a:spLocks noChangeShapeType="1"/>
                </p:cNvSpPr>
                <p:nvPr/>
              </p:nvSpPr>
              <p:spPr bwMode="auto">
                <a:xfrm>
                  <a:off x="864" y="206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00" name="Text Box 12"/>
            <p:cNvSpPr txBox="1">
              <a:spLocks noChangeArrowheads="1"/>
            </p:cNvSpPr>
            <p:nvPr/>
          </p:nvSpPr>
          <p:spPr bwMode="auto">
            <a:xfrm>
              <a:off x="528" y="2064"/>
              <a:ext cx="208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của 8 kg là:……kg</a:t>
              </a:r>
            </a:p>
          </p:txBody>
        </p:sp>
      </p:grpSp>
      <p:grpSp>
        <p:nvGrpSpPr>
          <p:cNvPr id="94221" name="Group 13"/>
          <p:cNvGrpSpPr>
            <a:grpSpLocks/>
          </p:cNvGrpSpPr>
          <p:nvPr/>
        </p:nvGrpSpPr>
        <p:grpSpPr bwMode="auto">
          <a:xfrm>
            <a:off x="3657600" y="3262313"/>
            <a:ext cx="4419600" cy="976312"/>
            <a:chOff x="2976" y="1950"/>
            <a:chExt cx="2784" cy="615"/>
          </a:xfrm>
        </p:grpSpPr>
        <p:sp>
          <p:nvSpPr>
            <p:cNvPr id="7193" name="Text Box 14"/>
            <p:cNvSpPr txBox="1">
              <a:spLocks noChangeArrowheads="1"/>
            </p:cNvSpPr>
            <p:nvPr/>
          </p:nvSpPr>
          <p:spPr bwMode="auto">
            <a:xfrm>
              <a:off x="2976" y="2037"/>
              <a:ext cx="44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b) </a:t>
              </a:r>
            </a:p>
          </p:txBody>
        </p:sp>
        <p:grpSp>
          <p:nvGrpSpPr>
            <p:cNvPr id="7194" name="Group 15"/>
            <p:cNvGrpSpPr>
              <a:grpSpLocks/>
            </p:cNvGrpSpPr>
            <p:nvPr/>
          </p:nvGrpSpPr>
          <p:grpSpPr bwMode="auto">
            <a:xfrm>
              <a:off x="3264" y="1950"/>
              <a:ext cx="379" cy="615"/>
              <a:chOff x="3264" y="1680"/>
              <a:chExt cx="288" cy="615"/>
            </a:xfrm>
          </p:grpSpPr>
          <p:sp>
            <p:nvSpPr>
              <p:cNvPr id="7196" name="Text Box 16"/>
              <p:cNvSpPr txBox="1">
                <a:spLocks noChangeArrowheads="1"/>
              </p:cNvSpPr>
              <p:nvPr/>
            </p:nvSpPr>
            <p:spPr bwMode="auto">
              <a:xfrm>
                <a:off x="3264" y="1680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7197" name="Text Box 17"/>
              <p:cNvSpPr txBox="1">
                <a:spLocks noChangeArrowheads="1"/>
              </p:cNvSpPr>
              <p:nvPr/>
            </p:nvSpPr>
            <p:spPr bwMode="auto">
              <a:xfrm>
                <a:off x="3264" y="196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7198" name="Line 18"/>
              <p:cNvSpPr>
                <a:spLocks noChangeShapeType="1"/>
              </p:cNvSpPr>
              <p:nvPr/>
            </p:nvSpPr>
            <p:spPr bwMode="auto">
              <a:xfrm>
                <a:off x="3264" y="196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95" name="Text Box 19"/>
            <p:cNvSpPr txBox="1">
              <a:spLocks noChangeArrowheads="1"/>
            </p:cNvSpPr>
            <p:nvPr/>
          </p:nvSpPr>
          <p:spPr bwMode="auto">
            <a:xfrm>
              <a:off x="3552" y="2025"/>
              <a:ext cx="22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của 24 lít là……lít</a:t>
              </a:r>
            </a:p>
          </p:txBody>
        </p:sp>
      </p:grpSp>
      <p:grpSp>
        <p:nvGrpSpPr>
          <p:cNvPr id="94228" name="Group 20"/>
          <p:cNvGrpSpPr>
            <a:grpSpLocks/>
          </p:cNvGrpSpPr>
          <p:nvPr/>
        </p:nvGrpSpPr>
        <p:grpSpPr bwMode="auto">
          <a:xfrm>
            <a:off x="3657600" y="4329113"/>
            <a:ext cx="4191000" cy="1052512"/>
            <a:chOff x="0" y="2649"/>
            <a:chExt cx="2640" cy="663"/>
          </a:xfrm>
        </p:grpSpPr>
        <p:sp>
          <p:nvSpPr>
            <p:cNvPr id="7187" name="Text Box 21"/>
            <p:cNvSpPr txBox="1">
              <a:spLocks noChangeArrowheads="1"/>
            </p:cNvSpPr>
            <p:nvPr/>
          </p:nvSpPr>
          <p:spPr bwMode="auto">
            <a:xfrm>
              <a:off x="0" y="2745"/>
              <a:ext cx="44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c) </a:t>
              </a:r>
            </a:p>
          </p:txBody>
        </p:sp>
        <p:grpSp>
          <p:nvGrpSpPr>
            <p:cNvPr id="7188" name="Group 22"/>
            <p:cNvGrpSpPr>
              <a:grpSpLocks/>
            </p:cNvGrpSpPr>
            <p:nvPr/>
          </p:nvGrpSpPr>
          <p:grpSpPr bwMode="auto">
            <a:xfrm>
              <a:off x="288" y="2649"/>
              <a:ext cx="336" cy="663"/>
              <a:chOff x="816" y="2352"/>
              <a:chExt cx="288" cy="663"/>
            </a:xfrm>
          </p:grpSpPr>
          <p:sp>
            <p:nvSpPr>
              <p:cNvPr id="7190" name="Text Box 23"/>
              <p:cNvSpPr txBox="1">
                <a:spLocks noChangeArrowheads="1"/>
              </p:cNvSpPr>
              <p:nvPr/>
            </p:nvSpPr>
            <p:spPr bwMode="auto">
              <a:xfrm>
                <a:off x="816" y="2352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7191" name="Text Box 24"/>
              <p:cNvSpPr txBox="1">
                <a:spLocks noChangeArrowheads="1"/>
              </p:cNvSpPr>
              <p:nvPr/>
            </p:nvSpPr>
            <p:spPr bwMode="auto">
              <a:xfrm>
                <a:off x="816" y="268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7192" name="Line 25"/>
              <p:cNvSpPr>
                <a:spLocks noChangeShapeType="1"/>
              </p:cNvSpPr>
              <p:nvPr/>
            </p:nvSpPr>
            <p:spPr bwMode="auto">
              <a:xfrm>
                <a:off x="816" y="264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9" name="Text Box 26"/>
            <p:cNvSpPr txBox="1">
              <a:spLocks noChangeArrowheads="1"/>
            </p:cNvSpPr>
            <p:nvPr/>
          </p:nvSpPr>
          <p:spPr bwMode="auto">
            <a:xfrm>
              <a:off x="558" y="2745"/>
              <a:ext cx="208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của 35m là…….m</a:t>
              </a:r>
            </a:p>
          </p:txBody>
        </p:sp>
      </p:grpSp>
      <p:grpSp>
        <p:nvGrpSpPr>
          <p:cNvPr id="94235" name="Group 27"/>
          <p:cNvGrpSpPr>
            <a:grpSpLocks/>
          </p:cNvGrpSpPr>
          <p:nvPr/>
        </p:nvGrpSpPr>
        <p:grpSpPr bwMode="auto">
          <a:xfrm>
            <a:off x="3657600" y="5319713"/>
            <a:ext cx="5181600" cy="1052512"/>
            <a:chOff x="2976" y="2601"/>
            <a:chExt cx="3264" cy="663"/>
          </a:xfrm>
        </p:grpSpPr>
        <p:sp>
          <p:nvSpPr>
            <p:cNvPr id="7180" name="Text Box 28"/>
            <p:cNvSpPr txBox="1">
              <a:spLocks noChangeArrowheads="1"/>
            </p:cNvSpPr>
            <p:nvPr/>
          </p:nvSpPr>
          <p:spPr bwMode="auto">
            <a:xfrm>
              <a:off x="2976" y="2745"/>
              <a:ext cx="3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d)</a:t>
              </a:r>
            </a:p>
          </p:txBody>
        </p:sp>
        <p:grpSp>
          <p:nvGrpSpPr>
            <p:cNvPr id="7181" name="Group 29"/>
            <p:cNvGrpSpPr>
              <a:grpSpLocks/>
            </p:cNvGrpSpPr>
            <p:nvPr/>
          </p:nvGrpSpPr>
          <p:grpSpPr bwMode="auto">
            <a:xfrm>
              <a:off x="3282" y="2601"/>
              <a:ext cx="345" cy="663"/>
              <a:chOff x="3282" y="2601"/>
              <a:chExt cx="345" cy="663"/>
            </a:xfrm>
          </p:grpSpPr>
          <p:grpSp>
            <p:nvGrpSpPr>
              <p:cNvPr id="7183" name="Group 30"/>
              <p:cNvGrpSpPr>
                <a:grpSpLocks/>
              </p:cNvGrpSpPr>
              <p:nvPr/>
            </p:nvGrpSpPr>
            <p:grpSpPr bwMode="auto">
              <a:xfrm>
                <a:off x="3312" y="2601"/>
                <a:ext cx="315" cy="663"/>
                <a:chOff x="3312" y="2352"/>
                <a:chExt cx="240" cy="663"/>
              </a:xfrm>
            </p:grpSpPr>
            <p:sp>
              <p:nvSpPr>
                <p:cNvPr id="718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312" y="2352"/>
                  <a:ext cx="19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pPr eaLnBrk="1" hangingPunct="1"/>
                  <a:r>
                    <a:rPr lang="en-US" sz="2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718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312" y="2688"/>
                  <a:ext cx="240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 eaLnBrk="0" hangingPunct="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pPr eaLnBrk="1" hangingPunct="1"/>
                  <a:r>
                    <a:rPr lang="en-US" sz="2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6</a:t>
                  </a:r>
                </a:p>
              </p:txBody>
            </p:sp>
          </p:grpSp>
          <p:sp>
            <p:nvSpPr>
              <p:cNvPr id="7184" name="Line 33"/>
              <p:cNvSpPr>
                <a:spLocks noChangeShapeType="1"/>
              </p:cNvSpPr>
              <p:nvPr/>
            </p:nvSpPr>
            <p:spPr bwMode="auto">
              <a:xfrm>
                <a:off x="3282" y="2907"/>
                <a:ext cx="28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2" name="Text Box 34"/>
            <p:cNvSpPr txBox="1">
              <a:spLocks noChangeArrowheads="1"/>
            </p:cNvSpPr>
            <p:nvPr/>
          </p:nvSpPr>
          <p:spPr bwMode="auto">
            <a:xfrm>
              <a:off x="3552" y="2697"/>
              <a:ext cx="26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của 54 phút là……phút</a:t>
              </a:r>
            </a:p>
          </p:txBody>
        </p:sp>
      </p:grpSp>
      <p:sp>
        <p:nvSpPr>
          <p:cNvPr id="94243" name="Text Box 35"/>
          <p:cNvSpPr txBox="1">
            <a:spLocks noChangeArrowheads="1"/>
          </p:cNvSpPr>
          <p:nvPr/>
        </p:nvSpPr>
        <p:spPr bwMode="auto">
          <a:xfrm>
            <a:off x="6629401" y="2376489"/>
            <a:ext cx="50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4244" name="Text Box 36"/>
          <p:cNvSpPr txBox="1">
            <a:spLocks noChangeArrowheads="1"/>
          </p:cNvSpPr>
          <p:nvPr/>
        </p:nvSpPr>
        <p:spPr bwMode="auto">
          <a:xfrm>
            <a:off x="6665914" y="3338514"/>
            <a:ext cx="801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3300"/>
                </a:solidFill>
                <a:latin typeface="Arial" panose="020B0604020202020204" pitchFamily="34" charset="0"/>
              </a:rPr>
              <a:t>6</a:t>
            </a:r>
            <a:r>
              <a:rPr lang="en-US" sz="280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4245" name="Text Box 37"/>
          <p:cNvSpPr txBox="1">
            <a:spLocks noChangeArrowheads="1"/>
          </p:cNvSpPr>
          <p:nvPr/>
        </p:nvSpPr>
        <p:spPr bwMode="auto">
          <a:xfrm>
            <a:off x="6705601" y="4405314"/>
            <a:ext cx="50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33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4246" name="Text Box 38"/>
          <p:cNvSpPr txBox="1">
            <a:spLocks noChangeArrowheads="1"/>
          </p:cNvSpPr>
          <p:nvPr/>
        </p:nvSpPr>
        <p:spPr bwMode="auto">
          <a:xfrm>
            <a:off x="7162801" y="5424489"/>
            <a:ext cx="50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3300"/>
                </a:solidFill>
                <a:latin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6105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412124" y="764143"/>
            <a:ext cx="1157810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" panose="020B0604020202020204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cửa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hàng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40m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vải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xanh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bán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      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vải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cửa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hàng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bán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mét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vải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xanh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11032570" y="609600"/>
            <a:ext cx="410090" cy="1027043"/>
            <a:chOff x="4366" y="912"/>
            <a:chExt cx="252" cy="586"/>
          </a:xfrm>
        </p:grpSpPr>
        <p:grpSp>
          <p:nvGrpSpPr>
            <p:cNvPr id="8215" name="Group 4"/>
            <p:cNvGrpSpPr>
              <a:grpSpLocks/>
            </p:cNvGrpSpPr>
            <p:nvPr/>
          </p:nvGrpSpPr>
          <p:grpSpPr bwMode="auto">
            <a:xfrm>
              <a:off x="4373" y="912"/>
              <a:ext cx="245" cy="586"/>
              <a:chOff x="4373" y="1008"/>
              <a:chExt cx="245" cy="586"/>
            </a:xfrm>
          </p:grpSpPr>
          <p:sp>
            <p:nvSpPr>
              <p:cNvPr id="8217" name="Text Box 5"/>
              <p:cNvSpPr txBox="1">
                <a:spLocks noChangeArrowheads="1"/>
              </p:cNvSpPr>
              <p:nvPr/>
            </p:nvSpPr>
            <p:spPr bwMode="auto">
              <a:xfrm>
                <a:off x="4373" y="1008"/>
                <a:ext cx="19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8218" name="Text Box 6"/>
              <p:cNvSpPr txBox="1">
                <a:spLocks noChangeArrowheads="1"/>
              </p:cNvSpPr>
              <p:nvPr/>
            </p:nvSpPr>
            <p:spPr bwMode="auto">
              <a:xfrm>
                <a:off x="4378" y="1226"/>
                <a:ext cx="24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97287" name="Line 7"/>
            <p:cNvSpPr>
              <a:spLocks noChangeShapeType="1"/>
            </p:cNvSpPr>
            <p:nvPr/>
          </p:nvSpPr>
          <p:spPr bwMode="auto">
            <a:xfrm>
              <a:off x="4366" y="1208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3200" b="1"/>
            </a:p>
          </p:txBody>
        </p:sp>
      </p:grpSp>
      <p:sp>
        <p:nvSpPr>
          <p:cNvPr id="8196" name="AutoShape 8"/>
          <p:cNvSpPr>
            <a:spLocks noChangeAspect="1" noChangeArrowheads="1"/>
          </p:cNvSpPr>
          <p:nvPr/>
        </p:nvSpPr>
        <p:spPr bwMode="auto">
          <a:xfrm>
            <a:off x="2338388" y="2743200"/>
            <a:ext cx="4648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4267200" y="2797175"/>
            <a:ext cx="1219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40m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2667000" y="3856038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</a:rPr>
              <a:t>…m?</a:t>
            </a:r>
          </a:p>
        </p:txBody>
      </p:sp>
      <p:sp>
        <p:nvSpPr>
          <p:cNvPr id="97291" name="AutoShape 11"/>
          <p:cNvSpPr>
            <a:spLocks/>
          </p:cNvSpPr>
          <p:nvPr/>
        </p:nvSpPr>
        <p:spPr bwMode="auto">
          <a:xfrm rot="5400000">
            <a:off x="4519613" y="1527175"/>
            <a:ext cx="228600" cy="3657600"/>
          </a:xfrm>
          <a:prstGeom prst="leftBrace">
            <a:avLst>
              <a:gd name="adj1" fmla="val 125630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292" name="AutoShape 12"/>
          <p:cNvSpPr>
            <a:spLocks/>
          </p:cNvSpPr>
          <p:nvPr/>
        </p:nvSpPr>
        <p:spPr bwMode="auto">
          <a:xfrm rot="16200000" flipV="1">
            <a:off x="3014663" y="3455988"/>
            <a:ext cx="219075" cy="762000"/>
          </a:xfrm>
          <a:prstGeom prst="leftBrace">
            <a:avLst>
              <a:gd name="adj1" fmla="val 28986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>
            <a:off x="3505200" y="3505200"/>
            <a:ext cx="0" cy="152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>
            <a:off x="5029200" y="3505200"/>
            <a:ext cx="0" cy="152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>
            <a:off x="5791200" y="3505200"/>
            <a:ext cx="0" cy="152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97296" name="Group 16"/>
          <p:cNvGrpSpPr>
            <a:grpSpLocks/>
          </p:cNvGrpSpPr>
          <p:nvPr/>
        </p:nvGrpSpPr>
        <p:grpSpPr bwMode="auto">
          <a:xfrm>
            <a:off x="2757488" y="3476625"/>
            <a:ext cx="3810000" cy="152400"/>
            <a:chOff x="768" y="2112"/>
            <a:chExt cx="2400" cy="96"/>
          </a:xfrm>
        </p:grpSpPr>
        <p:sp>
          <p:nvSpPr>
            <p:cNvPr id="97297" name="Line 17"/>
            <p:cNvSpPr>
              <a:spLocks noChangeShapeType="1"/>
            </p:cNvSpPr>
            <p:nvPr/>
          </p:nvSpPr>
          <p:spPr bwMode="auto">
            <a:xfrm>
              <a:off x="768" y="2165"/>
              <a:ext cx="24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298" name="Line 18"/>
            <p:cNvSpPr>
              <a:spLocks noChangeShapeType="1"/>
            </p:cNvSpPr>
            <p:nvPr/>
          </p:nvSpPr>
          <p:spPr bwMode="auto">
            <a:xfrm>
              <a:off x="768" y="2112"/>
              <a:ext cx="0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299" name="Line 19"/>
            <p:cNvSpPr>
              <a:spLocks noChangeShapeType="1"/>
            </p:cNvSpPr>
            <p:nvPr/>
          </p:nvSpPr>
          <p:spPr bwMode="auto">
            <a:xfrm>
              <a:off x="3168" y="2112"/>
              <a:ext cx="0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7300" name="Line 20"/>
          <p:cNvSpPr>
            <a:spLocks noChangeShapeType="1"/>
          </p:cNvSpPr>
          <p:nvPr/>
        </p:nvSpPr>
        <p:spPr bwMode="auto">
          <a:xfrm>
            <a:off x="4267200" y="3505200"/>
            <a:ext cx="0" cy="152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22860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chemeClr val="tx1"/>
                </a:solidFill>
                <a:latin typeface="Arial" panose="020B0604020202020204" pitchFamily="34" charset="0"/>
              </a:rPr>
              <a:t>Tóm tắt</a:t>
            </a:r>
          </a:p>
        </p:txBody>
      </p:sp>
      <p:sp>
        <p:nvSpPr>
          <p:cNvPr id="97302" name="Text Box 22"/>
          <p:cNvSpPr txBox="1">
            <a:spLocks noChangeArrowheads="1"/>
          </p:cNvSpPr>
          <p:nvPr/>
        </p:nvSpPr>
        <p:spPr bwMode="auto">
          <a:xfrm>
            <a:off x="6400800" y="4114801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2800" u="sng" dirty="0" err="1">
                <a:solidFill>
                  <a:srgbClr val="0000FF"/>
                </a:solidFill>
                <a:latin typeface="Arial" panose="020B0604020202020204" pitchFamily="34" charset="0"/>
              </a:rPr>
              <a:t>Bài</a:t>
            </a: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Arial" panose="020B0604020202020204" pitchFamily="34" charset="0"/>
              </a:rPr>
              <a:t>giải</a:t>
            </a:r>
            <a:endParaRPr lang="en-US" sz="2800" u="sng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4094164" y="4724401"/>
            <a:ext cx="70841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Cửa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bán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mét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vải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97304" name="Text Box 24"/>
          <p:cNvSpPr txBox="1">
            <a:spLocks noChangeArrowheads="1"/>
          </p:cNvSpPr>
          <p:nvPr/>
        </p:nvSpPr>
        <p:spPr bwMode="auto">
          <a:xfrm>
            <a:off x="6096000" y="5334001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40 : 5 = 8 (m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vải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) </a:t>
            </a:r>
          </a:p>
        </p:txBody>
      </p:sp>
      <p:sp>
        <p:nvSpPr>
          <p:cNvPr id="97305" name="Text Box 25"/>
          <p:cNvSpPr txBox="1">
            <a:spLocks noChangeArrowheads="1"/>
          </p:cNvSpPr>
          <p:nvPr/>
        </p:nvSpPr>
        <p:spPr bwMode="auto">
          <a:xfrm>
            <a:off x="6858000" y="59578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: 8m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vải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7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9" grpId="0"/>
      <p:bldP spid="97290" grpId="0"/>
      <p:bldP spid="97291" grpId="0" animBg="1"/>
      <p:bldP spid="97292" grpId="0" animBg="1"/>
      <p:bldP spid="97301" grpId="0"/>
      <p:bldP spid="97302" grpId="0"/>
      <p:bldP spid="97303" grpId="0"/>
      <p:bldP spid="97304" grpId="0"/>
      <p:bldP spid="973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>
            <a:extLst>
              <a:ext uri="{FF2B5EF4-FFF2-40B4-BE49-F238E27FC236}">
                <a16:creationId xmlns:a16="http://schemas.microsoft.com/office/drawing/2014/main" id="{96834418-DC06-4209-ACD7-515382FCBA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7758" y="2971800"/>
            <a:ext cx="6553200" cy="9144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19722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nhanh-Ai đúng</a:t>
            </a:r>
          </a:p>
        </p:txBody>
      </p:sp>
      <p:pic>
        <p:nvPicPr>
          <p:cNvPr id="24579" name="Picture 5" descr="Picture1">
            <a:extLst>
              <a:ext uri="{FF2B5EF4-FFF2-40B4-BE49-F238E27FC236}">
                <a16:creationId xmlns:a16="http://schemas.microsoft.com/office/drawing/2014/main" id="{826D311A-4DE4-4973-A93D-4BDC9E30F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9138"/>
            <a:ext cx="114300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Picture1">
            <a:extLst>
              <a:ext uri="{FF2B5EF4-FFF2-40B4-BE49-F238E27FC236}">
                <a16:creationId xmlns:a16="http://schemas.microsoft.com/office/drawing/2014/main" id="{8CBB1FE0-3AB7-4B77-9410-8F2893CAC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799138"/>
            <a:ext cx="114300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Text Box 28">
            <a:extLst>
              <a:ext uri="{FF2B5EF4-FFF2-40B4-BE49-F238E27FC236}">
                <a16:creationId xmlns:a16="http://schemas.microsoft.com/office/drawing/2014/main" id="{60CF0C9B-C1CD-469D-B7BC-2DE05E0C1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48" y="1455822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 TRÒ CH</a:t>
            </a: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5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095"/>
            <a:ext cx="12192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5799138"/>
            <a:ext cx="114300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00" y="5799138"/>
            <a:ext cx="114300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535" name="Text Box 7"/>
              <p:cNvSpPr txBox="1">
                <a:spLocks noChangeArrowheads="1"/>
              </p:cNvSpPr>
              <p:nvPr/>
            </p:nvSpPr>
            <p:spPr bwMode="auto">
              <a:xfrm>
                <a:off x="4170947" y="1542739"/>
                <a:ext cx="5145505" cy="1159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của 24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2253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0947" y="1542739"/>
                <a:ext cx="5145505" cy="1159228"/>
              </a:xfrm>
              <a:prstGeom prst="rect">
                <a:avLst/>
              </a:prstGeom>
              <a:blipFill>
                <a:blip r:embed="rId6"/>
                <a:stretch>
                  <a:fillRect b="-105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26473" y="207493"/>
            <a:ext cx="81603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Chọn đáp án trước câu trả lời đúng.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724400" y="3886200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9900FF"/>
                </a:solidFill>
                <a:latin typeface="Times New Roman" pitchFamily="18" charset="0"/>
              </a:rPr>
              <a:t>B  . 6 ( </a:t>
            </a:r>
            <a:r>
              <a:rPr lang="en-US" sz="3600" b="1" dirty="0" err="1">
                <a:solidFill>
                  <a:srgbClr val="9900FF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FF"/>
                </a:solidFill>
                <a:latin typeface="Times New Roman" pitchFamily="18" charset="0"/>
              </a:rPr>
              <a:t>bánh</a:t>
            </a:r>
            <a:r>
              <a:rPr lang="en-US" sz="3600" b="1" dirty="0">
                <a:solidFill>
                  <a:srgbClr val="99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724400" y="29718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9900FF"/>
                </a:solidFill>
                <a:latin typeface="Times New Roman" pitchFamily="18" charset="0"/>
              </a:rPr>
              <a:t>A  . 4 ( </a:t>
            </a:r>
            <a:r>
              <a:rPr lang="en-US" sz="3600" b="1" dirty="0" err="1">
                <a:solidFill>
                  <a:srgbClr val="9900FF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FF"/>
                </a:solidFill>
                <a:latin typeface="Times New Roman" pitchFamily="18" charset="0"/>
              </a:rPr>
              <a:t>bánh</a:t>
            </a:r>
            <a:r>
              <a:rPr lang="en-US" sz="3600" b="1" dirty="0">
                <a:solidFill>
                  <a:srgbClr val="99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724400" y="4800600"/>
            <a:ext cx="381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9900FF"/>
                </a:solidFill>
                <a:latin typeface="Times New Roman" pitchFamily="18" charset="0"/>
              </a:rPr>
              <a:t>C  . 8 ( </a:t>
            </a:r>
            <a:r>
              <a:rPr lang="en-US" sz="3600" b="1" dirty="0" err="1">
                <a:solidFill>
                  <a:srgbClr val="9900FF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FF"/>
                </a:solidFill>
                <a:latin typeface="Times New Roman" pitchFamily="18" charset="0"/>
              </a:rPr>
              <a:t>bánh</a:t>
            </a:r>
            <a:r>
              <a:rPr lang="en-US" sz="3600" b="1" dirty="0">
                <a:solidFill>
                  <a:srgbClr val="9900FF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22540" name="Picture 12" descr="Clock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63000" y="304800"/>
            <a:ext cx="1905000" cy="1752600"/>
          </a:xfrm>
          <a:prstGeom prst="rect">
            <a:avLst/>
          </a:prstGeom>
          <a:noFill/>
        </p:spPr>
      </p:pic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9372600" y="5334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9144000" y="762001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9372600" y="5334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9372600" y="5334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9372600" y="5334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9448800" y="5334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8991600" y="762001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Hết giờ</a:t>
            </a:r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9372600" y="5334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9372600" y="5334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9372600" y="5334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9372600" y="5334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9372600" y="5334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4648199" y="4735647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9900FF"/>
                </a:solidFill>
                <a:latin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2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6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7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2" dur="2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500"/>
                            </p:stCondLst>
                            <p:childTnLst>
                              <p:par>
                                <p:cTn id="7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0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5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8500"/>
                            </p:stCondLst>
                            <p:childTnLst>
                              <p:par>
                                <p:cTn id="8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8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500"/>
                            </p:stCondLst>
                            <p:childTnLst>
                              <p:par>
                                <p:cTn id="9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4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0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4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2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0" dur="2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  <p:bldP spid="22537" grpId="0"/>
      <p:bldP spid="22538" grpId="0"/>
      <p:bldP spid="22539" grpId="0"/>
      <p:bldP spid="22541" grpId="0" animBg="1"/>
      <p:bldP spid="22541" grpId="1" animBg="1"/>
      <p:bldP spid="22542" grpId="0"/>
      <p:bldP spid="22542" grpId="1"/>
      <p:bldP spid="22543" grpId="0" animBg="1"/>
      <p:bldP spid="22543" grpId="1" animBg="1"/>
      <p:bldP spid="22544" grpId="0" animBg="1"/>
      <p:bldP spid="22544" grpId="1" animBg="1"/>
      <p:bldP spid="22545" grpId="0" animBg="1"/>
      <p:bldP spid="22545" grpId="1" animBg="1"/>
      <p:bldP spid="22546" grpId="0" animBg="1"/>
      <p:bldP spid="22546" grpId="1" animBg="1"/>
      <p:bldP spid="22547" grpId="0"/>
      <p:bldP spid="22547" grpId="1"/>
      <p:bldP spid="22549" grpId="0" animBg="1"/>
      <p:bldP spid="22549" grpId="1" animBg="1"/>
      <p:bldP spid="22550" grpId="0" animBg="1"/>
      <p:bldP spid="22550" grpId="1" animBg="1"/>
      <p:bldP spid="22551" grpId="0" animBg="1"/>
      <p:bldP spid="22551" grpId="1" animBg="1"/>
      <p:bldP spid="22552" grpId="0" animBg="1"/>
      <p:bldP spid="22552" grpId="1" animBg="1"/>
      <p:bldP spid="22553" grpId="0" animBg="1"/>
      <p:bldP spid="22553" grpId="1" animBg="1"/>
      <p:bldP spid="225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 descr="Clock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67800" y="0"/>
            <a:ext cx="1600200" cy="1600200"/>
          </a:xfrm>
          <a:prstGeom prst="rect">
            <a:avLst/>
          </a:prstGeom>
          <a:noFill/>
        </p:spPr>
      </p:pic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95250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8991600" y="381001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Hết giờ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9220200" y="457201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95250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95250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95250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95250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3351" name="Oval 39"/>
          <p:cNvSpPr>
            <a:spLocks noChangeArrowheads="1"/>
          </p:cNvSpPr>
          <p:nvPr/>
        </p:nvSpPr>
        <p:spPr bwMode="auto">
          <a:xfrm>
            <a:off x="95250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352" name="Oval 40"/>
          <p:cNvSpPr>
            <a:spLocks noChangeArrowheads="1"/>
          </p:cNvSpPr>
          <p:nvPr/>
        </p:nvSpPr>
        <p:spPr bwMode="auto">
          <a:xfrm>
            <a:off x="95250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3353" name="Oval 41"/>
          <p:cNvSpPr>
            <a:spLocks noChangeArrowheads="1"/>
          </p:cNvSpPr>
          <p:nvPr/>
        </p:nvSpPr>
        <p:spPr bwMode="auto">
          <a:xfrm>
            <a:off x="95250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3354" name="Oval 42"/>
          <p:cNvSpPr>
            <a:spLocks noChangeArrowheads="1"/>
          </p:cNvSpPr>
          <p:nvPr/>
        </p:nvSpPr>
        <p:spPr bwMode="auto">
          <a:xfrm>
            <a:off x="95250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3355" name="Oval 43"/>
          <p:cNvSpPr>
            <a:spLocks noChangeArrowheads="1"/>
          </p:cNvSpPr>
          <p:nvPr/>
        </p:nvSpPr>
        <p:spPr bwMode="auto">
          <a:xfrm>
            <a:off x="95250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57" name="Text Box 45"/>
              <p:cNvSpPr txBox="1">
                <a:spLocks noChangeArrowheads="1"/>
              </p:cNvSpPr>
              <p:nvPr/>
            </p:nvSpPr>
            <p:spPr bwMode="auto">
              <a:xfrm>
                <a:off x="3078079" y="1629833"/>
                <a:ext cx="5121442" cy="1159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 kg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3357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8079" y="1629833"/>
                <a:ext cx="5121442" cy="1159228"/>
              </a:xfrm>
              <a:prstGeom prst="rect">
                <a:avLst/>
              </a:prstGeom>
              <a:blipFill>
                <a:blip r:embed="rId6"/>
                <a:stretch>
                  <a:fillRect b="-52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4724399" y="3886200"/>
            <a:ext cx="31041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B . 6 kg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4724399" y="2971800"/>
            <a:ext cx="26710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A . 5 kg</a:t>
            </a:r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4708160" y="4648200"/>
            <a:ext cx="1965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C . 7 kg</a:t>
            </a:r>
          </a:p>
        </p:txBody>
      </p:sp>
      <p:sp>
        <p:nvSpPr>
          <p:cNvPr id="13362" name="Oval 50"/>
          <p:cNvSpPr>
            <a:spLocks noChangeArrowheads="1"/>
          </p:cNvSpPr>
          <p:nvPr/>
        </p:nvSpPr>
        <p:spPr bwMode="auto">
          <a:xfrm>
            <a:off x="4563978" y="3009581"/>
            <a:ext cx="665747" cy="6463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974360" y="393591"/>
            <a:ext cx="81696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VNI-Times" pitchFamily="2" charset="0"/>
              </a:rPr>
              <a:t>Chọn đáp án trước câu trả lời đúng.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20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4" dur="2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2" dur="2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0" dur="2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7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6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0"/>
                            </p:stCondLst>
                            <p:childTnLst>
                              <p:par>
                                <p:cTn id="8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4000"/>
                            </p:stCondLst>
                            <p:childTnLst>
                              <p:par>
                                <p:cTn id="93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4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6000"/>
                            </p:stCondLst>
                            <p:childTnLst>
                              <p:par>
                                <p:cTn id="9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01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2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9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0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7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8" dur="1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1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0" grpId="1" animBg="1"/>
      <p:bldP spid="13321" grpId="0"/>
      <p:bldP spid="13321" grpId="1"/>
      <p:bldP spid="13322" grpId="0"/>
      <p:bldP spid="13322" grpId="1"/>
      <p:bldP spid="13323" grpId="0" animBg="1"/>
      <p:bldP spid="13323" grpId="1" animBg="1"/>
      <p:bldP spid="13324" grpId="0" animBg="1"/>
      <p:bldP spid="13324" grpId="1" animBg="1"/>
      <p:bldP spid="13325" grpId="0" animBg="1"/>
      <p:bldP spid="13325" grpId="1" animBg="1"/>
      <p:bldP spid="13326" grpId="0" animBg="1"/>
      <p:bldP spid="13326" grpId="1" animBg="1"/>
      <p:bldP spid="13352" grpId="0" animBg="1"/>
      <p:bldP spid="13352" grpId="1" animBg="1"/>
      <p:bldP spid="13353" grpId="0" animBg="1"/>
      <p:bldP spid="13353" grpId="1" animBg="1"/>
      <p:bldP spid="13354" grpId="0" animBg="1"/>
      <p:bldP spid="13354" grpId="1" animBg="1"/>
      <p:bldP spid="13355" grpId="0" animBg="1"/>
      <p:bldP spid="13355" grpId="1" animBg="1"/>
      <p:bldP spid="13357" grpId="0"/>
      <p:bldP spid="13359" grpId="0"/>
      <p:bldP spid="13360" grpId="0"/>
      <p:bldP spid="13361" grpId="0"/>
      <p:bldP spid="1336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7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36"/>
            <a:ext cx="12192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 descr="Clock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67800" y="0"/>
            <a:ext cx="1600200" cy="1600200"/>
          </a:xfrm>
          <a:prstGeom prst="rect">
            <a:avLst/>
          </a:prstGeom>
          <a:noFill/>
        </p:spPr>
      </p:pic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94488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144000" y="381001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Hết giờ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9296400" y="457201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93726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94488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93726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93726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93726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93726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93726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94488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9448800" y="228600"/>
            <a:ext cx="914400" cy="91440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71" name="Text Box 19"/>
              <p:cNvSpPr txBox="1">
                <a:spLocks noChangeArrowheads="1"/>
              </p:cNvSpPr>
              <p:nvPr/>
            </p:nvSpPr>
            <p:spPr bwMode="auto">
              <a:xfrm>
                <a:off x="3761874" y="1224182"/>
                <a:ext cx="4267200" cy="1159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chì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357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1874" y="1224182"/>
                <a:ext cx="4267200" cy="1159228"/>
              </a:xfrm>
              <a:prstGeom prst="rect">
                <a:avLst/>
              </a:prstGeom>
              <a:blipFill>
                <a:blip r:embed="rId6"/>
                <a:stretch>
                  <a:fillRect b="-105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5105400" y="3810000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B  . 6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077325" y="2819400"/>
            <a:ext cx="42671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A  . 5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073315" y="4636168"/>
            <a:ext cx="29557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C  . 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4948990" y="3810000"/>
            <a:ext cx="6858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838199" y="457201"/>
            <a:ext cx="80841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VNI-Times" pitchFamily="2" charset="0"/>
              </a:rPr>
              <a:t>Chọn đáp án trước câu trả lời đúng.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2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4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2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0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7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6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0"/>
                            </p:stCondLst>
                            <p:childTnLst>
                              <p:par>
                                <p:cTn id="8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4000"/>
                            </p:stCondLst>
                            <p:childTnLst>
                              <p:par>
                                <p:cTn id="93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4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6000"/>
                            </p:stCondLst>
                            <p:childTnLst>
                              <p:par>
                                <p:cTn id="9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01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2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9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0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7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8" dur="1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1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8" grpId="1" animBg="1"/>
      <p:bldP spid="23559" grpId="0"/>
      <p:bldP spid="23559" grpId="1"/>
      <p:bldP spid="23560" grpId="0"/>
      <p:bldP spid="23560" grpId="1"/>
      <p:bldP spid="23561" grpId="0" animBg="1"/>
      <p:bldP spid="23561" grpId="1" animBg="1"/>
      <p:bldP spid="23562" grpId="0" animBg="1"/>
      <p:bldP spid="23562" grpId="1" animBg="1"/>
      <p:bldP spid="23563" grpId="0" animBg="1"/>
      <p:bldP spid="23563" grpId="1" animBg="1"/>
      <p:bldP spid="23564" grpId="0" animBg="1"/>
      <p:bldP spid="23564" grpId="1" animBg="1"/>
      <p:bldP spid="23565" grpId="0" animBg="1"/>
      <p:bldP spid="23565" grpId="1" animBg="1"/>
      <p:bldP spid="23566" grpId="0" animBg="1"/>
      <p:bldP spid="23566" grpId="1" animBg="1"/>
      <p:bldP spid="23567" grpId="0" animBg="1"/>
      <p:bldP spid="23567" grpId="1" animBg="1"/>
      <p:bldP spid="23568" grpId="0" animBg="1"/>
      <p:bldP spid="23568" grpId="1" animBg="1"/>
      <p:bldP spid="23569" grpId="0" animBg="1"/>
      <p:bldP spid="23569" grpId="1" animBg="1"/>
      <p:bldP spid="23571" grpId="0"/>
      <p:bldP spid="23573" grpId="0"/>
      <p:bldP spid="23574" grpId="0"/>
      <p:bldP spid="23575" grpId="0"/>
      <p:bldP spid="23576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18D2FD0A-E1AE-4C1E-B332-822BF7F7335D}"/>
              </a:ext>
            </a:extLst>
          </p:cNvPr>
          <p:cNvSpPr/>
          <p:nvPr/>
        </p:nvSpPr>
        <p:spPr>
          <a:xfrm>
            <a:off x="962526" y="1489125"/>
            <a:ext cx="9705473" cy="4240697"/>
          </a:xfrm>
          <a:prstGeom prst="horizontalScroll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164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r="-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8063" y="844103"/>
            <a:ext cx="7097211" cy="447778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4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thầy cô sức khỏe</a:t>
            </a:r>
          </a:p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11541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Em yeu truong em - Cao Thuy Duong.mp3">
            <a:hlinkClick r:id="" action="ppaction://media"/>
            <a:extLst>
              <a:ext uri="{FF2B5EF4-FFF2-40B4-BE49-F238E27FC236}">
                <a16:creationId xmlns:a16="http://schemas.microsoft.com/office/drawing/2014/main" id="{B62978D2-B378-4781-96D7-FE81F04627E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5">
            <a:extLst>
              <a:ext uri="{FF2B5EF4-FFF2-40B4-BE49-F238E27FC236}">
                <a16:creationId xmlns:a16="http://schemas.microsoft.com/office/drawing/2014/main" id="{63CF2091-0EAF-4C7B-89FE-1476474714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828800"/>
            <a:ext cx="6477000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6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en-US" sz="6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99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46" y="274973"/>
            <a:ext cx="9624137" cy="922762"/>
          </a:xfrm>
        </p:spPr>
        <p:txBody>
          <a:bodyPr>
            <a:prstTxWarp prst="textWave1">
              <a:avLst/>
            </a:prstTxWarp>
          </a:bodyPr>
          <a:lstStyle/>
          <a:p>
            <a:pPr algn="ctr"/>
            <a:r>
              <a:rPr lang="en-US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54" y="1423394"/>
            <a:ext cx="3862263" cy="2384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45" y="1423394"/>
            <a:ext cx="4044678" cy="23849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37" y="4129843"/>
            <a:ext cx="4044678" cy="2631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ight Arrow 9">
            <a:hlinkClick r:id="" action="ppaction://noaction"/>
          </p:cNvPr>
          <p:cNvSpPr/>
          <p:nvPr/>
        </p:nvSpPr>
        <p:spPr>
          <a:xfrm>
            <a:off x="11171583" y="6241774"/>
            <a:ext cx="768626" cy="519633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08193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r>
                      <a:rPr lang="en-US" sz="3600" i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đã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khoanh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08193"/>
                <a:ext cx="10515600" cy="4351338"/>
              </a:xfrm>
              <a:blipFill rotWithShape="0">
                <a:blip r:embed="rId3"/>
                <a:stretch>
                  <a:fillRect t="-1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6" y="1965687"/>
            <a:ext cx="8137972" cy="34176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68192" y="1965687"/>
            <a:ext cx="669701" cy="558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296214" y="6104586"/>
            <a:ext cx="759854" cy="463639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7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529" y="2588455"/>
            <a:ext cx="5075747" cy="77372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6</a:t>
            </a: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57809" y="6069496"/>
            <a:ext cx="795130" cy="47707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291548" y="6176963"/>
            <a:ext cx="874643" cy="47562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40E3C053-7AB8-46EE-AE97-BD62C1908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761" y="2514600"/>
            <a:ext cx="27432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25EB6281-7D2D-48F3-B14A-339AF6F01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161" y="2514600"/>
            <a:ext cx="685800" cy="1295400"/>
          </a:xfrm>
          <a:prstGeom prst="rect">
            <a:avLst/>
          </a:prstGeom>
          <a:solidFill>
            <a:schemeClr val="bg2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B0AFE3B1-2B5E-4D90-9F84-BE056F74F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761" y="2514600"/>
            <a:ext cx="685800" cy="1295400"/>
          </a:xfrm>
          <a:prstGeom prst="rect">
            <a:avLst/>
          </a:prstGeom>
          <a:solidFill>
            <a:schemeClr val="bg2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76FE4A6F-F3B6-4EC3-B0CF-A502468AE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361" y="2514600"/>
            <a:ext cx="685800" cy="1295400"/>
          </a:xfrm>
          <a:prstGeom prst="rect">
            <a:avLst/>
          </a:prstGeom>
          <a:solidFill>
            <a:schemeClr val="bg2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Rectangle 38">
            <a:extLst>
              <a:ext uri="{FF2B5EF4-FFF2-40B4-BE49-F238E27FC236}">
                <a16:creationId xmlns:a16="http://schemas.microsoft.com/office/drawing/2014/main" id="{E993A55B-59D3-43B9-BDC7-309DDB587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561" y="2511288"/>
            <a:ext cx="27432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5D5046E1-5C82-4C3B-9FFC-1F1598887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361" y="2514600"/>
            <a:ext cx="27432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B2819249-A3D5-406D-8914-0C3466A73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8961" y="2514600"/>
            <a:ext cx="914400" cy="1295400"/>
          </a:xfrm>
          <a:prstGeom prst="rect">
            <a:avLst/>
          </a:prstGeom>
          <a:solidFill>
            <a:schemeClr val="bg2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5F35C7BA-C07A-4724-A1C6-5B4BA21E7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361" y="2514600"/>
            <a:ext cx="914400" cy="1295400"/>
          </a:xfrm>
          <a:prstGeom prst="rect">
            <a:avLst/>
          </a:prstGeom>
          <a:solidFill>
            <a:schemeClr val="bg2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Rectangle 43">
            <a:extLst>
              <a:ext uri="{FF2B5EF4-FFF2-40B4-BE49-F238E27FC236}">
                <a16:creationId xmlns:a16="http://schemas.microsoft.com/office/drawing/2014/main" id="{FCCFAD0C-90C1-4551-AADD-FDC8323DD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561" y="2514600"/>
            <a:ext cx="457200" cy="1295400"/>
          </a:xfrm>
          <a:prstGeom prst="rect">
            <a:avLst/>
          </a:prstGeom>
          <a:solidFill>
            <a:schemeClr val="bg2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Rectangle 44">
            <a:extLst>
              <a:ext uri="{FF2B5EF4-FFF2-40B4-BE49-F238E27FC236}">
                <a16:creationId xmlns:a16="http://schemas.microsoft.com/office/drawing/2014/main" id="{B09FF43A-2549-4FAD-B536-3874DA0E5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361" y="2514600"/>
            <a:ext cx="457200" cy="1295400"/>
          </a:xfrm>
          <a:prstGeom prst="rect">
            <a:avLst/>
          </a:prstGeom>
          <a:solidFill>
            <a:schemeClr val="bg2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Rectangle 45">
            <a:extLst>
              <a:ext uri="{FF2B5EF4-FFF2-40B4-BE49-F238E27FC236}">
                <a16:creationId xmlns:a16="http://schemas.microsoft.com/office/drawing/2014/main" id="{E1DA2B7E-0BC6-48BC-B9E0-F4D918745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361" y="2514600"/>
            <a:ext cx="457200" cy="1295400"/>
          </a:xfrm>
          <a:prstGeom prst="rect">
            <a:avLst/>
          </a:prstGeom>
          <a:solidFill>
            <a:schemeClr val="bg2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Rectangle 46">
            <a:extLst>
              <a:ext uri="{FF2B5EF4-FFF2-40B4-BE49-F238E27FC236}">
                <a16:creationId xmlns:a16="http://schemas.microsoft.com/office/drawing/2014/main" id="{A22F7E5B-B332-4369-A71B-8E2AAFE71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7961" y="2514600"/>
            <a:ext cx="457200" cy="1295400"/>
          </a:xfrm>
          <a:prstGeom prst="rect">
            <a:avLst/>
          </a:prstGeom>
          <a:solidFill>
            <a:schemeClr val="bg2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Rectangle 47">
            <a:extLst>
              <a:ext uri="{FF2B5EF4-FFF2-40B4-BE49-F238E27FC236}">
                <a16:creationId xmlns:a16="http://schemas.microsoft.com/office/drawing/2014/main" id="{D8F17B66-27F3-43AE-82A7-3F3C7AF47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5161" y="2514600"/>
            <a:ext cx="457200" cy="1295400"/>
          </a:xfrm>
          <a:prstGeom prst="rect">
            <a:avLst/>
          </a:prstGeom>
          <a:solidFill>
            <a:schemeClr val="bg2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Text Box 48">
            <a:extLst>
              <a:ext uri="{FF2B5EF4-FFF2-40B4-BE49-F238E27FC236}">
                <a16:creationId xmlns:a16="http://schemas.microsoft.com/office/drawing/2014/main" id="{CB020083-9147-479A-952E-BFF75C1F5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204" y="4114800"/>
            <a:ext cx="1592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66"/>
                </a:solidFill>
                <a:latin typeface=".VnTime" panose="020B7200000000000000" pitchFamily="34" charset="0"/>
              </a:rPr>
              <a:t>Hình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400" b="1" dirty="0">
                <a:solidFill>
                  <a:srgbClr val="FF0066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1" name="Text Box 50">
            <a:extLst>
              <a:ext uri="{FF2B5EF4-FFF2-40B4-BE49-F238E27FC236}">
                <a16:creationId xmlns:a16="http://schemas.microsoft.com/office/drawing/2014/main" id="{C76D06A4-5A12-420F-A335-14EBA8A95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582" y="4114800"/>
            <a:ext cx="167102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66"/>
                </a:solidFill>
                <a:latin typeface=".VnTime" panose="020B7200000000000000" pitchFamily="34" charset="0"/>
              </a:rPr>
              <a:t>Hình </a:t>
            </a:r>
            <a:r>
              <a:rPr lang="en-US" altLang="en-US" sz="2400" b="1" dirty="0">
                <a:solidFill>
                  <a:srgbClr val="FF0066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22" name="Oval 138">
            <a:extLst>
              <a:ext uri="{FF2B5EF4-FFF2-40B4-BE49-F238E27FC236}">
                <a16:creationId xmlns:a16="http://schemas.microsoft.com/office/drawing/2014/main" id="{07D6206B-EA37-45B2-8B4B-43F2708D5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924" y="3924300"/>
            <a:ext cx="1754476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rgbClr val="FF0066"/>
                </a:solidFill>
                <a:latin typeface=".VnTime" panose="020B7200000000000000" pitchFamily="34" charset="0"/>
              </a:rPr>
              <a:t>Hình 3</a:t>
            </a:r>
            <a:endParaRPr lang="en-US" altLang="en-US" sz="2400" b="1" dirty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66C3E78B-1062-45EB-9E6E-B47AF4F7D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761" y="1119266"/>
            <a:ext cx="97933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hlin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b="1" dirty="0" smtClean="0">
                <a:solidFill>
                  <a:schemeClr val="hlink"/>
                </a:solidFill>
                <a:latin typeface=".VnTime" panose="020B7200000000000000" pitchFamily="34" charset="0"/>
              </a:rPr>
              <a:t>Đã tô màu vào    hình nào?</a:t>
            </a:r>
            <a:endParaRPr lang="en-US" altLang="en-US" sz="4000" b="1" dirty="0">
              <a:solidFill>
                <a:schemeClr val="hlink"/>
              </a:solidFill>
              <a:latin typeface=".VnTime" panose="020B7200000000000000" pitchFamily="34" charset="0"/>
            </a:endParaRPr>
          </a:p>
        </p:txBody>
      </p:sp>
      <p:grpSp>
        <p:nvGrpSpPr>
          <p:cNvPr id="42" name="Group 66">
            <a:extLst>
              <a:ext uri="{FF2B5EF4-FFF2-40B4-BE49-F238E27FC236}">
                <a16:creationId xmlns:a16="http://schemas.microsoft.com/office/drawing/2014/main" id="{6DC0A7C4-7936-469D-8CDA-EA06D837BDC1}"/>
              </a:ext>
            </a:extLst>
          </p:cNvPr>
          <p:cNvGrpSpPr>
            <a:grpSpLocks/>
          </p:cNvGrpSpPr>
          <p:nvPr/>
        </p:nvGrpSpPr>
        <p:grpSpPr bwMode="auto">
          <a:xfrm>
            <a:off x="6348785" y="905746"/>
            <a:ext cx="457200" cy="1128713"/>
            <a:chOff x="4272" y="2832"/>
            <a:chExt cx="288" cy="711"/>
          </a:xfrm>
        </p:grpSpPr>
        <p:sp>
          <p:nvSpPr>
            <p:cNvPr id="43" name="Text Box 67">
              <a:extLst>
                <a:ext uri="{FF2B5EF4-FFF2-40B4-BE49-F238E27FC236}">
                  <a16:creationId xmlns:a16="http://schemas.microsoft.com/office/drawing/2014/main" id="{1BD21CE1-0EAD-443A-92B9-91C230C15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832"/>
              <a:ext cx="22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chemeClr val="hlink"/>
                  </a:solidFill>
                  <a:latin typeface="SimSun" panose="02010600030101010101" pitchFamily="2" charset="-122"/>
                </a:rPr>
                <a:t>1</a:t>
              </a: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5A154A34-9137-4554-9F85-4BB363966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3216"/>
              <a:ext cx="28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69">
              <a:extLst>
                <a:ext uri="{FF2B5EF4-FFF2-40B4-BE49-F238E27FC236}">
                  <a16:creationId xmlns:a16="http://schemas.microsoft.com/office/drawing/2014/main" id="{C7464603-C86B-4653-9FDA-F65E9FFC9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216"/>
              <a:ext cx="22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chemeClr val="hlink"/>
                  </a:solidFill>
                  <a:latin typeface="SimSun" panose="02010600030101010101" pitchFamily="2" charset="-122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54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957AAD-007C-4831-B6E2-6FDA0943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69" y="804041"/>
            <a:ext cx="8788400" cy="279496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ngày  tháng 10 năm 2021</a:t>
            </a:r>
            <a:br>
              <a:rPr lang="en-US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TRONG CÁC PHẦN BẰNG NHAU CỦA MỘT SỐ</a:t>
            </a:r>
          </a:p>
        </p:txBody>
      </p:sp>
    </p:spTree>
    <p:extLst>
      <p:ext uri="{BB962C8B-B14F-4D97-AF65-F5344CB8AC3E}">
        <p14:creationId xmlns:p14="http://schemas.microsoft.com/office/powerpoint/2010/main" val="5308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524000" y="0"/>
            <a:ext cx="8915400" cy="1492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toán: </a:t>
            </a:r>
          </a:p>
          <a:p>
            <a:pPr>
              <a:spcBef>
                <a:spcPct val="50000"/>
              </a:spcBef>
              <a:defRPr/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</a:t>
            </a:r>
            <a:r>
              <a:rPr lang="vi-VN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 có 12 cái kẹo, chị cho em 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số kẹo đó.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ỏi chị cho em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 cái kẹo?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1658938" y="5067301"/>
            <a:ext cx="419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12 cái kẹo thành 3 phần bằng nhau.</a:t>
            </a:r>
          </a:p>
        </p:txBody>
      </p:sp>
      <p:sp>
        <p:nvSpPr>
          <p:cNvPr id="1062" name="Text Box 10"/>
          <p:cNvSpPr txBox="1">
            <a:spLocks noChangeArrowheads="1"/>
          </p:cNvSpPr>
          <p:nvPr/>
        </p:nvSpPr>
        <p:spPr bwMode="auto">
          <a:xfrm>
            <a:off x="1658938" y="6065838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vi-VN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 phần đó là     số kẹo.</a:t>
            </a:r>
          </a:p>
        </p:txBody>
      </p:sp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3913189" y="5851525"/>
          <a:ext cx="3571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86995" imgH="300990" progId="Equation.3">
                  <p:embed/>
                </p:oleObj>
              </mc:Choice>
              <mc:Fallback>
                <p:oleObj name="Equation" r:id="rId3" imgW="86995" imgH="300990" progId="Equation.3">
                  <p:embed/>
                  <p:pic>
                    <p:nvPicPr>
                      <p:cNvPr id="1027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3189" y="5851525"/>
                        <a:ext cx="357187" cy="889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Object 23"/>
          <p:cNvGraphicFramePr>
            <a:graphicFrameLocks noChangeAspect="1"/>
          </p:cNvGraphicFramePr>
          <p:nvPr/>
        </p:nvGraphicFramePr>
        <p:xfrm>
          <a:off x="6477000" y="381000"/>
          <a:ext cx="34448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86995" imgH="300990" progId="Equation.3">
                  <p:embed/>
                </p:oleObj>
              </mc:Choice>
              <mc:Fallback>
                <p:oleObj name="Equation" r:id="rId5" imgW="86995" imgH="300990" progId="Equation.3">
                  <p:embed/>
                  <p:pic>
                    <p:nvPicPr>
                      <p:cNvPr id="1026" name="Object 2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0" y="381000"/>
                        <a:ext cx="344488" cy="965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7010400" y="1663701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grpSp>
        <p:nvGrpSpPr>
          <p:cNvPr id="2" name="Group 8"/>
          <p:cNvGrpSpPr/>
          <p:nvPr/>
        </p:nvGrpSpPr>
        <p:grpSpPr bwMode="auto">
          <a:xfrm>
            <a:off x="7162800" y="2641600"/>
            <a:ext cx="3124200" cy="152400"/>
            <a:chOff x="192" y="2640"/>
            <a:chExt cx="1968" cy="96"/>
          </a:xfrm>
        </p:grpSpPr>
        <p:sp>
          <p:nvSpPr>
            <p:cNvPr id="8235" name="Line 9"/>
            <p:cNvSpPr>
              <a:spLocks noChangeShapeType="1"/>
            </p:cNvSpPr>
            <p:nvPr/>
          </p:nvSpPr>
          <p:spPr bwMode="auto">
            <a:xfrm>
              <a:off x="192" y="2688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36" name="Line 10"/>
            <p:cNvSpPr>
              <a:spLocks noChangeShapeType="1"/>
            </p:cNvSpPr>
            <p:nvPr/>
          </p:nvSpPr>
          <p:spPr bwMode="auto">
            <a:xfrm>
              <a:off x="192" y="26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37" name="Line 11"/>
            <p:cNvSpPr>
              <a:spLocks noChangeShapeType="1"/>
            </p:cNvSpPr>
            <p:nvPr/>
          </p:nvSpPr>
          <p:spPr bwMode="auto">
            <a:xfrm>
              <a:off x="2160" y="26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2"/>
          <p:cNvGrpSpPr/>
          <p:nvPr/>
        </p:nvGrpSpPr>
        <p:grpSpPr bwMode="auto">
          <a:xfrm>
            <a:off x="8204200" y="2641600"/>
            <a:ext cx="1068388" cy="152400"/>
            <a:chOff x="848" y="2640"/>
            <a:chExt cx="673" cy="96"/>
          </a:xfrm>
        </p:grpSpPr>
        <p:sp>
          <p:nvSpPr>
            <p:cNvPr id="8233" name="Line 13"/>
            <p:cNvSpPr>
              <a:spLocks noChangeShapeType="1"/>
            </p:cNvSpPr>
            <p:nvPr/>
          </p:nvSpPr>
          <p:spPr bwMode="auto">
            <a:xfrm>
              <a:off x="1521" y="26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34" name="Line 14"/>
            <p:cNvSpPr>
              <a:spLocks noChangeShapeType="1"/>
            </p:cNvSpPr>
            <p:nvPr/>
          </p:nvSpPr>
          <p:spPr bwMode="auto">
            <a:xfrm>
              <a:off x="848" y="26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5"/>
          <p:cNvGrpSpPr/>
          <p:nvPr/>
        </p:nvGrpSpPr>
        <p:grpSpPr bwMode="auto">
          <a:xfrm>
            <a:off x="7191376" y="2095501"/>
            <a:ext cx="974725" cy="879475"/>
            <a:chOff x="210" y="2296"/>
            <a:chExt cx="614" cy="554"/>
          </a:xfrm>
        </p:grpSpPr>
        <p:sp>
          <p:nvSpPr>
            <p:cNvPr id="8230" name="Text Box 16"/>
            <p:cNvSpPr txBox="1">
              <a:spLocks noChangeArrowheads="1"/>
            </p:cNvSpPr>
            <p:nvPr/>
          </p:nvSpPr>
          <p:spPr bwMode="auto">
            <a:xfrm>
              <a:off x="248" y="229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?kẹo</a:t>
              </a:r>
            </a:p>
          </p:txBody>
        </p:sp>
        <p:sp>
          <p:nvSpPr>
            <p:cNvPr id="8231" name="Arc 17"/>
            <p:cNvSpPr/>
            <p:nvPr/>
          </p:nvSpPr>
          <p:spPr bwMode="auto">
            <a:xfrm rot="14949890" flipV="1">
              <a:off x="532" y="2455"/>
              <a:ext cx="233" cy="336"/>
            </a:xfrm>
            <a:custGeom>
              <a:avLst/>
              <a:gdLst>
                <a:gd name="T0" fmla="*/ 0 w 11621"/>
                <a:gd name="T1" fmla="*/ 0 h 21600"/>
                <a:gd name="T2" fmla="*/ 0 w 11621"/>
                <a:gd name="T3" fmla="*/ 0 h 21600"/>
                <a:gd name="T4" fmla="*/ 0 w 11621"/>
                <a:gd name="T5" fmla="*/ 0 h 21600"/>
                <a:gd name="T6" fmla="*/ 0 60000 65536"/>
                <a:gd name="T7" fmla="*/ 0 60000 65536"/>
                <a:gd name="T8" fmla="*/ 0 60000 65536"/>
                <a:gd name="T9" fmla="*/ 0 w 11621"/>
                <a:gd name="T10" fmla="*/ 0 h 21600"/>
                <a:gd name="T11" fmla="*/ 11621 w 116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21" h="21600" fill="none" extrusionOk="0">
                  <a:moveTo>
                    <a:pt x="-1" y="0"/>
                  </a:moveTo>
                  <a:cubicBezTo>
                    <a:pt x="4117" y="0"/>
                    <a:pt x="8149" y="1177"/>
                    <a:pt x="11620" y="3392"/>
                  </a:cubicBezTo>
                </a:path>
                <a:path w="11621" h="21600" stroke="0" extrusionOk="0">
                  <a:moveTo>
                    <a:pt x="-1" y="0"/>
                  </a:moveTo>
                  <a:cubicBezTo>
                    <a:pt x="4117" y="0"/>
                    <a:pt x="8149" y="1177"/>
                    <a:pt x="11620" y="339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GB"/>
            </a:p>
          </p:txBody>
        </p:sp>
        <p:sp>
          <p:nvSpPr>
            <p:cNvPr id="8232" name="Arc 18"/>
            <p:cNvSpPr/>
            <p:nvPr/>
          </p:nvSpPr>
          <p:spPr bwMode="auto">
            <a:xfrm rot="8684256" flipV="1">
              <a:off x="210" y="2514"/>
              <a:ext cx="184" cy="336"/>
            </a:xfrm>
            <a:custGeom>
              <a:avLst/>
              <a:gdLst>
                <a:gd name="T0" fmla="*/ 0 w 15059"/>
                <a:gd name="T1" fmla="*/ 0 h 21600"/>
                <a:gd name="T2" fmla="*/ 0 w 15059"/>
                <a:gd name="T3" fmla="*/ 0 h 21600"/>
                <a:gd name="T4" fmla="*/ 0 w 15059"/>
                <a:gd name="T5" fmla="*/ 0 h 21600"/>
                <a:gd name="T6" fmla="*/ 0 60000 65536"/>
                <a:gd name="T7" fmla="*/ 0 60000 65536"/>
                <a:gd name="T8" fmla="*/ 0 60000 65536"/>
                <a:gd name="T9" fmla="*/ 0 w 15059"/>
                <a:gd name="T10" fmla="*/ 0 h 21600"/>
                <a:gd name="T11" fmla="*/ 15059 w 1505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59" h="21600" fill="none" extrusionOk="0">
                  <a:moveTo>
                    <a:pt x="-1" y="0"/>
                  </a:moveTo>
                  <a:cubicBezTo>
                    <a:pt x="5624" y="0"/>
                    <a:pt x="11026" y="2193"/>
                    <a:pt x="15059" y="6114"/>
                  </a:cubicBezTo>
                </a:path>
                <a:path w="15059" h="21600" stroke="0" extrusionOk="0">
                  <a:moveTo>
                    <a:pt x="-1" y="0"/>
                  </a:moveTo>
                  <a:cubicBezTo>
                    <a:pt x="5624" y="0"/>
                    <a:pt x="11026" y="2193"/>
                    <a:pt x="15059" y="611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19"/>
          <p:cNvGrpSpPr/>
          <p:nvPr/>
        </p:nvGrpSpPr>
        <p:grpSpPr bwMode="auto">
          <a:xfrm>
            <a:off x="7134225" y="1381126"/>
            <a:ext cx="3060700" cy="1997075"/>
            <a:chOff x="174" y="1846"/>
            <a:chExt cx="1928" cy="1258"/>
          </a:xfrm>
        </p:grpSpPr>
        <p:sp>
          <p:nvSpPr>
            <p:cNvPr id="8227" name="Arc 20"/>
            <p:cNvSpPr/>
            <p:nvPr/>
          </p:nvSpPr>
          <p:spPr bwMode="auto">
            <a:xfrm rot="21138127" flipV="1">
              <a:off x="1146" y="1872"/>
              <a:ext cx="956" cy="1066"/>
            </a:xfrm>
            <a:custGeom>
              <a:avLst/>
              <a:gdLst>
                <a:gd name="T0" fmla="*/ 0 w 11621"/>
                <a:gd name="T1" fmla="*/ 0 h 21207"/>
                <a:gd name="T2" fmla="*/ 0 w 11621"/>
                <a:gd name="T3" fmla="*/ 0 h 21207"/>
                <a:gd name="T4" fmla="*/ 0 w 11621"/>
                <a:gd name="T5" fmla="*/ 0 h 21207"/>
                <a:gd name="T6" fmla="*/ 0 60000 65536"/>
                <a:gd name="T7" fmla="*/ 0 60000 65536"/>
                <a:gd name="T8" fmla="*/ 0 60000 65536"/>
                <a:gd name="T9" fmla="*/ 0 w 11621"/>
                <a:gd name="T10" fmla="*/ 0 h 21207"/>
                <a:gd name="T11" fmla="*/ 11621 w 11621"/>
                <a:gd name="T12" fmla="*/ 21207 h 21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21" h="21207" fill="none" extrusionOk="0">
                  <a:moveTo>
                    <a:pt x="4099" y="-1"/>
                  </a:moveTo>
                  <a:cubicBezTo>
                    <a:pt x="6773" y="516"/>
                    <a:pt x="9325" y="1534"/>
                    <a:pt x="11620" y="2999"/>
                  </a:cubicBezTo>
                </a:path>
                <a:path w="11621" h="21207" stroke="0" extrusionOk="0">
                  <a:moveTo>
                    <a:pt x="4099" y="-1"/>
                  </a:moveTo>
                  <a:cubicBezTo>
                    <a:pt x="6773" y="516"/>
                    <a:pt x="9325" y="1534"/>
                    <a:pt x="11620" y="2999"/>
                  </a:cubicBezTo>
                  <a:lnTo>
                    <a:pt x="0" y="21207"/>
                  </a:lnTo>
                  <a:lnTo>
                    <a:pt x="4099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GB"/>
            </a:p>
          </p:txBody>
        </p:sp>
        <p:sp>
          <p:nvSpPr>
            <p:cNvPr id="8228" name="Text Box 21"/>
            <p:cNvSpPr txBox="1">
              <a:spLocks noChangeArrowheads="1"/>
            </p:cNvSpPr>
            <p:nvPr/>
          </p:nvSpPr>
          <p:spPr bwMode="auto">
            <a:xfrm>
              <a:off x="656" y="2816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cái kẹo</a:t>
              </a:r>
            </a:p>
          </p:txBody>
        </p:sp>
        <p:sp>
          <p:nvSpPr>
            <p:cNvPr id="8229" name="Arc 22"/>
            <p:cNvSpPr/>
            <p:nvPr/>
          </p:nvSpPr>
          <p:spPr bwMode="auto">
            <a:xfrm rot="2468731" flipV="1">
              <a:off x="174" y="1846"/>
              <a:ext cx="907" cy="1066"/>
            </a:xfrm>
            <a:custGeom>
              <a:avLst/>
              <a:gdLst>
                <a:gd name="T0" fmla="*/ 0 w 11013"/>
                <a:gd name="T1" fmla="*/ 0 h 21207"/>
                <a:gd name="T2" fmla="*/ 0 w 11013"/>
                <a:gd name="T3" fmla="*/ 0 h 21207"/>
                <a:gd name="T4" fmla="*/ 0 w 11013"/>
                <a:gd name="T5" fmla="*/ 0 h 21207"/>
                <a:gd name="T6" fmla="*/ 0 60000 65536"/>
                <a:gd name="T7" fmla="*/ 0 60000 65536"/>
                <a:gd name="T8" fmla="*/ 0 60000 65536"/>
                <a:gd name="T9" fmla="*/ 0 w 11013"/>
                <a:gd name="T10" fmla="*/ 0 h 21207"/>
                <a:gd name="T11" fmla="*/ 11013 w 11013"/>
                <a:gd name="T12" fmla="*/ 21207 h 21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13" h="21207" fill="none" extrusionOk="0">
                  <a:moveTo>
                    <a:pt x="4099" y="-1"/>
                  </a:moveTo>
                  <a:cubicBezTo>
                    <a:pt x="6537" y="470"/>
                    <a:pt x="8876" y="1359"/>
                    <a:pt x="11012" y="2625"/>
                  </a:cubicBezTo>
                </a:path>
                <a:path w="11013" h="21207" stroke="0" extrusionOk="0">
                  <a:moveTo>
                    <a:pt x="4099" y="-1"/>
                  </a:moveTo>
                  <a:cubicBezTo>
                    <a:pt x="6537" y="470"/>
                    <a:pt x="8876" y="1359"/>
                    <a:pt x="11012" y="2625"/>
                  </a:cubicBezTo>
                  <a:lnTo>
                    <a:pt x="0" y="21207"/>
                  </a:lnTo>
                  <a:lnTo>
                    <a:pt x="4099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GB"/>
            </a:p>
          </p:txBody>
        </p:sp>
      </p:grp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7467600" y="3810001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6553200" y="4318001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Chị cho em số kẹo là:</a:t>
            </a:r>
          </a:p>
        </p:txBody>
      </p: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6553200" y="4851401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12 : 3 = 4 (cái kẹo)</a:t>
            </a:r>
          </a:p>
        </p:txBody>
      </p:sp>
      <p:sp>
        <p:nvSpPr>
          <p:cNvPr id="92187" name="Text Box 27"/>
          <p:cNvSpPr txBox="1">
            <a:spLocks noChangeArrowheads="1"/>
          </p:cNvSpPr>
          <p:nvPr/>
        </p:nvSpPr>
        <p:spPr bwMode="auto">
          <a:xfrm>
            <a:off x="6781800" y="5353051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áp số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4 cái kẹo</a:t>
            </a:r>
          </a:p>
        </p:txBody>
      </p:sp>
      <p:graphicFrame>
        <p:nvGraphicFramePr>
          <p:cNvPr id="8208" name="Object 8"/>
          <p:cNvGraphicFramePr>
            <a:graphicFrameLocks noChangeAspect="1"/>
          </p:cNvGraphicFramePr>
          <p:nvPr/>
        </p:nvGraphicFramePr>
        <p:xfrm>
          <a:off x="5918200" y="1346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7" imgW="2743200" imgH="4267200" progId="Equation.DSMT4">
                  <p:embed/>
                </p:oleObj>
              </mc:Choice>
              <mc:Fallback>
                <p:oleObj name="Equation" r:id="rId7" imgW="2743200" imgH="4267200" progId="Equation.DSMT4">
                  <p:embed/>
                  <p:pic>
                    <p:nvPicPr>
                      <p:cNvPr id="8208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18200" y="1346200"/>
                        <a:ext cx="914400" cy="198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52600" y="1905000"/>
            <a:ext cx="3962400" cy="11049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7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6" name="Picture 7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6221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7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32000"/>
            <a:ext cx="457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7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2457450"/>
            <a:ext cx="457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32000"/>
            <a:ext cx="457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7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46221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7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011364"/>
            <a:ext cx="4572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411414"/>
            <a:ext cx="4572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7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113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7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400300"/>
            <a:ext cx="457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7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2411414"/>
            <a:ext cx="4572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7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113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7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20113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2971800" y="1905000"/>
            <a:ext cx="0" cy="11049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>
            <a:off x="4419600" y="1905000"/>
            <a:ext cx="0" cy="11049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58939" y="4405314"/>
            <a:ext cx="17139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*Nhận xét:</a:t>
            </a: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2174081" y="2648744"/>
            <a:ext cx="395288" cy="1200150"/>
          </a:xfrm>
          <a:prstGeom prst="leftBrace">
            <a:avLst>
              <a:gd name="adj1" fmla="val 8335"/>
              <a:gd name="adj2" fmla="val 50000"/>
            </a:avLst>
          </a:prstGeom>
          <a:solidFill>
            <a:schemeClr val="bg1"/>
          </a:solidFill>
          <a:ln w="38100" algn="ctr">
            <a:solidFill>
              <a:schemeClr val="tx1"/>
            </a:solidFill>
            <a:round/>
          </a:ln>
        </p:spPr>
        <p:txBody>
          <a:bodyPr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47" name="Object 11"/>
          <p:cNvGraphicFramePr>
            <a:graphicFrameLocks noChangeAspect="1"/>
          </p:cNvGraphicFramePr>
          <p:nvPr/>
        </p:nvGraphicFramePr>
        <p:xfrm>
          <a:off x="2197100" y="3429000"/>
          <a:ext cx="3571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0" imgW="86995" imgH="300990" progId="Equation.3">
                  <p:embed/>
                </p:oleObj>
              </mc:Choice>
              <mc:Fallback>
                <p:oleObj name="Equation" r:id="rId10" imgW="86995" imgH="300990" progId="Equation.3">
                  <p:embed/>
                  <p:pic>
                    <p:nvPicPr>
                      <p:cNvPr id="47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97100" y="3429000"/>
                        <a:ext cx="357188" cy="889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573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/>
      <p:bldP spid="90120" grpId="0"/>
      <p:bldP spid="1062" grpId="0"/>
      <p:bldP spid="92167" grpId="0"/>
      <p:bldP spid="92184" grpId="0"/>
      <p:bldP spid="92185" grpId="0"/>
      <p:bldP spid="92186" grpId="0"/>
      <p:bldP spid="92187" grpId="0"/>
      <p:bldP spid="12" grpId="0" animBg="1"/>
      <p:bldP spid="1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5000" y="762001"/>
            <a:ext cx="8458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Muốn tìm một trong các phần bằng nhau của một số ta làm thế nào?</a:t>
            </a: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1752600" y="2509839"/>
            <a:ext cx="8458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</a:t>
            </a:r>
            <a:r>
              <a:rPr lang="vi-VN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luận: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uốn tìm một trong các phần bằng nhau của một số ta lấy số đó chia cho số phần.</a:t>
            </a:r>
          </a:p>
        </p:txBody>
      </p:sp>
    </p:spTree>
    <p:extLst>
      <p:ext uri="{BB962C8B-B14F-4D97-AF65-F5344CB8AC3E}">
        <p14:creationId xmlns:p14="http://schemas.microsoft.com/office/powerpoint/2010/main" val="410226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458</Words>
  <Application>Microsoft Office PowerPoint</Application>
  <PresentationFormat>Widescreen</PresentationFormat>
  <Paragraphs>118</Paragraphs>
  <Slides>18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SimSun</vt:lpstr>
      <vt:lpstr>.VnTime</vt:lpstr>
      <vt:lpstr>Arial</vt:lpstr>
      <vt:lpstr>Calibri</vt:lpstr>
      <vt:lpstr>Calibri Light</vt:lpstr>
      <vt:lpstr>Cambria Math</vt:lpstr>
      <vt:lpstr>Tahoma</vt:lpstr>
      <vt:lpstr>Times New Roman</vt:lpstr>
      <vt:lpstr>VNI-Times</vt:lpstr>
      <vt:lpstr>Office Theme</vt:lpstr>
      <vt:lpstr>Equation</vt:lpstr>
      <vt:lpstr>Bài giảng Môn toán - Lớp 3</vt:lpstr>
      <vt:lpstr>PowerPoint Presentation</vt:lpstr>
      <vt:lpstr>Hộp quà may mắn</vt:lpstr>
      <vt:lpstr>PowerPoint Presentation</vt:lpstr>
      <vt:lpstr>PowerPoint Presentation</vt:lpstr>
      <vt:lpstr>PowerPoint Presentation</vt:lpstr>
      <vt:lpstr>Thứ  ngày  tháng 10 năm 2021 Toán   TÌM MỘT TRONG CÁC PHẦN BẰNG NHAU CỦA MỘT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Môn toán - Lớp 3</dc:title>
  <dc:creator>Nguyên</dc:creator>
  <cp:lastModifiedBy>TT</cp:lastModifiedBy>
  <cp:revision>63</cp:revision>
  <dcterms:created xsi:type="dcterms:W3CDTF">2019-10-02T14:10:58Z</dcterms:created>
  <dcterms:modified xsi:type="dcterms:W3CDTF">2021-10-05T10:08:49Z</dcterms:modified>
</cp:coreProperties>
</file>