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88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97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4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41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6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45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52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36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100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38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FD2A-AA29-45D0-AA78-A8CB0BF6671F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E3865-1554-4E5C-8D11-3BA17FF2DB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93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hyperlink" Target="http://www.glitter-graphics.com/" TargetMode="External"/><Relationship Id="rId7" Type="http://schemas.openxmlformats.org/officeDocument/2006/relationships/image" Target="../media/image6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jpeg"/><Relationship Id="rId10" Type="http://schemas.openxmlformats.org/officeDocument/2006/relationships/image" Target="../media/image9.jpg"/><Relationship Id="rId4" Type="http://schemas.openxmlformats.org/officeDocument/2006/relationships/image" Target="../media/image3.gif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microsoft.com/office/2007/relationships/hdphoto" Target="../media/hdphoto1.wdp"/><Relationship Id="rId4" Type="http://schemas.openxmlformats.org/officeDocument/2006/relationships/image" Target="../media/image12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0850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7"/>
          <p:cNvSpPr>
            <a:spLocks noChangeArrowheads="1" noChangeShapeType="1" noTextEdit="1"/>
          </p:cNvSpPr>
          <p:nvPr/>
        </p:nvSpPr>
        <p:spPr bwMode="auto">
          <a:xfrm>
            <a:off x="4502135" y="1402082"/>
            <a:ext cx="28194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6000" b="1" kern="10" dirty="0">
                <a:ln w="9525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pic>
        <p:nvPicPr>
          <p:cNvPr id="3076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4572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58" y="3432606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5259819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" descr="708245qq9tddswa1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3048001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1" name="Group 18"/>
          <p:cNvGrpSpPr>
            <a:grpSpLocks/>
          </p:cNvGrpSpPr>
          <p:nvPr/>
        </p:nvGrpSpPr>
        <p:grpSpPr bwMode="auto">
          <a:xfrm>
            <a:off x="748651" y="1523055"/>
            <a:ext cx="1752600" cy="16764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5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3084" name="Picture 26" descr="cosmoS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25" descr="BOOK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24" descr="BOOK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23" descr="QUILLPEN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8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VnBangkok" pitchFamily="34" charset="0"/>
                  <a:cs typeface="Times New Roman" panose="02020603050405020304" pitchFamily="18" charset="0"/>
                </a:rPr>
                <a:t> </a:t>
              </a:r>
              <a:endParaRPr lang="en-US" altLang="en-US" sz="48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89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  <p:sp>
          <p:nvSpPr>
            <p:cNvPr id="3090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GB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</p:grpSp>
      <p:sp>
        <p:nvSpPr>
          <p:cNvPr id="3082" name="TextBox 1"/>
          <p:cNvSpPr txBox="1">
            <a:spLocks noChangeArrowheads="1"/>
          </p:cNvSpPr>
          <p:nvPr/>
        </p:nvSpPr>
        <p:spPr bwMode="auto">
          <a:xfrm>
            <a:off x="2501251" y="227960"/>
            <a:ext cx="74198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LÊ QUÝ ĐÔN – LONG BIÊN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1607" y="2570622"/>
            <a:ext cx="58794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 err="1">
                <a:solidFill>
                  <a:srgbClr val="002060"/>
                </a:solidFill>
                <a:latin typeface="HP001 5 hàng" panose="020B0603050302020204" pitchFamily="34" charset="0"/>
              </a:rPr>
              <a:t>Luyện</a:t>
            </a:r>
            <a:r>
              <a:rPr lang="en-GB" sz="8800" b="1" dirty="0">
                <a:solidFill>
                  <a:srgbClr val="002060"/>
                </a:solidFill>
                <a:latin typeface="HP001 5 hàng" panose="020B0603050302020204" pitchFamily="34" charset="0"/>
              </a:rPr>
              <a:t> </a:t>
            </a:r>
            <a:r>
              <a:rPr lang="en-GB" sz="8800" b="1" dirty="0" err="1">
                <a:solidFill>
                  <a:srgbClr val="002060"/>
                </a:solidFill>
                <a:latin typeface="HP001 5 hàng" panose="020B0603050302020204" pitchFamily="34" charset="0"/>
              </a:rPr>
              <a:t>tập</a:t>
            </a:r>
            <a:endParaRPr lang="en-GB" sz="8800" b="1" dirty="0">
              <a:solidFill>
                <a:srgbClr val="002060"/>
              </a:solidFill>
              <a:latin typeface="HP001 5 hàng" panose="020B06030503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18558" y="4379580"/>
            <a:ext cx="18085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rgbClr val="002060"/>
                </a:solidFill>
                <a:latin typeface="HP001 5 hàng" panose="020B0603050302020204" pitchFamily="34" charset="0"/>
              </a:rPr>
              <a:t>Trang</a:t>
            </a:r>
            <a:r>
              <a:rPr lang="en-GB" sz="3200" b="1" dirty="0">
                <a:solidFill>
                  <a:srgbClr val="002060"/>
                </a:solidFill>
                <a:latin typeface="HP001 5 hàng" panose="020B0603050302020204" pitchFamily="34" charset="0"/>
              </a:rPr>
              <a:t> 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1" y="3826136"/>
            <a:ext cx="2854233" cy="285423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3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394" y="363736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466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67781" y="4317459"/>
            <a:ext cx="8668512" cy="5847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GB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60639" y="698765"/>
            <a:ext cx="29738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err="1">
                <a:latin typeface="HP001 4 hàng" panose="020B0603050302020204" pitchFamily="34" charset="0"/>
              </a:rPr>
              <a:t>Luyện</a:t>
            </a:r>
            <a:r>
              <a:rPr lang="en-GB" sz="4800" b="1" dirty="0">
                <a:latin typeface="HP001 4 hàng" panose="020B0603050302020204" pitchFamily="34" charset="0"/>
              </a:rPr>
              <a:t> </a:t>
            </a:r>
            <a:r>
              <a:rPr lang="en-GB" sz="4800" b="1" dirty="0" err="1">
                <a:latin typeface="HP001 4 hàng" panose="020B0603050302020204" pitchFamily="34" charset="0"/>
              </a:rPr>
              <a:t>tập</a:t>
            </a:r>
            <a:endParaRPr lang="en-GB" sz="4800" b="1" dirty="0">
              <a:latin typeface="HP001 4 hàng" panose="020B06030503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44458" y="159658"/>
            <a:ext cx="15151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 err="1">
                <a:latin typeface="HP001 4 hàng" panose="020B0603050302020204" pitchFamily="34" charset="0"/>
              </a:rPr>
              <a:t>Toán</a:t>
            </a:r>
            <a:endParaRPr lang="en-GB" sz="4400" b="1" dirty="0">
              <a:latin typeface="HP001 4 hàng" panose="020B06030503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06614" y="1955711"/>
            <a:ext cx="6179464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800" dirty="0"/>
              <a:t>KIẾN THỨC TRỌNG TÂM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5095" y="3212658"/>
            <a:ext cx="8900193" cy="646986"/>
          </a:xfrm>
          <a:prstGeom prst="round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GB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endParaRPr lang="en-GB" sz="32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8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72634" y="1249102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5" name="TextBox 4"/>
          <p:cNvSpPr txBox="1"/>
          <p:nvPr/>
        </p:nvSpPr>
        <p:spPr>
          <a:xfrm>
            <a:off x="831817" y="120753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7459" y="1205806"/>
            <a:ext cx="1024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>
                <a:solidFill>
                  <a:srgbClr val="C00000"/>
                </a:solidFill>
              </a:rPr>
              <a:t>Tính</a:t>
            </a:r>
            <a:endParaRPr lang="en-GB" sz="36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97031" y="1921765"/>
            <a:ext cx="1237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367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53618" y="2727120"/>
            <a:ext cx="1237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120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2395" y="2236206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134568" y="3640925"/>
            <a:ext cx="130030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92455" y="1933333"/>
            <a:ext cx="1237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487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94883" y="2721882"/>
            <a:ext cx="1237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302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50172" y="2236206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4067872" y="3623420"/>
            <a:ext cx="1270946" cy="1112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79351" y="1914029"/>
            <a:ext cx="886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85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82649" y="2717595"/>
            <a:ext cx="886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72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52467" y="2236206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7059616" y="3615244"/>
            <a:ext cx="1312859" cy="817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036160" y="1899596"/>
            <a:ext cx="1237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108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387217" y="2703675"/>
            <a:ext cx="886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75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65204" y="2236206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9963119" y="3615244"/>
            <a:ext cx="1310879" cy="50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766374" y="3651325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92454" y="3623420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038872" y="3634548"/>
            <a:ext cx="886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036159" y="3634548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372336" y="2302881"/>
            <a:ext cx="4924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440789" y="3658251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08281" y="3658251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31891" y="3630346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764399" y="3630346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715419" y="3630346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375597" y="3641474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687325" y="3641474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5012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/>
      <p:bldP spid="16" grpId="0"/>
      <p:bldP spid="18" grpId="0"/>
      <p:bldP spid="19" grpId="0"/>
      <p:bldP spid="20" grpId="0"/>
      <p:bldP spid="22" grpId="0"/>
      <p:bldP spid="23" grpId="0"/>
      <p:bldP spid="24" grpId="0"/>
      <p:bldP spid="35" grpId="0"/>
      <p:bldP spid="36" grpId="0"/>
      <p:bldP spid="37" grpId="0"/>
      <p:bldP spid="38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330038" y="2955087"/>
            <a:ext cx="12192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367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125</a:t>
            </a:r>
          </a:p>
        </p:txBody>
      </p:sp>
      <p:sp>
        <p:nvSpPr>
          <p:cNvPr id="3" name="Line 6"/>
          <p:cNvSpPr>
            <a:spLocks noChangeShapeType="1"/>
          </p:cNvSpPr>
          <p:nvPr/>
        </p:nvSpPr>
        <p:spPr bwMode="auto">
          <a:xfrm flipV="1">
            <a:off x="1177638" y="5231973"/>
            <a:ext cx="1371600" cy="378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831817" y="3467173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999969" y="5300649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694411" y="4433459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630516" y="5304721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9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1271303" y="5300647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23" name="Oval 22"/>
          <p:cNvSpPr/>
          <p:nvPr/>
        </p:nvSpPr>
        <p:spPr>
          <a:xfrm>
            <a:off x="772634" y="1249102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4" name="TextBox 23"/>
          <p:cNvSpPr txBox="1"/>
          <p:nvPr/>
        </p:nvSpPr>
        <p:spPr>
          <a:xfrm>
            <a:off x="831817" y="120753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49921" y="1228188"/>
            <a:ext cx="84946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>
                <a:solidFill>
                  <a:srgbClr val="C00000"/>
                </a:solidFill>
              </a:rPr>
              <a:t>Đặt</a:t>
            </a:r>
            <a:r>
              <a:rPr lang="en-GB" sz="3600" b="1" dirty="0">
                <a:solidFill>
                  <a:srgbClr val="C00000"/>
                </a:solidFill>
              </a:rPr>
              <a:t> </a:t>
            </a:r>
            <a:r>
              <a:rPr lang="en-GB" sz="3600" b="1" dirty="0" err="1">
                <a:solidFill>
                  <a:srgbClr val="C00000"/>
                </a:solidFill>
              </a:rPr>
              <a:t>tính</a:t>
            </a:r>
            <a:r>
              <a:rPr lang="en-GB" sz="3600" b="1" dirty="0">
                <a:solidFill>
                  <a:srgbClr val="C00000"/>
                </a:solidFill>
              </a:rPr>
              <a:t> </a:t>
            </a:r>
            <a:r>
              <a:rPr lang="en-GB" sz="3600" b="1" dirty="0" err="1">
                <a:solidFill>
                  <a:srgbClr val="C00000"/>
                </a:solidFill>
              </a:rPr>
              <a:t>rồi</a:t>
            </a:r>
            <a:r>
              <a:rPr lang="en-GB" sz="3600" b="1" dirty="0">
                <a:solidFill>
                  <a:srgbClr val="C00000"/>
                </a:solidFill>
              </a:rPr>
              <a:t> </a:t>
            </a:r>
            <a:r>
              <a:rPr lang="en-GB" sz="3600" b="1" dirty="0" err="1">
                <a:solidFill>
                  <a:srgbClr val="C00000"/>
                </a:solidFill>
              </a:rPr>
              <a:t>tính</a:t>
            </a:r>
            <a:endParaRPr lang="en-GB" sz="3600" b="1" dirty="0">
              <a:solidFill>
                <a:srgbClr val="C00000"/>
              </a:solidFill>
            </a:endParaRPr>
          </a:p>
          <a:p>
            <a:pPr marL="742950" indent="-742950">
              <a:buAutoNum type="alphaLcParenR"/>
            </a:pPr>
            <a:r>
              <a:rPr lang="en-GB" sz="3600" b="1" dirty="0">
                <a:solidFill>
                  <a:srgbClr val="C00000"/>
                </a:solidFill>
              </a:rPr>
              <a:t>367 + 125				b)    93 + 58</a:t>
            </a:r>
          </a:p>
          <a:p>
            <a:r>
              <a:rPr lang="en-GB" sz="3600" b="1" dirty="0">
                <a:solidFill>
                  <a:srgbClr val="C00000"/>
                </a:solidFill>
              </a:rPr>
              <a:t>       487 + 130				       168 + 503	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3706098" y="2962013"/>
            <a:ext cx="12192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487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130</a:t>
            </a:r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 flipV="1">
            <a:off x="3553698" y="5238899"/>
            <a:ext cx="1371600" cy="378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207877" y="3474099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4376029" y="5307575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7</a:t>
            </a: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800307" y="4440385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3991650" y="5310397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3647532" y="5307575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6</a:t>
            </a: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6449292" y="2941231"/>
            <a:ext cx="12192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  93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  58</a:t>
            </a:r>
          </a:p>
        </p:txBody>
      </p:sp>
      <p:sp>
        <p:nvSpPr>
          <p:cNvPr id="36" name="Line 6"/>
          <p:cNvSpPr>
            <a:spLocks noChangeShapeType="1"/>
          </p:cNvSpPr>
          <p:nvPr/>
        </p:nvSpPr>
        <p:spPr bwMode="auto">
          <a:xfrm flipV="1">
            <a:off x="6462930" y="5238899"/>
            <a:ext cx="1371600" cy="378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296892" y="3398142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7119223" y="5286793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6813665" y="4419603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6438188" y="5286793"/>
            <a:ext cx="116795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15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9088583" y="2941231"/>
            <a:ext cx="12192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168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503</a:t>
            </a:r>
          </a:p>
        </p:txBody>
      </p:sp>
      <p:sp>
        <p:nvSpPr>
          <p:cNvPr id="43" name="Line 6"/>
          <p:cNvSpPr>
            <a:spLocks noChangeShapeType="1"/>
          </p:cNvSpPr>
          <p:nvPr/>
        </p:nvSpPr>
        <p:spPr bwMode="auto">
          <a:xfrm flipV="1">
            <a:off x="8936183" y="5218117"/>
            <a:ext cx="1371600" cy="378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8590362" y="3453317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9779296" y="5286793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9452956" y="4419603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9448949" y="5295723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7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9052410" y="5286793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29288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1" grpId="0"/>
      <p:bldP spid="12" grpId="0"/>
      <p:bldP spid="13" grpId="0"/>
      <p:bldP spid="14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2" grpId="0"/>
      <p:bldP spid="44" grpId="0"/>
      <p:bldP spid="45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793416" y="1353012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4" name="TextBox 23"/>
          <p:cNvSpPr txBox="1"/>
          <p:nvPr/>
        </p:nvSpPr>
        <p:spPr>
          <a:xfrm>
            <a:off x="852599" y="131144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49921" y="1352880"/>
            <a:ext cx="557716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rgbClr val="C00000"/>
                </a:solidFill>
              </a:rPr>
              <a:t>Giải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bài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toán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theo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tóm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tắt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sau</a:t>
            </a:r>
            <a:r>
              <a:rPr lang="en-GB" sz="3200" b="1" dirty="0">
                <a:solidFill>
                  <a:srgbClr val="C00000"/>
                </a:solidFill>
              </a:rPr>
              <a:t>:</a:t>
            </a:r>
          </a:p>
          <a:p>
            <a:r>
              <a:rPr lang="en-GB" sz="3200" dirty="0" err="1"/>
              <a:t>Thùng</a:t>
            </a:r>
            <a:r>
              <a:rPr lang="en-GB" sz="3200" dirty="0"/>
              <a:t> </a:t>
            </a:r>
            <a:r>
              <a:rPr lang="en-GB" sz="3200" dirty="0" err="1"/>
              <a:t>thứ</a:t>
            </a:r>
            <a:r>
              <a:rPr lang="en-GB" sz="3200" dirty="0"/>
              <a:t> </a:t>
            </a:r>
            <a:r>
              <a:rPr lang="en-GB" sz="3200" dirty="0" err="1"/>
              <a:t>nhất</a:t>
            </a:r>
            <a:r>
              <a:rPr lang="en-GB" sz="3200" dirty="0"/>
              <a:t> </a:t>
            </a:r>
            <a:r>
              <a:rPr lang="en-GB" sz="3200" dirty="0" err="1"/>
              <a:t>có</a:t>
            </a:r>
            <a:r>
              <a:rPr lang="en-GB" sz="3200" dirty="0"/>
              <a:t> : 125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en-GB" sz="3200" dirty="0"/>
              <a:t> </a:t>
            </a:r>
            <a:r>
              <a:rPr lang="en-GB" sz="3200" dirty="0" err="1"/>
              <a:t>dầu</a:t>
            </a:r>
            <a:endParaRPr lang="en-GB" sz="3200" dirty="0"/>
          </a:p>
          <a:p>
            <a:r>
              <a:rPr lang="en-GB" sz="3200" dirty="0" err="1"/>
              <a:t>Thùng</a:t>
            </a:r>
            <a:r>
              <a:rPr lang="en-GB" sz="3200" dirty="0"/>
              <a:t> </a:t>
            </a:r>
            <a:r>
              <a:rPr lang="en-GB" sz="3200" dirty="0" err="1"/>
              <a:t>thứ</a:t>
            </a:r>
            <a:r>
              <a:rPr lang="en-GB" sz="3200" dirty="0"/>
              <a:t> </a:t>
            </a:r>
            <a:r>
              <a:rPr lang="en-GB" sz="3200" dirty="0" err="1"/>
              <a:t>hai</a:t>
            </a:r>
            <a:r>
              <a:rPr lang="en-GB" sz="3200" dirty="0"/>
              <a:t> </a:t>
            </a:r>
            <a:r>
              <a:rPr lang="en-GB" sz="3200" dirty="0" err="1"/>
              <a:t>có</a:t>
            </a:r>
            <a:r>
              <a:rPr lang="en-GB" sz="3200" dirty="0"/>
              <a:t>:     135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en-GB" sz="3200" dirty="0"/>
              <a:t> </a:t>
            </a:r>
            <a:r>
              <a:rPr lang="en-GB" sz="3200" dirty="0" err="1"/>
              <a:t>dầu</a:t>
            </a:r>
            <a:endParaRPr lang="en-GB" sz="3200" dirty="0"/>
          </a:p>
          <a:p>
            <a:r>
              <a:rPr lang="en-GB" sz="3200" dirty="0" err="1"/>
              <a:t>Cả</a:t>
            </a:r>
            <a:r>
              <a:rPr lang="en-GB" sz="3200" dirty="0"/>
              <a:t> </a:t>
            </a:r>
            <a:r>
              <a:rPr lang="en-GB" sz="3200" dirty="0" err="1"/>
              <a:t>hai</a:t>
            </a:r>
            <a:r>
              <a:rPr lang="en-GB" sz="3200" dirty="0"/>
              <a:t> </a:t>
            </a:r>
            <a:r>
              <a:rPr lang="en-GB" sz="3200" dirty="0" err="1"/>
              <a:t>thùng</a:t>
            </a:r>
            <a:r>
              <a:rPr lang="en-GB" sz="3200" dirty="0"/>
              <a:t> </a:t>
            </a:r>
            <a:r>
              <a:rPr lang="en-GB" sz="3200" dirty="0" err="1"/>
              <a:t>có</a:t>
            </a:r>
            <a:r>
              <a:rPr lang="en-GB" sz="3200" dirty="0"/>
              <a:t>:	       </a:t>
            </a:r>
            <a:r>
              <a:rPr lang="en-GB" sz="3200" dirty="0" smtClean="0"/>
              <a:t>…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en-GB" sz="3200" dirty="0" smtClean="0"/>
              <a:t> </a:t>
            </a:r>
            <a:r>
              <a:rPr lang="en-GB" sz="3200" dirty="0" err="1"/>
              <a:t>dầu</a:t>
            </a:r>
            <a:endParaRPr lang="en-GB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13" t="2877" r="1417" b="3245"/>
          <a:stretch/>
        </p:blipFill>
        <p:spPr>
          <a:xfrm>
            <a:off x="7834530" y="1172322"/>
            <a:ext cx="3399527" cy="26738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6472" y="3846146"/>
            <a:ext cx="55540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u="sng" dirty="0" err="1">
                <a:solidFill>
                  <a:srgbClr val="C00000"/>
                </a:solidFill>
              </a:rPr>
              <a:t>Bài</a:t>
            </a:r>
            <a:r>
              <a:rPr lang="en-GB" sz="3600" b="1" u="sng" dirty="0">
                <a:solidFill>
                  <a:srgbClr val="C00000"/>
                </a:solidFill>
              </a:rPr>
              <a:t> </a:t>
            </a:r>
            <a:r>
              <a:rPr lang="en-GB" sz="3600" b="1" u="sng" dirty="0" err="1">
                <a:solidFill>
                  <a:srgbClr val="C00000"/>
                </a:solidFill>
              </a:rPr>
              <a:t>giải</a:t>
            </a:r>
            <a:endParaRPr lang="en-GB" sz="3600" b="1" u="sng" dirty="0">
              <a:solidFill>
                <a:srgbClr val="C00000"/>
              </a:solidFill>
            </a:endParaRPr>
          </a:p>
          <a:p>
            <a:r>
              <a:rPr lang="en-GB" sz="3600" b="1" dirty="0" err="1">
                <a:solidFill>
                  <a:schemeClr val="accent5">
                    <a:lumMod val="75000"/>
                  </a:schemeClr>
                </a:solidFill>
              </a:rPr>
              <a:t>Cả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>
                <a:solidFill>
                  <a:schemeClr val="accent5">
                    <a:lumMod val="75000"/>
                  </a:schemeClr>
                </a:solidFill>
              </a:rPr>
              <a:t>hai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>
                <a:solidFill>
                  <a:schemeClr val="accent5">
                    <a:lumMod val="75000"/>
                  </a:schemeClr>
                </a:solidFill>
              </a:rPr>
              <a:t>thùng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>
                <a:solidFill>
                  <a:schemeClr val="accent5">
                    <a:lumMod val="75000"/>
                  </a:schemeClr>
                </a:solidFill>
              </a:rPr>
              <a:t>có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>
                <a:solidFill>
                  <a:schemeClr val="accent5">
                    <a:lumMod val="75000"/>
                  </a:schemeClr>
                </a:solidFill>
              </a:rPr>
              <a:t>số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>
                <a:solidFill>
                  <a:schemeClr val="accent5">
                    <a:lumMod val="75000"/>
                  </a:schemeClr>
                </a:solidFill>
              </a:rPr>
              <a:t>lít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>
                <a:solidFill>
                  <a:schemeClr val="accent5">
                    <a:lumMod val="75000"/>
                  </a:schemeClr>
                </a:solidFill>
              </a:rPr>
              <a:t>dầu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3600" b="1" dirty="0" err="1">
                <a:solidFill>
                  <a:schemeClr val="accent5">
                    <a:lumMod val="75000"/>
                  </a:schemeClr>
                </a:solidFill>
              </a:rPr>
              <a:t>là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algn="ctr"/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125 + 135 = 260 (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r>
              <a:rPr lang="en-GB" sz="3600" b="1" dirty="0">
                <a:solidFill>
                  <a:schemeClr val="accent5">
                    <a:lumMod val="75000"/>
                  </a:schemeClr>
                </a:solidFill>
              </a:rPr>
              <a:t>		</a:t>
            </a:r>
            <a:r>
              <a:rPr lang="en-GB" sz="3600" b="1" i="1" dirty="0" err="1">
                <a:solidFill>
                  <a:srgbClr val="7030A0"/>
                </a:solidFill>
              </a:rPr>
              <a:t>Đáp</a:t>
            </a:r>
            <a:r>
              <a:rPr lang="en-GB" sz="3600" b="1" i="1" dirty="0">
                <a:solidFill>
                  <a:srgbClr val="7030A0"/>
                </a:solidFill>
              </a:rPr>
              <a:t> </a:t>
            </a:r>
            <a:r>
              <a:rPr lang="en-GB" sz="3600" b="1" i="1" dirty="0" err="1">
                <a:solidFill>
                  <a:srgbClr val="7030A0"/>
                </a:solidFill>
              </a:rPr>
              <a:t>số</a:t>
            </a:r>
            <a:r>
              <a:rPr lang="en-GB" sz="3600" b="1" i="1" dirty="0">
                <a:solidFill>
                  <a:srgbClr val="7030A0"/>
                </a:solidFill>
              </a:rPr>
              <a:t>: 260</a:t>
            </a:r>
            <a:r>
              <a:rPr lang="en-GB" sz="3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ℓ </a:t>
            </a:r>
            <a:r>
              <a:rPr lang="en-GB" sz="3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endParaRPr lang="en-GB" sz="36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5642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128398" y="1249102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4" name="TextBox 23"/>
          <p:cNvSpPr txBox="1"/>
          <p:nvPr/>
        </p:nvSpPr>
        <p:spPr>
          <a:xfrm>
            <a:off x="166799" y="120753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4903" y="1228188"/>
            <a:ext cx="1047594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>
                <a:solidFill>
                  <a:srgbClr val="C00000"/>
                </a:solidFill>
              </a:rPr>
              <a:t>Tính</a:t>
            </a:r>
            <a:r>
              <a:rPr lang="en-GB" sz="3600" b="1" dirty="0">
                <a:solidFill>
                  <a:srgbClr val="C00000"/>
                </a:solidFill>
              </a:rPr>
              <a:t> </a:t>
            </a:r>
            <a:r>
              <a:rPr lang="en-GB" sz="3600" b="1" dirty="0" err="1">
                <a:solidFill>
                  <a:srgbClr val="C00000"/>
                </a:solidFill>
              </a:rPr>
              <a:t>nhẩm</a:t>
            </a:r>
            <a:endParaRPr lang="en-GB" sz="3600" b="1" dirty="0">
              <a:solidFill>
                <a:srgbClr val="C00000"/>
              </a:solidFill>
            </a:endParaRPr>
          </a:p>
          <a:p>
            <a:endParaRPr lang="en-GB" sz="3600" b="1" dirty="0">
              <a:solidFill>
                <a:srgbClr val="C00000"/>
              </a:solidFill>
            </a:endParaRPr>
          </a:p>
          <a:p>
            <a:r>
              <a:rPr lang="en-GB" sz="3600" b="1" dirty="0">
                <a:solidFill>
                  <a:srgbClr val="0070C0"/>
                </a:solidFill>
              </a:rPr>
              <a:t>a) 310 +  40  =		  b) 400 + 50 =		   c) 100 – 50   =</a:t>
            </a:r>
          </a:p>
          <a:p>
            <a:r>
              <a:rPr lang="en-GB" sz="3600" b="1" dirty="0">
                <a:solidFill>
                  <a:srgbClr val="0070C0"/>
                </a:solidFill>
              </a:rPr>
              <a:t>    150 + 250 =		       305 + 45  =	       950 – 50   =</a:t>
            </a:r>
          </a:p>
          <a:p>
            <a:r>
              <a:rPr lang="en-GB" sz="3600" b="1" dirty="0">
                <a:solidFill>
                  <a:srgbClr val="0070C0"/>
                </a:solidFill>
              </a:rPr>
              <a:t>    450 – 150 = 		       515 – 15  =	       515 – 415 =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87437" y="2273837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350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373581" y="2821094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400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373581" y="338220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300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176655" y="228076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450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176653" y="2821094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350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176653" y="3382204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500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1021290" y="2280763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  50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1000515" y="2841873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900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979723" y="3382202"/>
            <a:ext cx="8867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rgbClr val="C00000"/>
                </a:solidFill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1800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1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72634" y="1249102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" name="TextBox 2"/>
          <p:cNvSpPr txBox="1"/>
          <p:nvPr/>
        </p:nvSpPr>
        <p:spPr>
          <a:xfrm>
            <a:off x="831817" y="120753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77459" y="1205806"/>
            <a:ext cx="3809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>
                <a:solidFill>
                  <a:srgbClr val="C00000"/>
                </a:solidFill>
              </a:rPr>
              <a:t>Vẽ</a:t>
            </a:r>
            <a:r>
              <a:rPr lang="en-GB" sz="3600" b="1" dirty="0">
                <a:solidFill>
                  <a:srgbClr val="C00000"/>
                </a:solidFill>
              </a:rPr>
              <a:t> </a:t>
            </a:r>
            <a:r>
              <a:rPr lang="en-GB" sz="3600" b="1" dirty="0" err="1">
                <a:solidFill>
                  <a:srgbClr val="C00000"/>
                </a:solidFill>
              </a:rPr>
              <a:t>hình</a:t>
            </a:r>
            <a:r>
              <a:rPr lang="en-GB" sz="3600" b="1" dirty="0">
                <a:solidFill>
                  <a:srgbClr val="C00000"/>
                </a:solidFill>
              </a:rPr>
              <a:t> </a:t>
            </a:r>
            <a:r>
              <a:rPr lang="en-GB" sz="3600" b="1" dirty="0" err="1">
                <a:solidFill>
                  <a:srgbClr val="C00000"/>
                </a:solidFill>
              </a:rPr>
              <a:t>theo</a:t>
            </a:r>
            <a:r>
              <a:rPr lang="en-GB" sz="3600" b="1" dirty="0">
                <a:solidFill>
                  <a:srgbClr val="C00000"/>
                </a:solidFill>
              </a:rPr>
              <a:t> </a:t>
            </a:r>
            <a:r>
              <a:rPr lang="en-GB" sz="3600" b="1" dirty="0" err="1">
                <a:solidFill>
                  <a:srgbClr val="C00000"/>
                </a:solidFill>
              </a:rPr>
              <a:t>mẫu</a:t>
            </a:r>
            <a:r>
              <a:rPr lang="en-GB" sz="3600" b="1" dirty="0">
                <a:solidFill>
                  <a:srgbClr val="C00000"/>
                </a:solidFill>
              </a:rPr>
              <a:t> 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283" y="2036803"/>
            <a:ext cx="5886514" cy="44401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60380" y="1414664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0380" y="2633864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65230" y="3262514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84280" y="2024264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41605" y="1414664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8655" y="20147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60380" y="3872114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69905" y="51008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81105" y="51262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81105" y="57358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05005" y="51262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05005" y="57358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76705" y="57358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76705" y="51262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00605" y="57358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13305" y="26624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037205" y="26624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039272" y="32593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17705" y="32720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41605" y="2662439"/>
            <a:ext cx="3577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139275" y="2036803"/>
            <a:ext cx="0" cy="12352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144673" y="3317940"/>
            <a:ext cx="715327" cy="61398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139275" y="4553176"/>
            <a:ext cx="0" cy="1182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311998" y="2077603"/>
            <a:ext cx="0" cy="1182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8483228" y="3340588"/>
            <a:ext cx="8972" cy="30138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139275" y="3944459"/>
            <a:ext cx="699452" cy="6087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5592473" y="3319349"/>
            <a:ext cx="699452" cy="60871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585055" y="2068869"/>
            <a:ext cx="735445" cy="6301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129408" y="2059673"/>
            <a:ext cx="730592" cy="6266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860000" y="5763078"/>
            <a:ext cx="0" cy="591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593425" y="5801178"/>
            <a:ext cx="0" cy="591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766233" y="5801178"/>
            <a:ext cx="0" cy="591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9204912" y="3353127"/>
            <a:ext cx="0" cy="5913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7756262" y="6405049"/>
            <a:ext cx="7314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8473460" y="3317940"/>
            <a:ext cx="7314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4846098" y="6405049"/>
            <a:ext cx="7314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4882077" y="2696012"/>
            <a:ext cx="7314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4123275" y="5775778"/>
            <a:ext cx="7314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5611369" y="5775778"/>
            <a:ext cx="2154864" cy="121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5575500" y="3920806"/>
            <a:ext cx="3683297" cy="33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787380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500"/>
                            </p:stCondLst>
                            <p:childTnLst>
                              <p:par>
                                <p:cTn id="6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5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1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000"/>
                            </p:stCondLst>
                            <p:childTnLst>
                              <p:par>
                                <p:cTn id="8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500"/>
                            </p:stCondLst>
                            <p:childTnLst>
                              <p:par>
                                <p:cTn id="8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3000"/>
                            </p:stCondLst>
                            <p:childTnLst>
                              <p:par>
                                <p:cTn id="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500"/>
                            </p:stCondLst>
                            <p:childTnLst>
                              <p:par>
                                <p:cTn id="1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40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500"/>
                            </p:stCondLst>
                            <p:childTnLst>
                              <p:par>
                                <p:cTn id="1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500"/>
                            </p:stCondLst>
                            <p:childTnLst>
                              <p:par>
                                <p:cTn id="1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600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6500"/>
                            </p:stCondLst>
                            <p:childTnLst>
                              <p:par>
                                <p:cTn id="1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000"/>
                            </p:stCondLst>
                            <p:childTnLst>
                              <p:par>
                                <p:cTn id="1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7500"/>
                            </p:stCondLst>
                            <p:childTnLst>
                              <p:par>
                                <p:cTn id="1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8000"/>
                            </p:stCondLst>
                            <p:childTnLst>
                              <p:par>
                                <p:cTn id="1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8500"/>
                            </p:stCondLst>
                            <p:childTnLst>
                              <p:par>
                                <p:cTn id="16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9000"/>
                            </p:stCondLst>
                            <p:childTnLst>
                              <p:par>
                                <p:cTn id="1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9500"/>
                            </p:stCondLst>
                            <p:childTnLst>
                              <p:par>
                                <p:cTn id="1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007796" y="564205"/>
            <a:ext cx="3988341" cy="817124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GB" sz="3200" b="1" dirty="0">
                <a:ln/>
                <a:solidFill>
                  <a:srgbClr val="C00000"/>
                </a:solidFill>
              </a:rPr>
              <a:t>BÀI TẬP TRẢI NGHIỆM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12749" y="2152469"/>
            <a:ext cx="6787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>
                <a:solidFill>
                  <a:srgbClr val="0070C0"/>
                </a:solidFill>
              </a:rPr>
              <a:t>Tìm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kết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quả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của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phép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tính</a:t>
            </a:r>
            <a:r>
              <a:rPr lang="en-GB" sz="2800" b="1" dirty="0">
                <a:solidFill>
                  <a:srgbClr val="0070C0"/>
                </a:solidFill>
              </a:rPr>
              <a:t>: </a:t>
            </a:r>
          </a:p>
          <a:p>
            <a:r>
              <a:rPr lang="en-GB" sz="2800" b="1" dirty="0">
                <a:solidFill>
                  <a:srgbClr val="0070C0"/>
                </a:solidFill>
              </a:rPr>
              <a:t>	473 + 319 = ?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979058" y="3122617"/>
            <a:ext cx="10865126" cy="25321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2154127" y="3311664"/>
            <a:ext cx="504090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2151179" y="4073037"/>
            <a:ext cx="504090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2151179" y="4856862"/>
            <a:ext cx="504090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9375" y1="19063" x2="29375" y2="19063"/>
                        <a14:foregroundMark x1="70938" y1="21406" x2="70938" y2="21406"/>
                        <a14:foregroundMark x1="66875" y1="35000" x2="66875" y2="35000"/>
                        <a14:foregroundMark x1="55625" y1="39688" x2="55625" y2="39688"/>
                        <a14:foregroundMark x1="47813" y1="41875" x2="47813" y2="41875"/>
                        <a14:foregroundMark x1="29688" y1="28906" x2="29688" y2="28906"/>
                        <a14:foregroundMark x1="23281" y1="33281" x2="23281" y2="33281"/>
                        <a14:foregroundMark x1="25625" y1="44531" x2="25625" y2="445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49" y="1536972"/>
            <a:ext cx="1962720" cy="196272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89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212" y="2533179"/>
            <a:ext cx="1833562" cy="183356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212" y="4572859"/>
            <a:ext cx="1849585" cy="184958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89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234" y="2517138"/>
            <a:ext cx="1833562" cy="183356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2218843" y="3317411"/>
            <a:ext cx="1359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A     927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31906" y="4063860"/>
            <a:ext cx="1343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B     792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218843" y="4868308"/>
            <a:ext cx="1332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C     782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564020" y="2988124"/>
            <a:ext cx="1543217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400" b="1" dirty="0" smtClean="0">
                <a:solidFill>
                  <a:srgbClr val="0033CC"/>
                </a:solidFill>
                <a:latin typeface="VNI-Times" pitchFamily="2" charset="0"/>
              </a:rPr>
              <a:t>473</a:t>
            </a:r>
            <a:endParaRPr lang="en-US" altLang="vi-VN" sz="4400" b="1" dirty="0">
              <a:solidFill>
                <a:srgbClr val="0033CC"/>
              </a:solidFill>
              <a:latin typeface="VNI-Times" pitchFamily="2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4400" b="1" dirty="0" smtClean="0">
                <a:solidFill>
                  <a:srgbClr val="0033CC"/>
                </a:solidFill>
                <a:latin typeface="VNI-Times" pitchFamily="2" charset="0"/>
              </a:rPr>
              <a:t>319</a:t>
            </a:r>
            <a:endParaRPr lang="en-US" altLang="vi-VN" sz="4400" b="1" dirty="0">
              <a:solidFill>
                <a:srgbClr val="0033CC"/>
              </a:solidFill>
              <a:latin typeface="VNI-Times" pitchFamily="2" charset="0"/>
            </a:endParaRPr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6190546" y="4856861"/>
            <a:ext cx="1540290" cy="11446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6065799" y="3500210"/>
            <a:ext cx="96451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7102602" y="4764410"/>
            <a:ext cx="4516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 dirty="0">
                <a:solidFill>
                  <a:srgbClr val="0033CC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6934281" y="4038738"/>
            <a:ext cx="5787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6803475" y="4766237"/>
            <a:ext cx="4536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 dirty="0">
                <a:solidFill>
                  <a:srgbClr val="0033CC"/>
                </a:solidFill>
                <a:latin typeface="VNI-Times" pitchFamily="2" charset="0"/>
              </a:rPr>
              <a:t>9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6495640" y="4758985"/>
            <a:ext cx="4533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 dirty="0">
                <a:solidFill>
                  <a:srgbClr val="0033CC"/>
                </a:solidFill>
                <a:latin typeface="VNI-Times" pitchFamily="2" charset="0"/>
              </a:rPr>
              <a:t>7</a:t>
            </a:r>
            <a:endParaRPr lang="en-US" altLang="vi-VN" sz="4800" b="1" dirty="0">
              <a:solidFill>
                <a:srgbClr val="0033CC"/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9963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5000"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40" grpId="0" animBg="1"/>
      <p:bldP spid="41" grpId="0" animBg="1"/>
      <p:bldP spid="42" grpId="0" animBg="1"/>
      <p:bldP spid="37" grpId="0"/>
      <p:bldP spid="38" grpId="0"/>
      <p:bldP spid="39" grpId="0"/>
      <p:bldP spid="16" grpId="0"/>
      <p:bldP spid="17" grpId="0" animBg="1"/>
      <p:bldP spid="18" grpId="0"/>
      <p:bldP spid="19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218</Words>
  <Application>Microsoft Office PowerPoint</Application>
  <PresentationFormat>Widescreen</PresentationFormat>
  <Paragraphs>127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HP001 4 hàng</vt:lpstr>
      <vt:lpstr>HP001 5 hàng</vt:lpstr>
      <vt:lpstr>Times New Roman</vt:lpstr>
      <vt:lpstr>VnBangkok</vt:lpstr>
      <vt:lpstr>VNbritannic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TT</cp:lastModifiedBy>
  <cp:revision>24</cp:revision>
  <dcterms:created xsi:type="dcterms:W3CDTF">2021-08-27T21:05:28Z</dcterms:created>
  <dcterms:modified xsi:type="dcterms:W3CDTF">2021-09-01T21:18:57Z</dcterms:modified>
</cp:coreProperties>
</file>