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 id="2147483696" r:id="rId3"/>
  </p:sldMasterIdLst>
  <p:notesMasterIdLst>
    <p:notesMasterId r:id="rId32"/>
  </p:notesMasterIdLst>
  <p:sldIdLst>
    <p:sldId id="256" r:id="rId4"/>
    <p:sldId id="375" r:id="rId5"/>
    <p:sldId id="376" r:id="rId6"/>
    <p:sldId id="377" r:id="rId7"/>
    <p:sldId id="378" r:id="rId8"/>
    <p:sldId id="379" r:id="rId9"/>
    <p:sldId id="316" r:id="rId10"/>
    <p:sldId id="319" r:id="rId11"/>
    <p:sldId id="332" r:id="rId12"/>
    <p:sldId id="320" r:id="rId13"/>
    <p:sldId id="334" r:id="rId14"/>
    <p:sldId id="321" r:id="rId15"/>
    <p:sldId id="335" r:id="rId16"/>
    <p:sldId id="318" r:id="rId17"/>
    <p:sldId id="337" r:id="rId18"/>
    <p:sldId id="338" r:id="rId19"/>
    <p:sldId id="339" r:id="rId20"/>
    <p:sldId id="259" r:id="rId21"/>
    <p:sldId id="324" r:id="rId22"/>
    <p:sldId id="370" r:id="rId23"/>
    <p:sldId id="371" r:id="rId24"/>
    <p:sldId id="330" r:id="rId25"/>
    <p:sldId id="372" r:id="rId26"/>
    <p:sldId id="373" r:id="rId27"/>
    <p:sldId id="374" r:id="rId28"/>
    <p:sldId id="341" r:id="rId29"/>
    <p:sldId id="342" r:id="rId30"/>
    <p:sldId id="343"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HP001 4 hàng" panose="020B0603050302020204" pitchFamily="34" charset="0"/>
      <p:regular r:id="rId39"/>
      <p:bold r:id="rId40"/>
    </p:embeddedFont>
    <p:embeddedFont>
      <p:font typeface="Lato" panose="020F0502020204030203" pitchFamily="34" charset="0"/>
      <p:regular r:id="rId41"/>
      <p:bold r:id="rId42"/>
      <p:italic r:id="rId43"/>
    </p:embeddedFont>
    <p:embeddedFont>
      <p:font typeface="Patrick Hand" panose="020B0604020202020204" charset="0"/>
      <p:regular r:id="rId44"/>
    </p:embeddedFont>
    <p:embeddedFont>
      <p:font typeface="Roboto Condensed Light" panose="02000000000000000000" pitchFamily="2" charset="0"/>
      <p:regular r:id="rId45"/>
      <p:italic r:id="rId46"/>
    </p:embeddedFont>
    <p:embeddedFont>
      <p:font typeface="Sitka Display" panose="02000505000000020004" pitchFamily="2" charset="0"/>
      <p:regular r:id="rId47"/>
      <p:bold r:id="rId48"/>
      <p:italic r:id="rId49"/>
      <p:boldItalic r:id="rId50"/>
    </p:embeddedFont>
    <p:embeddedFont>
      <p:font typeface="Source Sans Pro SemiBold" panose="020B0603030403020204" pitchFamily="34" charset="0"/>
      <p:bold r:id="rId51"/>
    </p:embeddedFont>
    <p:embeddedFont>
      <p:font typeface="Tahoma" panose="020B0604030504040204" pitchFamily="3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9">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1F9"/>
    <a:srgbClr val="0000FF"/>
    <a:srgbClr val="9933FF"/>
    <a:srgbClr val="9966FF"/>
    <a:srgbClr val="9900FF"/>
    <a:srgbClr val="3FE424"/>
    <a:srgbClr val="F8AAC0"/>
    <a:srgbClr val="0A40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667B2A-4E88-42C4-A85A-645E1E505B63}">
  <a:tblStyle styleId="{AA667B2A-4E88-42C4-A85A-645E1E505B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5" autoAdjust="0"/>
    <p:restoredTop sz="94434" autoAdjust="0"/>
  </p:normalViewPr>
  <p:slideViewPr>
    <p:cSldViewPr snapToGrid="0">
      <p:cViewPr varScale="1">
        <p:scale>
          <a:sx n="91" d="100"/>
          <a:sy n="91" d="100"/>
        </p:scale>
        <p:origin x="768" y="66"/>
      </p:cViewPr>
      <p:guideLst>
        <p:guide orient="horz" pos="3079"/>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669121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Hôm</a:t>
            </a:r>
            <a:r>
              <a:rPr lang="en-US" baseline="0" dirty="0"/>
              <a:t> nay, </a:t>
            </a:r>
            <a:r>
              <a:rPr lang="en-US" baseline="0" dirty="0" err="1"/>
              <a:t>lớp</a:t>
            </a:r>
            <a:r>
              <a:rPr lang="en-US" baseline="0" dirty="0"/>
              <a:t> </a:t>
            </a:r>
            <a:r>
              <a:rPr lang="en-US" baseline="0" dirty="0" err="1"/>
              <a:t>chúng</a:t>
            </a:r>
            <a:r>
              <a:rPr lang="en-US" baseline="0" dirty="0"/>
              <a:t> ta </a:t>
            </a:r>
            <a:r>
              <a:rPr lang="en-US" baseline="0" dirty="0" err="1"/>
              <a:t>rất</a:t>
            </a:r>
            <a:r>
              <a:rPr lang="en-US" baseline="0" dirty="0"/>
              <a:t> </a:t>
            </a:r>
            <a:r>
              <a:rPr lang="en-US" baseline="0" dirty="0" err="1"/>
              <a:t>vui</a:t>
            </a:r>
            <a:r>
              <a:rPr lang="en-US" baseline="0" dirty="0"/>
              <a:t> </a:t>
            </a:r>
            <a:r>
              <a:rPr lang="en-US" baseline="0" dirty="0" err="1"/>
              <a:t>và</a:t>
            </a:r>
            <a:r>
              <a:rPr lang="en-US" baseline="0" dirty="0"/>
              <a:t> </a:t>
            </a:r>
            <a:r>
              <a:rPr lang="en-US" baseline="0" dirty="0" err="1"/>
              <a:t>vinh</a:t>
            </a:r>
            <a:r>
              <a:rPr lang="en-US" baseline="0" dirty="0"/>
              <a:t> </a:t>
            </a:r>
            <a:r>
              <a:rPr lang="en-US" baseline="0" dirty="0" err="1"/>
              <a:t>dự</a:t>
            </a:r>
            <a:r>
              <a:rPr lang="en-US" baseline="0" dirty="0"/>
              <a:t> </a:t>
            </a:r>
            <a:r>
              <a:rPr lang="en-US" baseline="0" dirty="0" err="1"/>
              <a:t>khi</a:t>
            </a:r>
            <a:r>
              <a:rPr lang="en-US" baseline="0" dirty="0"/>
              <a:t> </a:t>
            </a:r>
            <a:r>
              <a:rPr lang="en-US" baseline="0" dirty="0" err="1"/>
              <a:t>có</a:t>
            </a:r>
            <a:r>
              <a:rPr lang="en-US" baseline="0" dirty="0"/>
              <a:t> BGH </a:t>
            </a:r>
            <a:r>
              <a:rPr lang="en-US" baseline="0" dirty="0" err="1"/>
              <a:t>nhà</a:t>
            </a:r>
            <a:r>
              <a:rPr lang="en-US" baseline="0" dirty="0"/>
              <a:t> </a:t>
            </a:r>
            <a:r>
              <a:rPr lang="en-US" baseline="0" dirty="0" err="1"/>
              <a:t>trường</a:t>
            </a:r>
            <a:r>
              <a:rPr lang="en-US" baseline="0" dirty="0"/>
              <a:t> </a:t>
            </a:r>
            <a:r>
              <a:rPr lang="en-US" baseline="0" dirty="0" err="1"/>
              <a:t>cùng</a:t>
            </a:r>
            <a:r>
              <a:rPr lang="en-US" baseline="0" dirty="0"/>
              <a:t> </a:t>
            </a:r>
            <a:r>
              <a:rPr lang="en-US" baseline="0" dirty="0" err="1"/>
              <a:t>các</a:t>
            </a:r>
            <a:r>
              <a:rPr lang="en-US" baseline="0" dirty="0"/>
              <a:t> </a:t>
            </a:r>
            <a:r>
              <a:rPr lang="en-US" baseline="0" dirty="0" err="1"/>
              <a:t>thầy</a:t>
            </a:r>
            <a:r>
              <a:rPr lang="en-US" baseline="0" dirty="0"/>
              <a:t> </a:t>
            </a:r>
            <a:r>
              <a:rPr lang="en-US" baseline="0" dirty="0" err="1"/>
              <a:t>cô</a:t>
            </a:r>
            <a:r>
              <a:rPr lang="en-US" baseline="0" dirty="0"/>
              <a:t> </a:t>
            </a:r>
            <a:r>
              <a:rPr lang="en-US" baseline="0" dirty="0" err="1"/>
              <a:t>đến</a:t>
            </a:r>
            <a:r>
              <a:rPr lang="en-US" baseline="0" dirty="0"/>
              <a:t> </a:t>
            </a:r>
            <a:r>
              <a:rPr lang="en-US" baseline="0" dirty="0" err="1"/>
              <a:t>thăm</a:t>
            </a:r>
            <a:r>
              <a:rPr lang="en-US" baseline="0" dirty="0"/>
              <a:t> </a:t>
            </a:r>
            <a:r>
              <a:rPr lang="en-US" baseline="0" dirty="0" err="1"/>
              <a:t>và</a:t>
            </a:r>
            <a:r>
              <a:rPr lang="en-US" baseline="0" dirty="0"/>
              <a:t> </a:t>
            </a:r>
            <a:r>
              <a:rPr lang="en-US" baseline="0" dirty="0" err="1"/>
              <a:t>dự</a:t>
            </a:r>
            <a:r>
              <a:rPr lang="en-US" baseline="0" dirty="0"/>
              <a:t> </a:t>
            </a:r>
            <a:r>
              <a:rPr lang="en-US" baseline="0" dirty="0" err="1"/>
              <a:t>giờ</a:t>
            </a:r>
            <a:r>
              <a:rPr lang="en-US" baseline="0" dirty="0"/>
              <a:t> </a:t>
            </a:r>
            <a:r>
              <a:rPr lang="en-US" baseline="0" dirty="0" err="1"/>
              <a:t>tiết</a:t>
            </a:r>
            <a:r>
              <a:rPr lang="en-US" baseline="0" dirty="0"/>
              <a:t> </a:t>
            </a:r>
            <a:r>
              <a:rPr lang="en-US" baseline="0" dirty="0" err="1"/>
              <a:t>chuyên</a:t>
            </a:r>
            <a:r>
              <a:rPr lang="en-US" baseline="0" dirty="0"/>
              <a:t> </a:t>
            </a:r>
            <a:r>
              <a:rPr lang="en-US" baseline="0" dirty="0" err="1"/>
              <a:t>đề</a:t>
            </a:r>
            <a:r>
              <a:rPr lang="en-US" baseline="0" dirty="0"/>
              <a:t> </a:t>
            </a:r>
            <a:r>
              <a:rPr lang="en-US" baseline="0" dirty="0" err="1"/>
              <a:t>Toán</a:t>
            </a:r>
            <a:r>
              <a:rPr lang="en-US" baseline="0" dirty="0"/>
              <a:t>. </a:t>
            </a:r>
            <a:r>
              <a:rPr lang="en-US" baseline="0" dirty="0" err="1"/>
              <a:t>Cô</a:t>
            </a:r>
            <a:r>
              <a:rPr lang="en-US" baseline="0" dirty="0"/>
              <a:t> </a:t>
            </a:r>
            <a:r>
              <a:rPr lang="en-US" baseline="0" dirty="0" err="1"/>
              <a:t>mong</a:t>
            </a:r>
            <a:r>
              <a:rPr lang="en-US" baseline="0" dirty="0"/>
              <a:t> </a:t>
            </a:r>
            <a:r>
              <a:rPr lang="en-US" baseline="0" dirty="0" err="1"/>
              <a:t>là</a:t>
            </a:r>
            <a:r>
              <a:rPr lang="en-US" baseline="0" dirty="0"/>
              <a:t> </a:t>
            </a:r>
            <a:r>
              <a:rPr lang="en-US" baseline="0" dirty="0" err="1"/>
              <a:t>các</a:t>
            </a:r>
            <a:r>
              <a:rPr lang="en-US" baseline="0" dirty="0"/>
              <a:t> </a:t>
            </a:r>
            <a:r>
              <a:rPr lang="en-US" baseline="0" dirty="0" err="1"/>
              <a:t>bạn</a:t>
            </a:r>
            <a:r>
              <a:rPr lang="en-US" baseline="0" dirty="0"/>
              <a:t> HS </a:t>
            </a:r>
            <a:r>
              <a:rPr lang="en-US" baseline="0" dirty="0" err="1"/>
              <a:t>lớp</a:t>
            </a:r>
            <a:r>
              <a:rPr lang="en-US" baseline="0" dirty="0"/>
              <a:t> 4G </a:t>
            </a:r>
            <a:r>
              <a:rPr lang="en-US" baseline="0" dirty="0" err="1"/>
              <a:t>sẽ</a:t>
            </a:r>
            <a:r>
              <a:rPr lang="en-US" baseline="0" dirty="0"/>
              <a:t> </a:t>
            </a:r>
            <a:r>
              <a:rPr lang="en-US" baseline="0" dirty="0" err="1"/>
              <a:t>thật</a:t>
            </a:r>
            <a:r>
              <a:rPr lang="en-US" baseline="0" dirty="0"/>
              <a:t> </a:t>
            </a:r>
            <a:r>
              <a:rPr lang="en-US" baseline="0" dirty="0" err="1"/>
              <a:t>ngoan</a:t>
            </a:r>
            <a:r>
              <a:rPr lang="en-US" baseline="0" dirty="0"/>
              <a:t> </a:t>
            </a:r>
            <a:r>
              <a:rPr lang="en-US" baseline="0" dirty="0" err="1"/>
              <a:t>và</a:t>
            </a:r>
            <a:r>
              <a:rPr lang="en-US" baseline="0" dirty="0"/>
              <a:t> </a:t>
            </a:r>
            <a:r>
              <a:rPr lang="en-US" baseline="0" dirty="0" err="1"/>
              <a:t>hăng</a:t>
            </a:r>
            <a:r>
              <a:rPr lang="en-US" baseline="0" dirty="0"/>
              <a:t> </a:t>
            </a:r>
            <a:r>
              <a:rPr lang="en-US" baseline="0" dirty="0" err="1"/>
              <a:t>hái</a:t>
            </a:r>
            <a:r>
              <a:rPr lang="en-US" baseline="0" dirty="0"/>
              <a:t> </a:t>
            </a:r>
            <a:r>
              <a:rPr lang="en-US" baseline="0" dirty="0" err="1"/>
              <a:t>tham</a:t>
            </a:r>
            <a:r>
              <a:rPr lang="en-US" baseline="0" dirty="0"/>
              <a:t> </a:t>
            </a:r>
            <a:r>
              <a:rPr lang="en-US" baseline="0" dirty="0" err="1"/>
              <a:t>gia</a:t>
            </a:r>
            <a:r>
              <a:rPr lang="en-US" baseline="0" dirty="0"/>
              <a:t> </a:t>
            </a:r>
            <a:r>
              <a:rPr lang="en-US" baseline="0" dirty="0" err="1"/>
              <a:t>phát</a:t>
            </a:r>
            <a:r>
              <a:rPr lang="en-US" baseline="0" dirty="0"/>
              <a:t> </a:t>
            </a:r>
            <a:r>
              <a:rPr lang="en-US" baseline="0" dirty="0" err="1"/>
              <a:t>biểu</a:t>
            </a:r>
            <a:r>
              <a:rPr lang="en-US" baseline="0" dirty="0"/>
              <a:t> </a:t>
            </a:r>
            <a:r>
              <a:rPr lang="en-US" baseline="0" dirty="0" err="1"/>
              <a:t>bài</a:t>
            </a:r>
            <a:r>
              <a:rPr lang="en-US" baseline="0" dirty="0"/>
              <a:t> </a:t>
            </a:r>
            <a:r>
              <a:rPr lang="en-US" baseline="0" dirty="0" err="1"/>
              <a:t>để</a:t>
            </a:r>
            <a:r>
              <a:rPr lang="en-US" baseline="0" dirty="0"/>
              <a:t> </a:t>
            </a:r>
            <a:r>
              <a:rPr lang="en-US" baseline="0" dirty="0" err="1"/>
              <a:t>tiết</a:t>
            </a:r>
            <a:r>
              <a:rPr lang="en-US" baseline="0" dirty="0"/>
              <a:t> </a:t>
            </a:r>
            <a:r>
              <a:rPr lang="en-US" baseline="0" dirty="0" err="1"/>
              <a:t>học</a:t>
            </a:r>
            <a:r>
              <a:rPr lang="en-US" baseline="0" dirty="0"/>
              <a:t> </a:t>
            </a:r>
            <a:r>
              <a:rPr lang="en-US" baseline="0" dirty="0" err="1"/>
              <a:t>thật</a:t>
            </a:r>
            <a:r>
              <a:rPr lang="en-US" baseline="0" dirty="0"/>
              <a:t> </a:t>
            </a:r>
            <a:r>
              <a:rPr lang="en-US" baseline="0" dirty="0" err="1"/>
              <a:t>sôi</a:t>
            </a:r>
            <a:r>
              <a:rPr lang="en-US" baseline="0" dirty="0"/>
              <a:t> </a:t>
            </a:r>
            <a:r>
              <a:rPr lang="en-US" baseline="0" dirty="0" err="1"/>
              <a:t>nổi</a:t>
            </a:r>
            <a:r>
              <a:rPr lang="en-US" baseline="0" dirty="0"/>
              <a:t> </a:t>
            </a:r>
            <a:r>
              <a:rPr lang="en-US" baseline="0" dirty="0" err="1"/>
              <a:t>nhé</a:t>
            </a:r>
            <a:r>
              <a:rPr lang="en-US" baseline="0" dirty="0"/>
              <a:t>.</a:t>
            </a:r>
            <a:endParaRPr dirty="0"/>
          </a:p>
        </p:txBody>
      </p:sp>
    </p:spTree>
    <p:extLst>
      <p:ext uri="{BB962C8B-B14F-4D97-AF65-F5344CB8AC3E}">
        <p14:creationId xmlns:p14="http://schemas.microsoft.com/office/powerpoint/2010/main" val="1098761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Các</a:t>
            </a:r>
            <a:r>
              <a:rPr lang="en-US" baseline="0" dirty="0"/>
              <a:t> con </a:t>
            </a:r>
            <a:r>
              <a:rPr lang="en-US" baseline="0" dirty="0" err="1"/>
              <a:t>tiếp</a:t>
            </a:r>
            <a:r>
              <a:rPr lang="en-US" baseline="0" dirty="0"/>
              <a:t> </a:t>
            </a:r>
            <a:r>
              <a:rPr lang="en-US" baseline="0" dirty="0" err="1"/>
              <a:t>tục</a:t>
            </a:r>
            <a:r>
              <a:rPr lang="en-US" baseline="0" dirty="0"/>
              <a:t> </a:t>
            </a:r>
            <a:r>
              <a:rPr lang="en-US" baseline="0" dirty="0" err="1"/>
              <a:t>quan</a:t>
            </a:r>
            <a:r>
              <a:rPr lang="en-US" baseline="0" dirty="0"/>
              <a:t> </a:t>
            </a:r>
            <a:r>
              <a:rPr lang="en-US" baseline="0" dirty="0" err="1"/>
              <a:t>sát</a:t>
            </a:r>
            <a:r>
              <a:rPr lang="en-US" baseline="0" dirty="0"/>
              <a:t> </a:t>
            </a:r>
            <a:r>
              <a:rPr lang="en-US" baseline="0" dirty="0" err="1"/>
              <a:t>lên</a:t>
            </a:r>
            <a:r>
              <a:rPr lang="en-US" baseline="0" dirty="0"/>
              <a:t> </a:t>
            </a:r>
            <a:r>
              <a:rPr lang="en-US" baseline="0" dirty="0" err="1"/>
              <a:t>màn</a:t>
            </a:r>
            <a:r>
              <a:rPr lang="en-US" baseline="0" dirty="0"/>
              <a:t> </a:t>
            </a:r>
            <a:r>
              <a:rPr lang="en-US" baseline="0" dirty="0" err="1"/>
              <a:t>hình</a:t>
            </a:r>
            <a:r>
              <a:rPr lang="en-US" baseline="0" dirty="0"/>
              <a:t> </a:t>
            </a:r>
            <a:r>
              <a:rPr lang="en-US" baseline="0" dirty="0" err="1"/>
              <a:t>và</a:t>
            </a:r>
            <a:r>
              <a:rPr lang="en-US" baseline="0" dirty="0"/>
              <a:t> </a:t>
            </a:r>
            <a:r>
              <a:rPr lang="en-US" baseline="0" dirty="0" err="1"/>
              <a:t>cho</a:t>
            </a:r>
            <a:r>
              <a:rPr lang="en-US" baseline="0" dirty="0"/>
              <a:t> </a:t>
            </a:r>
            <a:r>
              <a:rPr lang="en-US" baseline="0" dirty="0" err="1"/>
              <a:t>cô</a:t>
            </a:r>
            <a:r>
              <a:rPr lang="en-US" baseline="0" dirty="0"/>
              <a:t> </a:t>
            </a:r>
            <a:r>
              <a:rPr lang="en-US" baseline="0" dirty="0" err="1"/>
              <a:t>biết</a:t>
            </a:r>
            <a:r>
              <a:rPr lang="en-US" baseline="0" dirty="0"/>
              <a:t>. </a:t>
            </a:r>
            <a:r>
              <a:rPr lang="en-US" baseline="0" dirty="0" err="1"/>
              <a:t>Có</a:t>
            </a:r>
            <a:r>
              <a:rPr lang="en-US" baseline="0" dirty="0"/>
              <a:t> </a:t>
            </a:r>
            <a:r>
              <a:rPr lang="en-US" baseline="0" dirty="0" err="1"/>
              <a:t>bao</a:t>
            </a:r>
            <a:r>
              <a:rPr lang="en-US" baseline="0" dirty="0"/>
              <a:t> </a:t>
            </a:r>
            <a:r>
              <a:rPr lang="en-US" baseline="0" dirty="0" err="1"/>
              <a:t>nhiêu</a:t>
            </a:r>
            <a:r>
              <a:rPr lang="en-US" baseline="0" dirty="0"/>
              <a:t> </a:t>
            </a:r>
            <a:r>
              <a:rPr lang="en-US" baseline="0" dirty="0" err="1"/>
              <a:t>quả</a:t>
            </a:r>
            <a:r>
              <a:rPr lang="en-US" baseline="0" dirty="0"/>
              <a:t> </a:t>
            </a:r>
            <a:r>
              <a:rPr lang="en-US" baseline="0" dirty="0" err="1"/>
              <a:t>tạ</a:t>
            </a:r>
            <a:r>
              <a:rPr lang="en-US" baseline="0" dirty="0"/>
              <a:t>?  </a:t>
            </a:r>
            <a:r>
              <a:rPr lang="en-US" baseline="0" dirty="0" err="1"/>
              <a:t>Có</a:t>
            </a:r>
            <a:r>
              <a:rPr lang="en-US" baseline="0" dirty="0"/>
              <a:t> </a:t>
            </a:r>
            <a:r>
              <a:rPr lang="en-US" baseline="0" dirty="0" err="1"/>
              <a:t>tất</a:t>
            </a:r>
            <a:r>
              <a:rPr lang="en-US" baseline="0" dirty="0"/>
              <a:t> </a:t>
            </a:r>
            <a:r>
              <a:rPr lang="en-US" baseline="0" dirty="0" err="1"/>
              <a:t>cả</a:t>
            </a:r>
            <a:r>
              <a:rPr lang="en-US" baseline="0" dirty="0"/>
              <a:t> </a:t>
            </a:r>
            <a:r>
              <a:rPr lang="en-US" baseline="0" dirty="0" err="1"/>
              <a:t>bao</a:t>
            </a:r>
            <a:r>
              <a:rPr lang="en-US" baseline="0" dirty="0"/>
              <a:t> </a:t>
            </a:r>
            <a:r>
              <a:rPr lang="en-US" baseline="0" dirty="0" err="1"/>
              <a:t>nhiêu</a:t>
            </a:r>
            <a:r>
              <a:rPr lang="en-US" baseline="0" dirty="0"/>
              <a:t> </a:t>
            </a:r>
            <a:r>
              <a:rPr lang="en-US" baseline="0" dirty="0" err="1"/>
              <a:t>yến</a:t>
            </a:r>
            <a:r>
              <a:rPr lang="en-US" baseline="0" dirty="0"/>
              <a:t>?</a:t>
            </a:r>
          </a:p>
          <a:p>
            <a:r>
              <a:rPr lang="en-US" baseline="0" dirty="0"/>
              <a:t>Theo con 10 </a:t>
            </a:r>
            <a:r>
              <a:rPr lang="en-US" baseline="0" dirty="0" err="1"/>
              <a:t>yến</a:t>
            </a:r>
            <a:r>
              <a:rPr lang="en-US" baseline="0" dirty="0"/>
              <a:t> = </a:t>
            </a:r>
            <a:r>
              <a:rPr lang="en-US" baseline="0" dirty="0" err="1"/>
              <a:t>bn</a:t>
            </a:r>
            <a:r>
              <a:rPr lang="en-US" baseline="0" dirty="0"/>
              <a:t> </a:t>
            </a:r>
            <a:r>
              <a:rPr lang="en-US" baseline="0" dirty="0" err="1"/>
              <a:t>tạ</a:t>
            </a:r>
            <a:r>
              <a:rPr lang="en-US" baseline="0" dirty="0"/>
              <a:t>?</a:t>
            </a:r>
          </a:p>
          <a:p>
            <a:r>
              <a:rPr lang="en-US" baseline="0" dirty="0" err="1"/>
              <a:t>Vậy</a:t>
            </a:r>
            <a:r>
              <a:rPr lang="en-US" baseline="0" dirty="0"/>
              <a:t> 1 </a:t>
            </a:r>
            <a:r>
              <a:rPr lang="en-US" baseline="0" dirty="0" err="1"/>
              <a:t>tạ</a:t>
            </a:r>
            <a:r>
              <a:rPr lang="en-US" baseline="0" dirty="0"/>
              <a:t> </a:t>
            </a:r>
            <a:r>
              <a:rPr lang="en-US" baseline="0" dirty="0" err="1"/>
              <a:t>bằng</a:t>
            </a:r>
            <a:r>
              <a:rPr lang="en-US" baseline="0" dirty="0"/>
              <a:t> </a:t>
            </a:r>
            <a:r>
              <a:rPr lang="en-US" baseline="0" dirty="0" err="1"/>
              <a:t>bao</a:t>
            </a:r>
            <a:r>
              <a:rPr lang="en-US" baseline="0" dirty="0"/>
              <a:t> </a:t>
            </a:r>
            <a:r>
              <a:rPr lang="en-US" baseline="0" dirty="0" err="1"/>
              <a:t>nhiêu</a:t>
            </a:r>
            <a:r>
              <a:rPr lang="en-US" baseline="0" dirty="0"/>
              <a:t> </a:t>
            </a:r>
            <a:r>
              <a:rPr lang="en-US" baseline="0" dirty="0" err="1"/>
              <a:t>yến</a:t>
            </a:r>
            <a:r>
              <a:rPr lang="en-US" baseline="0" dirty="0"/>
              <a:t>?</a:t>
            </a:r>
          </a:p>
          <a:p>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của</a:t>
            </a:r>
            <a:r>
              <a:rPr lang="en-US" baseline="0" dirty="0"/>
              <a:t> </a:t>
            </a:r>
            <a:r>
              <a:rPr lang="en-US" baseline="0" dirty="0" err="1"/>
              <a:t>bạn</a:t>
            </a:r>
            <a:r>
              <a:rPr lang="en-US" baseline="0" dirty="0"/>
              <a:t> </a:t>
            </a:r>
            <a:r>
              <a:rPr lang="en-US" baseline="0" dirty="0" err="1"/>
              <a:t>rất</a:t>
            </a:r>
            <a:r>
              <a:rPr lang="en-US" baseline="0" dirty="0"/>
              <a:t> </a:t>
            </a:r>
            <a:r>
              <a:rPr lang="en-US" baseline="0" dirty="0" err="1"/>
              <a:t>chính</a:t>
            </a:r>
            <a:r>
              <a:rPr lang="en-US" baseline="0" dirty="0"/>
              <a:t> </a:t>
            </a:r>
            <a:r>
              <a:rPr lang="en-US" baseline="0" dirty="0" err="1"/>
              <a:t>xác</a:t>
            </a:r>
            <a:r>
              <a:rPr lang="en-US" baseline="0" dirty="0"/>
              <a:t>. </a:t>
            </a:r>
            <a:r>
              <a:rPr lang="en-US" baseline="0" dirty="0" err="1"/>
              <a:t>Cô</a:t>
            </a:r>
            <a:r>
              <a:rPr lang="en-US" baseline="0" dirty="0"/>
              <a:t> </a:t>
            </a:r>
            <a:r>
              <a:rPr lang="en-US" baseline="0" dirty="0" err="1"/>
              <a:t>có</a:t>
            </a:r>
            <a:r>
              <a:rPr lang="en-US" baseline="0" dirty="0"/>
              <a:t> </a:t>
            </a:r>
            <a:r>
              <a:rPr lang="en-US" baseline="0" dirty="0" err="1"/>
              <a:t>đơn</a:t>
            </a:r>
            <a:r>
              <a:rPr lang="en-US" baseline="0" dirty="0"/>
              <a:t> </a:t>
            </a:r>
            <a:r>
              <a:rPr lang="en-US" baseline="0" dirty="0" err="1"/>
              <a:t>vị</a:t>
            </a:r>
            <a:r>
              <a:rPr lang="en-US" baseline="0" dirty="0"/>
              <a:t> </a:t>
            </a:r>
            <a:r>
              <a:rPr lang="en-US" baseline="0" dirty="0" err="1"/>
              <a:t>đo</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đó</a:t>
            </a:r>
            <a:r>
              <a:rPr lang="en-US" baseline="0" dirty="0"/>
              <a:t> </a:t>
            </a:r>
            <a:r>
              <a:rPr lang="en-US" baseline="0" dirty="0" err="1"/>
              <a:t>là</a:t>
            </a:r>
            <a:r>
              <a:rPr lang="en-US" baseline="0" dirty="0"/>
              <a:t> </a:t>
            </a:r>
            <a:r>
              <a:rPr lang="en-US" baseline="0" dirty="0" err="1"/>
              <a:t>Tạ</a:t>
            </a:r>
            <a:r>
              <a:rPr lang="en-US" baseline="0" dirty="0"/>
              <a:t>.</a:t>
            </a:r>
            <a:endParaRPr lang="en-US" dirty="0"/>
          </a:p>
        </p:txBody>
      </p:sp>
    </p:spTree>
    <p:extLst>
      <p:ext uri="{BB962C8B-B14F-4D97-AF65-F5344CB8AC3E}">
        <p14:creationId xmlns:p14="http://schemas.microsoft.com/office/powerpoint/2010/main" val="4140913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4</a:t>
            </a:r>
            <a:r>
              <a:rPr lang="en-US" baseline="0" dirty="0"/>
              <a:t> </a:t>
            </a:r>
            <a:r>
              <a:rPr lang="en-US" baseline="0" dirty="0" err="1"/>
              <a:t>bao</a:t>
            </a:r>
            <a:r>
              <a:rPr lang="en-US" baseline="0" dirty="0"/>
              <a:t> xi </a:t>
            </a:r>
            <a:r>
              <a:rPr lang="en-US" baseline="0" dirty="0" err="1"/>
              <a:t>măng</a:t>
            </a:r>
            <a:r>
              <a:rPr lang="en-US" baseline="0" dirty="0"/>
              <a:t> </a:t>
            </a:r>
            <a:r>
              <a:rPr lang="en-US" baseline="0" dirty="0" err="1"/>
              <a:t>nặng</a:t>
            </a:r>
            <a:r>
              <a:rPr lang="en-US" baseline="0" dirty="0"/>
              <a:t> 20 </a:t>
            </a:r>
            <a:r>
              <a:rPr lang="en-US" baseline="0" dirty="0" err="1"/>
              <a:t>yến</a:t>
            </a:r>
            <a:r>
              <a:rPr lang="en-US" baseline="0" dirty="0"/>
              <a:t>, 20 </a:t>
            </a:r>
            <a:r>
              <a:rPr lang="en-US" baseline="0" dirty="0" err="1"/>
              <a:t>yến</a:t>
            </a:r>
            <a:r>
              <a:rPr lang="en-US" baseline="0" dirty="0"/>
              <a:t> </a:t>
            </a:r>
            <a:r>
              <a:rPr lang="en-US" baseline="0" dirty="0" err="1"/>
              <a:t>bằng</a:t>
            </a:r>
            <a:r>
              <a:rPr lang="en-US" baseline="0" dirty="0"/>
              <a:t> </a:t>
            </a:r>
            <a:r>
              <a:rPr lang="en-US" baseline="0" dirty="0" err="1"/>
              <a:t>bao</a:t>
            </a:r>
            <a:r>
              <a:rPr lang="en-US" baseline="0" dirty="0"/>
              <a:t> </a:t>
            </a:r>
            <a:r>
              <a:rPr lang="en-US" baseline="0" dirty="0" err="1"/>
              <a:t>nhiêu</a:t>
            </a:r>
            <a:r>
              <a:rPr lang="en-US" baseline="0" dirty="0"/>
              <a:t> </a:t>
            </a:r>
            <a:r>
              <a:rPr lang="en-US" baseline="0" dirty="0" err="1"/>
              <a:t>tạ</a:t>
            </a:r>
            <a:r>
              <a:rPr lang="en-US" baseline="0" dirty="0"/>
              <a:t>.</a:t>
            </a:r>
            <a:endParaRPr lang="en-US" dirty="0"/>
          </a:p>
          <a:p>
            <a:endParaRPr lang="en-US" dirty="0"/>
          </a:p>
          <a:p>
            <a:endParaRPr lang="en-US" dirty="0"/>
          </a:p>
          <a:p>
            <a:r>
              <a:rPr lang="en-US" dirty="0" err="1"/>
              <a:t>Với</a:t>
            </a:r>
            <a:r>
              <a:rPr lang="en-US" baseline="0" dirty="0"/>
              <a:t> </a:t>
            </a:r>
            <a:r>
              <a:rPr lang="en-US" baseline="0" dirty="0" err="1"/>
              <a:t>những</a:t>
            </a:r>
            <a:r>
              <a:rPr lang="en-US" baseline="0" dirty="0"/>
              <a:t> </a:t>
            </a:r>
            <a:r>
              <a:rPr lang="en-US" baseline="0" dirty="0" err="1"/>
              <a:t>đồ</a:t>
            </a:r>
            <a:r>
              <a:rPr lang="en-US" baseline="0" dirty="0"/>
              <a:t> </a:t>
            </a:r>
            <a:r>
              <a:rPr lang="en-US" baseline="0" dirty="0" err="1"/>
              <a:t>vật</a:t>
            </a:r>
            <a:r>
              <a:rPr lang="en-US" baseline="0" dirty="0"/>
              <a:t> hay con </a:t>
            </a:r>
            <a:r>
              <a:rPr lang="en-US" baseline="0" dirty="0" err="1"/>
              <a:t>vật</a:t>
            </a:r>
            <a:r>
              <a:rPr lang="en-US" baseline="0" dirty="0"/>
              <a:t> </a:t>
            </a:r>
            <a:r>
              <a:rPr lang="en-US" baseline="0" dirty="0" err="1"/>
              <a:t>có</a:t>
            </a:r>
            <a:r>
              <a:rPr lang="en-US" baseline="0" dirty="0"/>
              <a:t> </a:t>
            </a:r>
            <a:r>
              <a:rPr lang="en-US" baseline="0" dirty="0" err="1"/>
              <a:t>cân</a:t>
            </a:r>
            <a:r>
              <a:rPr lang="en-US" baseline="0" dirty="0"/>
              <a:t> </a:t>
            </a:r>
            <a:r>
              <a:rPr lang="en-US" baseline="0" dirty="0" err="1"/>
              <a:t>nặng</a:t>
            </a:r>
            <a:r>
              <a:rPr lang="en-US" baseline="0" dirty="0"/>
              <a:t> </a:t>
            </a:r>
            <a:r>
              <a:rPr lang="en-US" baseline="0" dirty="0" err="1"/>
              <a:t>lên</a:t>
            </a:r>
            <a:r>
              <a:rPr lang="en-US" baseline="0" dirty="0"/>
              <a:t> </a:t>
            </a:r>
            <a:r>
              <a:rPr lang="en-US" baseline="0" dirty="0" err="1"/>
              <a:t>tới</a:t>
            </a:r>
            <a:r>
              <a:rPr lang="en-US" baseline="0" dirty="0"/>
              <a:t> </a:t>
            </a:r>
            <a:r>
              <a:rPr lang="en-US" baseline="0" dirty="0" err="1"/>
              <a:t>hàng</a:t>
            </a:r>
            <a:r>
              <a:rPr lang="en-US" baseline="0" dirty="0"/>
              <a:t> </a:t>
            </a:r>
            <a:r>
              <a:rPr lang="en-US" baseline="0" dirty="0" err="1"/>
              <a:t>nghìn</a:t>
            </a:r>
            <a:r>
              <a:rPr lang="en-US" baseline="0" dirty="0"/>
              <a:t> kg </a:t>
            </a:r>
            <a:r>
              <a:rPr lang="en-US" baseline="0" dirty="0" err="1"/>
              <a:t>chúng</a:t>
            </a:r>
            <a:r>
              <a:rPr lang="en-US" baseline="0" dirty="0"/>
              <a:t> ta </a:t>
            </a:r>
            <a:r>
              <a:rPr lang="en-US" baseline="0" dirty="0" err="1"/>
              <a:t>sử</a:t>
            </a:r>
            <a:r>
              <a:rPr lang="en-US" baseline="0" dirty="0"/>
              <a:t> </a:t>
            </a:r>
            <a:r>
              <a:rPr lang="en-US" baseline="0" dirty="0" err="1"/>
              <a:t>dụng</a:t>
            </a:r>
            <a:r>
              <a:rPr lang="en-US" baseline="0" dirty="0"/>
              <a:t> </a:t>
            </a:r>
            <a:r>
              <a:rPr lang="en-US" baseline="0" dirty="0" err="1"/>
              <a:t>đơn</a:t>
            </a:r>
            <a:r>
              <a:rPr lang="en-US" baseline="0" dirty="0"/>
              <a:t> </a:t>
            </a:r>
            <a:r>
              <a:rPr lang="en-US" baseline="0" dirty="0" err="1"/>
              <a:t>vị</a:t>
            </a:r>
            <a:r>
              <a:rPr lang="en-US" baseline="0" dirty="0"/>
              <a:t> </a:t>
            </a:r>
            <a:r>
              <a:rPr lang="en-US" baseline="0" dirty="0" err="1"/>
              <a:t>gì</a:t>
            </a:r>
            <a:r>
              <a:rPr lang="en-US" baseline="0" dirty="0"/>
              <a:t>, </a:t>
            </a:r>
            <a:r>
              <a:rPr lang="en-US" baseline="0" dirty="0" err="1"/>
              <a:t>cô</a:t>
            </a:r>
            <a:r>
              <a:rPr lang="en-US" baseline="0" dirty="0"/>
              <a:t> </a:t>
            </a:r>
            <a:r>
              <a:rPr lang="en-US" baseline="0" dirty="0" err="1"/>
              <a:t>giới</a:t>
            </a:r>
            <a:r>
              <a:rPr lang="en-US" baseline="0" dirty="0"/>
              <a:t> </a:t>
            </a:r>
            <a:r>
              <a:rPr lang="en-US" baseline="0" dirty="0" err="1"/>
              <a:t>thiệu</a:t>
            </a:r>
            <a:r>
              <a:rPr lang="en-US" baseline="0" dirty="0"/>
              <a:t> </a:t>
            </a:r>
            <a:r>
              <a:rPr lang="en-US" baseline="0" dirty="0" err="1"/>
              <a:t>với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đó</a:t>
            </a:r>
            <a:r>
              <a:rPr lang="en-US" baseline="0" dirty="0"/>
              <a:t> </a:t>
            </a:r>
            <a:r>
              <a:rPr lang="en-US" baseline="0" dirty="0" err="1"/>
              <a:t>là</a:t>
            </a:r>
            <a:r>
              <a:rPr lang="en-US" baseline="0" dirty="0"/>
              <a:t> </a:t>
            </a:r>
            <a:r>
              <a:rPr lang="en-US" baseline="0" dirty="0" err="1"/>
              <a:t>Tấn</a:t>
            </a:r>
            <a:r>
              <a:rPr lang="en-US" baseline="0" dirty="0"/>
              <a:t>.</a:t>
            </a:r>
            <a:endParaRPr lang="en-US" dirty="0"/>
          </a:p>
        </p:txBody>
      </p:sp>
    </p:spTree>
    <p:extLst>
      <p:ext uri="{BB962C8B-B14F-4D97-AF65-F5344CB8AC3E}">
        <p14:creationId xmlns:p14="http://schemas.microsoft.com/office/powerpoint/2010/main" val="3495030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Cô</a:t>
            </a:r>
            <a:r>
              <a:rPr lang="en-US" baseline="0" dirty="0"/>
              <a:t> </a:t>
            </a:r>
            <a:r>
              <a:rPr lang="en-US" baseline="0" dirty="0" err="1"/>
              <a:t>có</a:t>
            </a:r>
            <a:r>
              <a:rPr lang="en-US" baseline="0" dirty="0"/>
              <a:t> 10 </a:t>
            </a:r>
            <a:r>
              <a:rPr lang="en-US" baseline="0" dirty="0" err="1"/>
              <a:t>tạ</a:t>
            </a:r>
            <a:r>
              <a:rPr lang="en-US" baseline="0" dirty="0"/>
              <a:t> </a:t>
            </a:r>
            <a:r>
              <a:rPr lang="en-US" baseline="0" dirty="0" err="1"/>
              <a:t>bằng</a:t>
            </a:r>
            <a:r>
              <a:rPr lang="en-US" baseline="0" dirty="0"/>
              <a:t> 1 </a:t>
            </a:r>
            <a:r>
              <a:rPr lang="en-US" baseline="0" dirty="0" err="1"/>
              <a:t>tấn</a:t>
            </a:r>
            <a:r>
              <a:rPr lang="en-US" baseline="0" dirty="0"/>
              <a:t>, </a:t>
            </a:r>
            <a:r>
              <a:rPr lang="en-US" baseline="0" dirty="0" err="1"/>
              <a:t>vậy</a:t>
            </a:r>
            <a:r>
              <a:rPr lang="en-US" baseline="0" dirty="0"/>
              <a:t> </a:t>
            </a:r>
            <a:r>
              <a:rPr lang="en-US" baseline="0" dirty="0" err="1"/>
              <a:t>bạn</a:t>
            </a:r>
            <a:r>
              <a:rPr lang="en-US" baseline="0" dirty="0"/>
              <a:t> </a:t>
            </a:r>
            <a:r>
              <a:rPr lang="en-US" baseline="0" dirty="0" err="1"/>
              <a:t>nào</a:t>
            </a:r>
            <a:r>
              <a:rPr lang="en-US" baseline="0" dirty="0"/>
              <a:t> </a:t>
            </a:r>
            <a:r>
              <a:rPr lang="en-US" baseline="0" dirty="0" err="1"/>
              <a:t>cho</a:t>
            </a:r>
            <a:r>
              <a:rPr lang="en-US" baseline="0" dirty="0"/>
              <a:t> </a:t>
            </a:r>
            <a:r>
              <a:rPr lang="en-US" baseline="0" dirty="0" err="1"/>
              <a:t>cô</a:t>
            </a:r>
            <a:r>
              <a:rPr lang="en-US" baseline="0" dirty="0"/>
              <a:t> </a:t>
            </a:r>
            <a:r>
              <a:rPr lang="en-US" baseline="0" dirty="0" err="1"/>
              <a:t>biết</a:t>
            </a:r>
            <a:r>
              <a:rPr lang="en-US" baseline="0" dirty="0"/>
              <a:t> 1 </a:t>
            </a:r>
            <a:r>
              <a:rPr lang="en-US" baseline="0" dirty="0" err="1"/>
              <a:t>tấn</a:t>
            </a:r>
            <a:r>
              <a:rPr lang="en-US" baseline="0" dirty="0"/>
              <a:t> </a:t>
            </a:r>
            <a:r>
              <a:rPr lang="en-US" baseline="0" dirty="0" err="1"/>
              <a:t>bằng</a:t>
            </a:r>
            <a:r>
              <a:rPr lang="en-US" baseline="0" dirty="0"/>
              <a:t> </a:t>
            </a:r>
            <a:r>
              <a:rPr lang="en-US" baseline="0" dirty="0" err="1"/>
              <a:t>bao</a:t>
            </a:r>
            <a:r>
              <a:rPr lang="en-US" baseline="0" dirty="0"/>
              <a:t> </a:t>
            </a:r>
            <a:r>
              <a:rPr lang="en-US" baseline="0" dirty="0" err="1"/>
              <a:t>nhiêu</a:t>
            </a:r>
            <a:r>
              <a:rPr lang="en-US" baseline="0" dirty="0"/>
              <a:t> </a:t>
            </a:r>
            <a:r>
              <a:rPr lang="en-US" baseline="0" dirty="0" err="1"/>
              <a:t>tạ</a:t>
            </a:r>
            <a:r>
              <a:rPr lang="en-US" baseline="0" dirty="0"/>
              <a:t>?</a:t>
            </a:r>
            <a:endParaRPr lang="en-US" dirty="0"/>
          </a:p>
        </p:txBody>
      </p:sp>
    </p:spTree>
    <p:extLst>
      <p:ext uri="{BB962C8B-B14F-4D97-AF65-F5344CB8AC3E}">
        <p14:creationId xmlns:p14="http://schemas.microsoft.com/office/powerpoint/2010/main" val="410182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err="1"/>
              <a:t>Xe</a:t>
            </a:r>
            <a:r>
              <a:rPr lang="en-US" baseline="0" dirty="0"/>
              <a:t> ô </a:t>
            </a:r>
            <a:r>
              <a:rPr lang="en-US" baseline="0" dirty="0" err="1"/>
              <a:t>tô</a:t>
            </a:r>
            <a:r>
              <a:rPr lang="en-US" baseline="0" dirty="0"/>
              <a:t> </a:t>
            </a:r>
            <a:r>
              <a:rPr lang="en-US" baseline="0" dirty="0" err="1"/>
              <a:t>nặng</a:t>
            </a:r>
            <a:r>
              <a:rPr lang="en-US" baseline="0" dirty="0"/>
              <a:t> 6 </a:t>
            </a:r>
            <a:r>
              <a:rPr lang="en-US" baseline="0" dirty="0" err="1"/>
              <a:t>tấn</a:t>
            </a:r>
            <a:r>
              <a:rPr lang="en-US" baseline="0" dirty="0"/>
              <a:t> </a:t>
            </a:r>
            <a:r>
              <a:rPr lang="en-US" baseline="0" dirty="0" err="1"/>
              <a:t>vậy</a:t>
            </a:r>
            <a:r>
              <a:rPr lang="en-US" baseline="0" dirty="0"/>
              <a:t> ô </a:t>
            </a:r>
            <a:r>
              <a:rPr lang="en-US" baseline="0" dirty="0" err="1"/>
              <a:t>tô</a:t>
            </a:r>
            <a:r>
              <a:rPr lang="en-US" baseline="0" dirty="0"/>
              <a:t> </a:t>
            </a:r>
            <a:r>
              <a:rPr lang="en-US" baseline="0" dirty="0" err="1"/>
              <a:t>nặng</a:t>
            </a:r>
            <a:r>
              <a:rPr lang="en-US" baseline="0" dirty="0"/>
              <a:t> </a:t>
            </a:r>
            <a:r>
              <a:rPr lang="en-US" baseline="0" dirty="0" err="1"/>
              <a:t>bao</a:t>
            </a:r>
            <a:r>
              <a:rPr lang="en-US" baseline="0" dirty="0"/>
              <a:t> </a:t>
            </a:r>
            <a:r>
              <a:rPr lang="en-US" baseline="0" dirty="0" err="1"/>
              <a:t>nhiêu</a:t>
            </a:r>
            <a:r>
              <a:rPr lang="en-US" baseline="0" dirty="0"/>
              <a:t> </a:t>
            </a:r>
            <a:r>
              <a:rPr lang="en-US" baseline="0" dirty="0" err="1"/>
              <a:t>tạ</a:t>
            </a:r>
            <a:r>
              <a:rPr lang="en-US" baseline="0" dirty="0"/>
              <a:t>?</a:t>
            </a:r>
          </a:p>
          <a:p>
            <a:r>
              <a:rPr lang="en-US" baseline="0" dirty="0" err="1"/>
              <a:t>Vậy</a:t>
            </a:r>
            <a:r>
              <a:rPr lang="en-US" baseline="0" dirty="0"/>
              <a:t> </a:t>
            </a:r>
            <a:r>
              <a:rPr lang="en-US" baseline="0" dirty="0" err="1"/>
              <a:t>là</a:t>
            </a:r>
            <a:r>
              <a:rPr lang="en-US" baseline="0" dirty="0"/>
              <a:t> </a:t>
            </a:r>
            <a:r>
              <a:rPr lang="en-US" baseline="0" dirty="0" err="1"/>
              <a:t>cô</a:t>
            </a:r>
            <a:r>
              <a:rPr lang="en-US" baseline="0" dirty="0"/>
              <a:t> </a:t>
            </a:r>
            <a:r>
              <a:rPr lang="en-US" baseline="0" dirty="0" err="1"/>
              <a:t>đã</a:t>
            </a:r>
            <a:r>
              <a:rPr lang="en-US" baseline="0" dirty="0"/>
              <a:t> </a:t>
            </a:r>
            <a:r>
              <a:rPr lang="en-US" baseline="0" dirty="0" err="1"/>
              <a:t>giới</a:t>
            </a:r>
            <a:r>
              <a:rPr lang="en-US" baseline="0" dirty="0"/>
              <a:t> </a:t>
            </a:r>
            <a:r>
              <a:rPr lang="en-US" baseline="0" dirty="0" err="1"/>
              <a:t>thiệu</a:t>
            </a:r>
            <a:r>
              <a:rPr lang="en-US" baseline="0" dirty="0"/>
              <a:t> </a:t>
            </a:r>
            <a:r>
              <a:rPr lang="en-US" baseline="0" dirty="0" err="1"/>
              <a:t>với</a:t>
            </a:r>
            <a:r>
              <a:rPr lang="en-US" baseline="0" dirty="0"/>
              <a:t> </a:t>
            </a:r>
            <a:r>
              <a:rPr lang="en-US" baseline="0" dirty="0" err="1"/>
              <a:t>các</a:t>
            </a:r>
            <a:r>
              <a:rPr lang="en-US" baseline="0" dirty="0"/>
              <a:t> con 3 </a:t>
            </a:r>
            <a:r>
              <a:rPr lang="en-US" baseline="0" dirty="0" err="1"/>
              <a:t>đơn</a:t>
            </a:r>
            <a:r>
              <a:rPr lang="en-US" baseline="0" dirty="0"/>
              <a:t> </a:t>
            </a:r>
            <a:r>
              <a:rPr lang="en-US" baseline="0" dirty="0" err="1"/>
              <a:t>vị</a:t>
            </a:r>
            <a:r>
              <a:rPr lang="en-US" baseline="0" dirty="0"/>
              <a:t> </a:t>
            </a:r>
            <a:r>
              <a:rPr lang="en-US" baseline="0" dirty="0" err="1"/>
              <a:t>đo</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những</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có</a:t>
            </a:r>
            <a:r>
              <a:rPr lang="en-US" baseline="0" dirty="0"/>
              <a:t> </a:t>
            </a:r>
            <a:r>
              <a:rPr lang="en-US" baseline="0" dirty="0" err="1"/>
              <a:t>khối</a:t>
            </a:r>
            <a:r>
              <a:rPr lang="en-US" baseline="0" dirty="0"/>
              <a:t> </a:t>
            </a:r>
            <a:r>
              <a:rPr lang="en-US" baseline="0" dirty="0" err="1"/>
              <a:t>lượng</a:t>
            </a:r>
            <a:r>
              <a:rPr lang="en-US" baseline="0" dirty="0"/>
              <a:t> </a:t>
            </a:r>
            <a:r>
              <a:rPr lang="en-US" baseline="0" dirty="0" err="1"/>
              <a:t>lớn</a:t>
            </a:r>
            <a:r>
              <a:rPr lang="en-US" baseline="0" dirty="0"/>
              <a:t> </a:t>
            </a:r>
            <a:r>
              <a:rPr lang="en-US" baseline="0" dirty="0" err="1"/>
              <a:t>hơn</a:t>
            </a:r>
            <a:r>
              <a:rPr lang="en-US" baseline="0" dirty="0"/>
              <a:t> </a:t>
            </a:r>
            <a:r>
              <a:rPr lang="en-US" baseline="0" dirty="0" err="1"/>
              <a:t>là</a:t>
            </a:r>
            <a:r>
              <a:rPr lang="en-US" baseline="0" dirty="0"/>
              <a:t> </a:t>
            </a:r>
            <a:r>
              <a:rPr lang="en-US" baseline="0" dirty="0" err="1"/>
              <a:t>Yến</a:t>
            </a:r>
            <a:r>
              <a:rPr lang="en-US" baseline="0" dirty="0"/>
              <a:t>, </a:t>
            </a:r>
            <a:r>
              <a:rPr lang="en-US" baseline="0" dirty="0" err="1"/>
              <a:t>Tạ</a:t>
            </a:r>
            <a:r>
              <a:rPr lang="en-US" baseline="0" dirty="0"/>
              <a:t>, </a:t>
            </a:r>
            <a:r>
              <a:rPr lang="en-US" baseline="0" dirty="0" err="1"/>
              <a:t>Tấn</a:t>
            </a:r>
            <a:r>
              <a:rPr lang="en-US" baseline="0" dirty="0"/>
              <a:t>. </a:t>
            </a:r>
            <a:r>
              <a:rPr lang="en-US" baseline="0" dirty="0" err="1"/>
              <a:t>Cô</a:t>
            </a:r>
            <a:r>
              <a:rPr lang="en-US" baseline="0" dirty="0"/>
              <a:t> </a:t>
            </a:r>
            <a:r>
              <a:rPr lang="en-US" baseline="0" dirty="0" err="1"/>
              <a:t>mời</a:t>
            </a:r>
            <a:r>
              <a:rPr lang="en-US" baseline="0" dirty="0"/>
              <a:t> 1 </a:t>
            </a:r>
            <a:r>
              <a:rPr lang="en-US" baseline="0" dirty="0" err="1"/>
              <a:t>bạn</a:t>
            </a:r>
            <a:r>
              <a:rPr lang="en-US" baseline="0" dirty="0"/>
              <a:t> </a:t>
            </a:r>
            <a:r>
              <a:rPr lang="en-US" baseline="0" dirty="0" err="1"/>
              <a:t>nhắc</a:t>
            </a:r>
            <a:r>
              <a:rPr lang="en-US" baseline="0" dirty="0"/>
              <a:t> </a:t>
            </a:r>
            <a:r>
              <a:rPr lang="en-US" baseline="0" dirty="0" err="1"/>
              <a:t>lại</a:t>
            </a:r>
            <a:r>
              <a:rPr lang="en-US" baseline="0" dirty="0"/>
              <a:t> </a:t>
            </a:r>
            <a:r>
              <a:rPr lang="en-US" baseline="0" dirty="0" err="1"/>
              <a:t>ba</a:t>
            </a:r>
            <a:r>
              <a:rPr lang="en-US" baseline="0" dirty="0"/>
              <a:t> </a:t>
            </a:r>
            <a:r>
              <a:rPr lang="en-US" baseline="0" dirty="0" err="1"/>
              <a:t>đơn</a:t>
            </a:r>
            <a:r>
              <a:rPr lang="en-US" baseline="0" dirty="0"/>
              <a:t> </a:t>
            </a:r>
            <a:r>
              <a:rPr lang="en-US" baseline="0" dirty="0" err="1"/>
              <a:t>bị</a:t>
            </a:r>
            <a:r>
              <a:rPr lang="en-US" baseline="0" dirty="0"/>
              <a:t> </a:t>
            </a:r>
            <a:r>
              <a:rPr lang="en-US" baseline="0" dirty="0" err="1"/>
              <a:t>đo</a:t>
            </a:r>
            <a:r>
              <a:rPr lang="en-US" baseline="0" dirty="0"/>
              <a:t> </a:t>
            </a:r>
            <a:r>
              <a:rPr lang="en-US" baseline="0" dirty="0" err="1"/>
              <a:t>khối</a:t>
            </a:r>
            <a:r>
              <a:rPr lang="en-US" baseline="0" dirty="0"/>
              <a:t> </a:t>
            </a:r>
            <a:r>
              <a:rPr lang="en-US" baseline="0" dirty="0" err="1"/>
              <a:t>lượng</a:t>
            </a:r>
            <a:r>
              <a:rPr lang="en-US" baseline="0" dirty="0"/>
              <a:t> </a:t>
            </a:r>
            <a:r>
              <a:rPr lang="en-US" baseline="0" dirty="0" err="1"/>
              <a:t>hôm</a:t>
            </a:r>
            <a:r>
              <a:rPr lang="en-US" baseline="0" dirty="0"/>
              <a:t> nay </a:t>
            </a:r>
            <a:r>
              <a:rPr lang="en-US" baseline="0" dirty="0" err="1"/>
              <a:t>chúng</a:t>
            </a:r>
            <a:r>
              <a:rPr lang="en-US" baseline="0" dirty="0"/>
              <a:t> ta </a:t>
            </a:r>
            <a:r>
              <a:rPr lang="en-US" baseline="0" dirty="0" err="1"/>
              <a:t>học</a:t>
            </a:r>
            <a:r>
              <a:rPr lang="en-US" baseline="0" dirty="0"/>
              <a:t>.</a:t>
            </a:r>
            <a:endParaRPr lang="en-US" dirty="0"/>
          </a:p>
        </p:txBody>
      </p:sp>
    </p:spTree>
    <p:extLst>
      <p:ext uri="{BB962C8B-B14F-4D97-AF65-F5344CB8AC3E}">
        <p14:creationId xmlns:p14="http://schemas.microsoft.com/office/powerpoint/2010/main" val="3422276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Bằng</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vừa</a:t>
            </a:r>
            <a:r>
              <a:rPr lang="en-US" baseline="0" dirty="0"/>
              <a:t> </a:t>
            </a:r>
            <a:r>
              <a:rPr lang="en-US" baseline="0" dirty="0" err="1"/>
              <a:t>học</a:t>
            </a:r>
            <a:r>
              <a:rPr lang="en-US" baseline="0" dirty="0"/>
              <a:t>, </a:t>
            </a:r>
            <a:r>
              <a:rPr lang="en-US" baseline="0" dirty="0" err="1"/>
              <a:t>cô</a:t>
            </a:r>
            <a:r>
              <a:rPr lang="en-US" baseline="0" dirty="0"/>
              <a:t> </a:t>
            </a:r>
            <a:r>
              <a:rPr lang="en-US" baseline="0" dirty="0" err="1"/>
              <a:t>mời</a:t>
            </a:r>
            <a:r>
              <a:rPr lang="en-US" baseline="0" dirty="0"/>
              <a:t> </a:t>
            </a:r>
            <a:r>
              <a:rPr lang="en-US" baseline="0" dirty="0" err="1"/>
              <a:t>các</a:t>
            </a:r>
            <a:r>
              <a:rPr lang="en-US" baseline="0" dirty="0"/>
              <a:t> </a:t>
            </a:r>
            <a:r>
              <a:rPr lang="en-US" baseline="0" dirty="0" err="1"/>
              <a:t>bạn</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bảng</a:t>
            </a:r>
            <a:r>
              <a:rPr lang="en-US" baseline="0" dirty="0"/>
              <a:t> </a:t>
            </a:r>
            <a:r>
              <a:rPr lang="en-US" baseline="0" dirty="0" err="1"/>
              <a:t>sau</a:t>
            </a:r>
            <a:r>
              <a:rPr lang="en-US" baseline="0" dirty="0"/>
              <a:t>. </a:t>
            </a:r>
            <a:r>
              <a:rPr lang="en-US" baseline="0" dirty="0" err="1"/>
              <a:t>Đầu</a:t>
            </a:r>
            <a:r>
              <a:rPr lang="en-US" baseline="0" dirty="0"/>
              <a:t> </a:t>
            </a:r>
            <a:r>
              <a:rPr lang="en-US" baseline="0" dirty="0" err="1"/>
              <a:t>tiên</a:t>
            </a:r>
            <a:r>
              <a:rPr lang="en-US" baseline="0" dirty="0"/>
              <a:t> 1 </a:t>
            </a:r>
            <a:r>
              <a:rPr lang="en-US" baseline="0" dirty="0" err="1"/>
              <a:t>yến</a:t>
            </a:r>
            <a:r>
              <a:rPr lang="en-US" baseline="0" dirty="0"/>
              <a:t> </a:t>
            </a:r>
            <a:r>
              <a:rPr lang="en-US" baseline="0" dirty="0" err="1"/>
              <a:t>bằng</a:t>
            </a:r>
            <a:r>
              <a:rPr lang="en-US" baseline="0" dirty="0"/>
              <a:t> </a:t>
            </a:r>
            <a:r>
              <a:rPr lang="en-US" baseline="0" dirty="0" err="1"/>
              <a:t>bn</a:t>
            </a:r>
            <a:r>
              <a:rPr lang="en-US" baseline="0" dirty="0"/>
              <a:t> kg</a:t>
            </a:r>
          </a:p>
          <a:p>
            <a:r>
              <a:rPr lang="en-US" baseline="0" dirty="0" err="1"/>
              <a:t>Cô</a:t>
            </a:r>
            <a:r>
              <a:rPr lang="en-US" baseline="0" dirty="0"/>
              <a:t> </a:t>
            </a:r>
            <a:r>
              <a:rPr lang="en-US" baseline="0" dirty="0" err="1"/>
              <a:t>sẽ</a:t>
            </a:r>
            <a:r>
              <a:rPr lang="en-US" baseline="0" dirty="0"/>
              <a:t> </a:t>
            </a:r>
            <a:r>
              <a:rPr lang="en-US" baseline="0" dirty="0" err="1"/>
              <a:t>giới</a:t>
            </a:r>
            <a:r>
              <a:rPr lang="en-US" baseline="0" dirty="0"/>
              <a:t> </a:t>
            </a:r>
            <a:r>
              <a:rPr lang="en-US" baseline="0" dirty="0" err="1"/>
              <a:t>thiệu</a:t>
            </a:r>
            <a:r>
              <a:rPr lang="en-US" baseline="0" dirty="0"/>
              <a:t> </a:t>
            </a:r>
            <a:r>
              <a:rPr lang="en-US" baseline="0" dirty="0" err="1"/>
              <a:t>cho</a:t>
            </a:r>
            <a:r>
              <a:rPr lang="en-US" baseline="0" dirty="0"/>
              <a:t> </a:t>
            </a:r>
            <a:r>
              <a:rPr lang="en-US" baseline="0" dirty="0" err="1"/>
              <a:t>các</a:t>
            </a:r>
            <a:r>
              <a:rPr lang="en-US" baseline="0" dirty="0"/>
              <a:t> con </a:t>
            </a:r>
            <a:r>
              <a:rPr lang="en-US" baseline="0" dirty="0" err="1"/>
              <a:t>loại</a:t>
            </a:r>
            <a:r>
              <a:rPr lang="en-US" baseline="0" dirty="0"/>
              <a:t> </a:t>
            </a:r>
            <a:r>
              <a:rPr lang="en-US" baseline="0" dirty="0" err="1"/>
              <a:t>cân</a:t>
            </a:r>
            <a:r>
              <a:rPr lang="en-US" baseline="0" dirty="0"/>
              <a:t> </a:t>
            </a:r>
            <a:r>
              <a:rPr lang="en-US" baseline="0" dirty="0" err="1"/>
              <a:t>được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để</a:t>
            </a:r>
            <a:r>
              <a:rPr lang="en-US" baseline="0" dirty="0"/>
              <a:t> </a:t>
            </a:r>
            <a:r>
              <a:rPr lang="en-US" baseline="0" dirty="0" err="1"/>
              <a:t>đo</a:t>
            </a:r>
            <a:r>
              <a:rPr lang="en-US" baseline="0" dirty="0"/>
              <a:t> </a:t>
            </a:r>
            <a:r>
              <a:rPr lang="en-US" baseline="0" dirty="0" err="1"/>
              <a:t>các</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có</a:t>
            </a:r>
            <a:r>
              <a:rPr lang="en-US" baseline="0" dirty="0"/>
              <a:t> </a:t>
            </a:r>
            <a:r>
              <a:rPr lang="en-US" baseline="0" dirty="0" err="1"/>
              <a:t>đơn</a:t>
            </a:r>
            <a:r>
              <a:rPr lang="en-US" baseline="0" dirty="0"/>
              <a:t> </a:t>
            </a:r>
            <a:r>
              <a:rPr lang="en-US" baseline="0" dirty="0" err="1"/>
              <a:t>vị</a:t>
            </a:r>
            <a:r>
              <a:rPr lang="en-US" baseline="0" dirty="0"/>
              <a:t> </a:t>
            </a:r>
            <a:r>
              <a:rPr lang="en-US" baseline="0" dirty="0" err="1"/>
              <a:t>đo</a:t>
            </a:r>
            <a:r>
              <a:rPr lang="en-US" baseline="0" dirty="0"/>
              <a:t> </a:t>
            </a:r>
            <a:r>
              <a:rPr lang="en-US" baseline="0" dirty="0" err="1"/>
              <a:t>là</a:t>
            </a:r>
            <a:r>
              <a:rPr lang="en-US" baseline="0" dirty="0"/>
              <a:t> </a:t>
            </a:r>
            <a:r>
              <a:rPr lang="en-US" baseline="0" dirty="0" err="1"/>
              <a:t>yến</a:t>
            </a:r>
            <a:r>
              <a:rPr lang="en-US" baseline="0" dirty="0"/>
              <a:t>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a:t>1 </a:t>
            </a:r>
            <a:r>
              <a:rPr lang="en-US" baseline="0" dirty="0" err="1"/>
              <a:t>bạn</a:t>
            </a:r>
            <a:r>
              <a:rPr lang="en-US" baseline="0" dirty="0"/>
              <a:t> </a:t>
            </a:r>
            <a:r>
              <a:rPr lang="en-US" baseline="0" dirty="0" err="1"/>
              <a:t>nhắc</a:t>
            </a:r>
            <a:r>
              <a:rPr lang="en-US" baseline="0" dirty="0"/>
              <a:t> </a:t>
            </a:r>
            <a:r>
              <a:rPr lang="en-US" baseline="0" dirty="0" err="1"/>
              <a:t>lại</a:t>
            </a:r>
            <a:r>
              <a:rPr lang="en-US" baseline="0" dirty="0"/>
              <a:t> </a:t>
            </a:r>
            <a:r>
              <a:rPr lang="en-US" baseline="0" dirty="0" err="1"/>
              <a:t>cho</a:t>
            </a:r>
            <a:r>
              <a:rPr lang="en-US" baseline="0" dirty="0"/>
              <a:t> </a:t>
            </a:r>
            <a:r>
              <a:rPr lang="en-US" baseline="0" dirty="0" err="1"/>
              <a:t>cô</a:t>
            </a:r>
            <a:r>
              <a:rPr lang="en-US" baseline="0" dirty="0"/>
              <a:t> 1 </a:t>
            </a:r>
            <a:r>
              <a:rPr lang="en-US" baseline="0" dirty="0" err="1"/>
              <a:t>tạ</a:t>
            </a:r>
            <a:r>
              <a:rPr lang="en-US" baseline="0" dirty="0"/>
              <a:t> </a:t>
            </a:r>
            <a:r>
              <a:rPr lang="en-US" baseline="0" dirty="0" err="1"/>
              <a:t>bằng</a:t>
            </a:r>
            <a:r>
              <a:rPr lang="en-US" baseline="0" dirty="0"/>
              <a:t> </a:t>
            </a:r>
            <a:r>
              <a:rPr lang="en-US" baseline="0" dirty="0" err="1"/>
              <a:t>bn</a:t>
            </a:r>
            <a:r>
              <a:rPr lang="en-US" baseline="0" dirty="0"/>
              <a:t> </a:t>
            </a:r>
            <a:r>
              <a:rPr lang="en-US" baseline="0" dirty="0" err="1"/>
              <a:t>yến</a:t>
            </a:r>
            <a:endParaRPr lang="en-US" baseline="0" dirty="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a:t>1 </a:t>
            </a:r>
            <a:r>
              <a:rPr lang="en-US" baseline="0" dirty="0" err="1"/>
              <a:t>tạ</a:t>
            </a:r>
            <a:r>
              <a:rPr lang="en-US" baseline="0" dirty="0"/>
              <a:t> </a:t>
            </a:r>
            <a:r>
              <a:rPr lang="en-US" baseline="0" dirty="0" err="1"/>
              <a:t>bằng</a:t>
            </a:r>
            <a:r>
              <a:rPr lang="en-US" baseline="0" dirty="0"/>
              <a:t> </a:t>
            </a:r>
            <a:r>
              <a:rPr lang="en-US" baseline="0" dirty="0" err="1"/>
              <a:t>bao</a:t>
            </a:r>
            <a:r>
              <a:rPr lang="en-US" baseline="0" dirty="0"/>
              <a:t> </a:t>
            </a:r>
            <a:r>
              <a:rPr lang="en-US" baseline="0" dirty="0" err="1"/>
              <a:t>nhiêu</a:t>
            </a:r>
            <a:r>
              <a:rPr lang="en-US" baseline="0" dirty="0"/>
              <a:t> kg? Con </a:t>
            </a:r>
            <a:r>
              <a:rPr lang="en-US" baseline="0" dirty="0" err="1"/>
              <a:t>đã</a:t>
            </a:r>
            <a:r>
              <a:rPr lang="en-US" baseline="0" dirty="0"/>
              <a:t> </a:t>
            </a:r>
            <a:r>
              <a:rPr lang="en-US" baseline="0" dirty="0" err="1"/>
              <a:t>làm</a:t>
            </a:r>
            <a:r>
              <a:rPr lang="en-US" baseline="0" dirty="0"/>
              <a:t> </a:t>
            </a:r>
            <a:r>
              <a:rPr lang="en-US" baseline="0" dirty="0" err="1"/>
              <a:t>tn</a:t>
            </a:r>
            <a:r>
              <a:rPr lang="en-US" baseline="0" dirty="0"/>
              <a:t>?</a:t>
            </a:r>
          </a:p>
          <a:p>
            <a:endParaRPr lang="en-US" baseline="0" dirty="0"/>
          </a:p>
          <a:p>
            <a:r>
              <a:rPr lang="en-US" baseline="0" dirty="0" err="1"/>
              <a:t>Và</a:t>
            </a:r>
            <a:r>
              <a:rPr lang="en-US" baseline="0" dirty="0"/>
              <a:t> </a:t>
            </a:r>
            <a:r>
              <a:rPr lang="en-US" baseline="0" dirty="0" err="1"/>
              <a:t>với</a:t>
            </a:r>
            <a:r>
              <a:rPr lang="en-US" baseline="0" dirty="0"/>
              <a:t> </a:t>
            </a:r>
            <a:r>
              <a:rPr lang="en-US" baseline="0" dirty="0" err="1"/>
              <a:t>những</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có</a:t>
            </a:r>
            <a:r>
              <a:rPr lang="en-US" baseline="0" dirty="0"/>
              <a:t> </a:t>
            </a:r>
            <a:r>
              <a:rPr lang="en-US" baseline="0" dirty="0" err="1"/>
              <a:t>đơn</a:t>
            </a:r>
            <a:r>
              <a:rPr lang="en-US" baseline="0" dirty="0"/>
              <a:t> </a:t>
            </a:r>
            <a:r>
              <a:rPr lang="en-US" baseline="0" dirty="0" err="1"/>
              <a:t>vị</a:t>
            </a:r>
            <a:r>
              <a:rPr lang="en-US" baseline="0" dirty="0"/>
              <a:t> </a:t>
            </a:r>
            <a:r>
              <a:rPr lang="en-US" baseline="0" dirty="0" err="1"/>
              <a:t>đo</a:t>
            </a:r>
            <a:r>
              <a:rPr lang="en-US" baseline="0" dirty="0"/>
              <a:t> </a:t>
            </a:r>
            <a:r>
              <a:rPr lang="en-US" baseline="0" dirty="0" err="1"/>
              <a:t>là</a:t>
            </a:r>
            <a:r>
              <a:rPr lang="en-US" baseline="0" dirty="0"/>
              <a:t> </a:t>
            </a:r>
            <a:r>
              <a:rPr lang="en-US" baseline="0" dirty="0" err="1"/>
              <a:t>tạ</a:t>
            </a:r>
            <a:r>
              <a:rPr lang="en-US" baseline="0" dirty="0"/>
              <a:t> </a:t>
            </a:r>
            <a:r>
              <a:rPr lang="en-US" baseline="0" dirty="0" err="1"/>
              <a:t>chúng</a:t>
            </a:r>
            <a:r>
              <a:rPr lang="en-US" baseline="0" dirty="0"/>
              <a:t> ta </a:t>
            </a:r>
            <a:r>
              <a:rPr lang="en-US" baseline="0" dirty="0" err="1"/>
              <a:t>dùng</a:t>
            </a:r>
            <a:r>
              <a:rPr lang="en-US" baseline="0" dirty="0"/>
              <a:t> </a:t>
            </a:r>
            <a:r>
              <a:rPr lang="en-US" baseline="0" dirty="0" err="1"/>
              <a:t>loại</a:t>
            </a:r>
            <a:r>
              <a:rPr lang="en-US" baseline="0" dirty="0"/>
              <a:t> </a:t>
            </a:r>
            <a:r>
              <a:rPr lang="en-US" baseline="0" dirty="0" err="1"/>
              <a:t>cân</a:t>
            </a:r>
            <a:r>
              <a:rPr lang="en-US" baseline="0" dirty="0"/>
              <a:t> </a:t>
            </a:r>
            <a:r>
              <a:rPr lang="en-US" baseline="0" dirty="0" err="1"/>
              <a:t>gì</a:t>
            </a:r>
            <a:r>
              <a:rPr lang="en-US" baseline="0" dirty="0"/>
              <a:t>, </a:t>
            </a:r>
            <a:r>
              <a:rPr lang="en-US" baseline="0" dirty="0" err="1"/>
              <a:t>các</a:t>
            </a:r>
            <a:r>
              <a:rPr lang="en-US" baseline="0" dirty="0"/>
              <a:t> con </a:t>
            </a:r>
            <a:r>
              <a:rPr lang="en-US" baseline="0" dirty="0" err="1"/>
              <a:t>hãy</a:t>
            </a:r>
            <a:r>
              <a:rPr lang="en-US" baseline="0" dirty="0"/>
              <a:t> </a:t>
            </a:r>
            <a:r>
              <a:rPr lang="en-US" baseline="0" dirty="0" err="1"/>
              <a:t>cùng</a:t>
            </a:r>
            <a:r>
              <a:rPr lang="en-US" baseline="0" dirty="0"/>
              <a:t> </a:t>
            </a:r>
            <a:r>
              <a:rPr lang="en-US" baseline="0" dirty="0" err="1"/>
              <a:t>đón</a:t>
            </a:r>
            <a:r>
              <a:rPr lang="en-US" baseline="0" dirty="0"/>
              <a:t> </a:t>
            </a:r>
            <a:r>
              <a:rPr lang="en-US" baseline="0" dirty="0" err="1"/>
              <a:t>xem</a:t>
            </a:r>
            <a:r>
              <a:rPr lang="en-US" baseline="0" dirty="0"/>
              <a:t> </a:t>
            </a:r>
            <a:r>
              <a:rPr lang="en-US" baseline="0" dirty="0" err="1"/>
              <a:t>nhé</a:t>
            </a:r>
            <a:r>
              <a:rPr lang="en-US" baseline="0" dirty="0"/>
              <a:t>.</a:t>
            </a:r>
          </a:p>
          <a:p>
            <a:r>
              <a:rPr lang="en-US" baseline="0" dirty="0" err="1"/>
              <a:t>Cô</a:t>
            </a:r>
            <a:r>
              <a:rPr lang="en-US" baseline="0" dirty="0"/>
              <a:t> </a:t>
            </a:r>
            <a:r>
              <a:rPr lang="en-US" baseline="0" dirty="0" err="1"/>
              <a:t>mời</a:t>
            </a:r>
            <a:r>
              <a:rPr lang="en-US" baseline="0" dirty="0"/>
              <a:t> 1 </a:t>
            </a:r>
            <a:r>
              <a:rPr lang="en-US" baseline="0" dirty="0" err="1"/>
              <a:t>bạn</a:t>
            </a:r>
            <a:r>
              <a:rPr lang="en-US" baseline="0" dirty="0"/>
              <a:t> </a:t>
            </a:r>
            <a:r>
              <a:rPr lang="en-US" baseline="0" dirty="0" err="1"/>
              <a:t>nhắc</a:t>
            </a:r>
            <a:r>
              <a:rPr lang="en-US" baseline="0" dirty="0"/>
              <a:t> </a:t>
            </a:r>
            <a:r>
              <a:rPr lang="en-US" baseline="0" dirty="0" err="1"/>
              <a:t>lại</a:t>
            </a:r>
            <a:r>
              <a:rPr lang="en-US" baseline="0" dirty="0"/>
              <a:t> </a:t>
            </a:r>
            <a:r>
              <a:rPr lang="en-US" baseline="0" dirty="0" err="1"/>
              <a:t>cho</a:t>
            </a:r>
            <a:r>
              <a:rPr lang="en-US" baseline="0" dirty="0"/>
              <a:t> </a:t>
            </a:r>
            <a:r>
              <a:rPr lang="en-US" baseline="0" dirty="0" err="1"/>
              <a:t>cô</a:t>
            </a:r>
            <a:r>
              <a:rPr lang="en-US" baseline="0" dirty="0"/>
              <a:t> 1 </a:t>
            </a:r>
            <a:r>
              <a:rPr lang="en-US" baseline="0" dirty="0" err="1"/>
              <a:t>tấn</a:t>
            </a:r>
            <a:r>
              <a:rPr lang="en-US" baseline="0" dirty="0"/>
              <a:t> </a:t>
            </a:r>
            <a:r>
              <a:rPr lang="en-US" baseline="0" dirty="0" err="1"/>
              <a:t>bằng</a:t>
            </a:r>
            <a:r>
              <a:rPr lang="en-US" baseline="0" dirty="0"/>
              <a:t> </a:t>
            </a:r>
            <a:r>
              <a:rPr lang="en-US" baseline="0" dirty="0" err="1"/>
              <a:t>bn</a:t>
            </a:r>
            <a:r>
              <a:rPr lang="en-US" baseline="0" dirty="0"/>
              <a:t> </a:t>
            </a:r>
            <a:r>
              <a:rPr lang="en-US" baseline="0" dirty="0" err="1"/>
              <a:t>tạ</a:t>
            </a:r>
            <a:r>
              <a:rPr lang="en-US" baseline="0" dirty="0"/>
              <a:t>?</a:t>
            </a:r>
          </a:p>
          <a:p>
            <a:r>
              <a:rPr lang="en-US" baseline="0" dirty="0" err="1"/>
              <a:t>Và</a:t>
            </a:r>
            <a:r>
              <a:rPr lang="en-US" baseline="0" dirty="0"/>
              <a:t> 1 </a:t>
            </a:r>
            <a:r>
              <a:rPr lang="en-US" baseline="0" dirty="0" err="1"/>
              <a:t>tấn</a:t>
            </a:r>
            <a:r>
              <a:rPr lang="en-US" baseline="0" dirty="0"/>
              <a:t> = 1000kg </a:t>
            </a:r>
            <a:r>
              <a:rPr lang="en-US" baseline="0" dirty="0" err="1"/>
              <a:t>đấy</a:t>
            </a:r>
            <a:r>
              <a:rPr lang="en-US" baseline="0" dirty="0"/>
              <a:t> </a:t>
            </a:r>
            <a:r>
              <a:rPr lang="en-US" baseline="0" dirty="0" err="1"/>
              <a:t>các</a:t>
            </a:r>
            <a:r>
              <a:rPr lang="en-US" baseline="0" dirty="0"/>
              <a:t> con ạ.</a:t>
            </a:r>
          </a:p>
          <a:p>
            <a:endParaRPr lang="en-US" baseline="0" dirty="0"/>
          </a:p>
          <a:p>
            <a:pPr marL="158750" indent="0">
              <a:buNone/>
            </a:pPr>
            <a:r>
              <a:rPr lang="en-US" baseline="0" dirty="0"/>
              <a:t> </a:t>
            </a:r>
            <a:r>
              <a:rPr lang="en-US" baseline="0" dirty="0" err="1"/>
              <a:t>Để</a:t>
            </a:r>
            <a:r>
              <a:rPr lang="en-US" baseline="0" dirty="0"/>
              <a:t> </a:t>
            </a:r>
            <a:r>
              <a:rPr lang="en-US" baseline="0" dirty="0" err="1"/>
              <a:t>cân</a:t>
            </a:r>
            <a:r>
              <a:rPr lang="en-US" baseline="0" dirty="0"/>
              <a:t> </a:t>
            </a:r>
            <a:r>
              <a:rPr lang="en-US" baseline="0" dirty="0" err="1"/>
              <a:t>các</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lên</a:t>
            </a:r>
            <a:r>
              <a:rPr lang="en-US" baseline="0" dirty="0"/>
              <a:t> </a:t>
            </a:r>
            <a:r>
              <a:rPr lang="en-US" baseline="0" dirty="0" err="1"/>
              <a:t>tới</a:t>
            </a:r>
            <a:r>
              <a:rPr lang="en-US" baseline="0" dirty="0"/>
              <a:t> </a:t>
            </a:r>
            <a:r>
              <a:rPr lang="en-US" baseline="0" dirty="0" err="1"/>
              <a:t>hàng</a:t>
            </a:r>
            <a:r>
              <a:rPr lang="en-US" baseline="0" dirty="0"/>
              <a:t> </a:t>
            </a:r>
            <a:r>
              <a:rPr lang="en-US" baseline="0" dirty="0" err="1"/>
              <a:t>nghìn</a:t>
            </a:r>
            <a:r>
              <a:rPr lang="en-US" baseline="0" dirty="0"/>
              <a:t> kg </a:t>
            </a:r>
            <a:r>
              <a:rPr lang="en-US" baseline="0" dirty="0" err="1"/>
              <a:t>chúng</a:t>
            </a:r>
            <a:r>
              <a:rPr lang="en-US" baseline="0" dirty="0"/>
              <a:t> ta </a:t>
            </a:r>
            <a:r>
              <a:rPr lang="en-US" baseline="0" dirty="0" err="1"/>
              <a:t>sẽ</a:t>
            </a:r>
            <a:r>
              <a:rPr lang="en-US" baseline="0" dirty="0"/>
              <a:t> </a:t>
            </a:r>
            <a:r>
              <a:rPr lang="en-US" baseline="0" dirty="0" err="1"/>
              <a:t>sử</a:t>
            </a:r>
            <a:r>
              <a:rPr lang="en-US" baseline="0" dirty="0"/>
              <a:t> </a:t>
            </a:r>
            <a:r>
              <a:rPr lang="en-US" baseline="0" dirty="0" err="1"/>
              <a:t>đụng</a:t>
            </a:r>
            <a:r>
              <a:rPr lang="en-US" baseline="0" dirty="0"/>
              <a:t> </a:t>
            </a:r>
            <a:r>
              <a:rPr lang="en-US" baseline="0" dirty="0" err="1"/>
              <a:t>loại</a:t>
            </a:r>
            <a:r>
              <a:rPr lang="en-US" baseline="0" dirty="0"/>
              <a:t> </a:t>
            </a:r>
            <a:r>
              <a:rPr lang="en-US" baseline="0" dirty="0" err="1"/>
              <a:t>cân</a:t>
            </a:r>
            <a:r>
              <a:rPr lang="en-US" baseline="0" dirty="0"/>
              <a:t> </a:t>
            </a:r>
            <a:r>
              <a:rPr lang="en-US" baseline="0" dirty="0" err="1"/>
              <a:t>gì</a:t>
            </a:r>
            <a:r>
              <a:rPr lang="en-US" baseline="0" dirty="0"/>
              <a:t>? </a:t>
            </a:r>
            <a:r>
              <a:rPr lang="en-US" baseline="0" dirty="0" err="1"/>
              <a:t>Các</a:t>
            </a:r>
            <a:r>
              <a:rPr lang="en-US" baseline="0" dirty="0"/>
              <a:t> </a:t>
            </a:r>
            <a:r>
              <a:rPr lang="en-US" baseline="0" dirty="0" err="1"/>
              <a:t>bạn</a:t>
            </a:r>
            <a:r>
              <a:rPr lang="en-US" baseline="0" dirty="0"/>
              <a:t> </a:t>
            </a:r>
            <a:r>
              <a:rPr lang="en-US" baseline="0" dirty="0" err="1"/>
              <a:t>hãy</a:t>
            </a:r>
            <a:r>
              <a:rPr lang="en-US" baseline="0" dirty="0"/>
              <a:t> </a:t>
            </a:r>
            <a:r>
              <a:rPr lang="en-US" baseline="0" dirty="0" err="1"/>
              <a:t>chú</a:t>
            </a:r>
            <a:r>
              <a:rPr lang="en-US" baseline="0" dirty="0"/>
              <a:t> ý </a:t>
            </a:r>
            <a:r>
              <a:rPr lang="en-US" baseline="0" dirty="0" err="1"/>
              <a:t>lên</a:t>
            </a:r>
            <a:r>
              <a:rPr lang="en-US" baseline="0" dirty="0"/>
              <a:t> </a:t>
            </a:r>
            <a:r>
              <a:rPr lang="en-US" baseline="0" dirty="0" err="1"/>
              <a:t>màn</a:t>
            </a:r>
            <a:r>
              <a:rPr lang="en-US" baseline="0" dirty="0"/>
              <a:t> </a:t>
            </a:r>
            <a:r>
              <a:rPr lang="en-US" baseline="0" dirty="0" err="1"/>
              <a:t>hình</a:t>
            </a:r>
            <a:r>
              <a:rPr lang="en-US" baseline="0" dirty="0"/>
              <a:t> …..</a:t>
            </a:r>
          </a:p>
          <a:p>
            <a:pPr marL="158750" indent="0">
              <a:buNone/>
            </a:pPr>
            <a:r>
              <a:rPr lang="en-US" baseline="0" dirty="0" err="1"/>
              <a:t>Vừa</a:t>
            </a:r>
            <a:r>
              <a:rPr lang="en-US" baseline="0" dirty="0"/>
              <a:t> </a:t>
            </a:r>
            <a:r>
              <a:rPr lang="en-US" baseline="0" dirty="0" err="1"/>
              <a:t>rồi</a:t>
            </a:r>
            <a:r>
              <a:rPr lang="en-US" baseline="0" dirty="0"/>
              <a:t> </a:t>
            </a:r>
            <a:r>
              <a:rPr lang="en-US" baseline="0" dirty="0" err="1"/>
              <a:t>các</a:t>
            </a:r>
            <a:r>
              <a:rPr lang="en-US" baseline="0" dirty="0"/>
              <a:t> con </a:t>
            </a:r>
            <a:r>
              <a:rPr lang="en-US" baseline="0" dirty="0" err="1"/>
              <a:t>đã</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bảng</a:t>
            </a:r>
            <a:r>
              <a:rPr lang="en-US" baseline="0" dirty="0"/>
              <a:t> </a:t>
            </a:r>
            <a:r>
              <a:rPr lang="en-US" baseline="0" dirty="0" err="1"/>
              <a:t>nội</a:t>
            </a:r>
            <a:r>
              <a:rPr lang="en-US" baseline="0" dirty="0"/>
              <a:t> dung </a:t>
            </a:r>
            <a:r>
              <a:rPr lang="en-US" baseline="0" dirty="0" err="1"/>
              <a:t>trong</a:t>
            </a:r>
            <a:r>
              <a:rPr lang="en-US" baseline="0" dirty="0"/>
              <a:t> </a:t>
            </a:r>
            <a:r>
              <a:rPr lang="en-US" baseline="0" dirty="0" err="1"/>
              <a:t>bài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 Con </a:t>
            </a:r>
            <a:r>
              <a:rPr lang="en-US" baseline="0"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gì</a:t>
            </a:r>
            <a:r>
              <a:rPr lang="en-US" baseline="0" dirty="0"/>
              <a:t> </a:t>
            </a:r>
            <a:r>
              <a:rPr lang="en-US" baseline="0" dirty="0" err="1"/>
              <a:t>về</a:t>
            </a:r>
            <a:r>
              <a:rPr lang="en-US" baseline="0" dirty="0"/>
              <a:t> </a:t>
            </a:r>
            <a:r>
              <a:rPr lang="en-US" baseline="0" dirty="0" err="1"/>
              <a:t>các</a:t>
            </a:r>
            <a:r>
              <a:rPr lang="en-US" baseline="0" dirty="0"/>
              <a:t> </a:t>
            </a:r>
            <a:r>
              <a:rPr lang="en-US" baseline="0" dirty="0" err="1"/>
              <a:t>đơn</a:t>
            </a:r>
            <a:r>
              <a:rPr lang="en-US" baseline="0" dirty="0"/>
              <a:t> </a:t>
            </a:r>
            <a:r>
              <a:rPr lang="en-US" baseline="0" dirty="0" err="1"/>
              <a:t>vị</a:t>
            </a:r>
            <a:r>
              <a:rPr lang="en-US" baseline="0" dirty="0"/>
              <a:t> </a:t>
            </a:r>
            <a:r>
              <a:rPr lang="en-US" baseline="0" dirty="0" err="1"/>
              <a:t>đo</a:t>
            </a:r>
            <a:r>
              <a:rPr lang="en-US" baseline="0" dirty="0"/>
              <a:t> </a:t>
            </a:r>
            <a:r>
              <a:rPr lang="en-US" baseline="0" dirty="0" err="1"/>
              <a:t>khối</a:t>
            </a:r>
            <a:r>
              <a:rPr lang="en-US" baseline="0" dirty="0"/>
              <a:t> </a:t>
            </a:r>
            <a:r>
              <a:rPr lang="en-US" baseline="0" dirty="0" err="1"/>
              <a:t>lượng</a:t>
            </a:r>
            <a:r>
              <a:rPr lang="en-US" baseline="0" dirty="0"/>
              <a:t> </a:t>
            </a:r>
            <a:r>
              <a:rPr lang="en-US" baseline="0" dirty="0" err="1"/>
              <a:t>liền</a:t>
            </a:r>
            <a:r>
              <a:rPr lang="en-US" baseline="0" dirty="0"/>
              <a:t> </a:t>
            </a:r>
            <a:r>
              <a:rPr lang="en-US" baseline="0" dirty="0" err="1"/>
              <a:t>nhau</a:t>
            </a:r>
            <a:r>
              <a:rPr lang="en-US" baseline="0" dirty="0"/>
              <a:t>.</a:t>
            </a:r>
          </a:p>
          <a:p>
            <a:r>
              <a:rPr lang="en-US" baseline="0" dirty="0" err="1"/>
              <a:t>Để</a:t>
            </a:r>
            <a:r>
              <a:rPr lang="en-US" baseline="0" dirty="0"/>
              <a:t> </a:t>
            </a:r>
            <a:r>
              <a:rPr lang="en-US" baseline="0" dirty="0" err="1"/>
              <a:t>áp</a:t>
            </a:r>
            <a:r>
              <a:rPr lang="en-US" baseline="0" dirty="0"/>
              <a:t> </a:t>
            </a:r>
            <a:r>
              <a:rPr lang="en-US" baseline="0" dirty="0" err="1"/>
              <a:t>dụng</a:t>
            </a:r>
            <a:r>
              <a:rPr lang="en-US" baseline="0" dirty="0"/>
              <a:t> </a:t>
            </a:r>
            <a:r>
              <a:rPr lang="en-US" baseline="0" dirty="0" err="1"/>
              <a:t>những</a:t>
            </a:r>
            <a:r>
              <a:rPr lang="en-US" baseline="0" dirty="0"/>
              <a:t> </a:t>
            </a:r>
            <a:r>
              <a:rPr lang="en-US" baseline="0" dirty="0" err="1"/>
              <a:t>đơn</a:t>
            </a:r>
            <a:r>
              <a:rPr lang="en-US" baseline="0" dirty="0"/>
              <a:t> </a:t>
            </a:r>
            <a:r>
              <a:rPr lang="en-US" baseline="0" dirty="0" err="1"/>
              <a:t>vị</a:t>
            </a:r>
            <a:r>
              <a:rPr lang="en-US" baseline="0" dirty="0"/>
              <a:t> </a:t>
            </a:r>
            <a:r>
              <a:rPr lang="en-US" baseline="0" dirty="0" err="1"/>
              <a:t>đo</a:t>
            </a:r>
            <a:r>
              <a:rPr lang="en-US" baseline="0" dirty="0"/>
              <a:t> </a:t>
            </a:r>
            <a:r>
              <a:rPr lang="en-US" baseline="0" dirty="0" err="1"/>
              <a:t>ấy</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cô</a:t>
            </a:r>
            <a:r>
              <a:rPr lang="en-US" baseline="0" dirty="0"/>
              <a:t> </a:t>
            </a:r>
            <a:r>
              <a:rPr lang="en-US" baseline="0" dirty="0" err="1"/>
              <a:t>và</a:t>
            </a:r>
            <a:r>
              <a:rPr lang="en-US" baseline="0" dirty="0"/>
              <a:t> </a:t>
            </a:r>
            <a:r>
              <a:rPr lang="en-US" baseline="0" dirty="0" err="1"/>
              <a:t>các</a:t>
            </a:r>
            <a:r>
              <a:rPr lang="en-US" baseline="0" dirty="0"/>
              <a:t> con </a:t>
            </a:r>
            <a:r>
              <a:rPr lang="en-US" baseline="0" dirty="0" err="1"/>
              <a:t>sẽ</a:t>
            </a:r>
            <a:r>
              <a:rPr lang="en-US" baseline="0" dirty="0"/>
              <a:t> </a:t>
            </a:r>
            <a:r>
              <a:rPr lang="en-US" baseline="0" dirty="0" err="1"/>
              <a:t>bước</a:t>
            </a:r>
            <a:r>
              <a:rPr lang="en-US" baseline="0" dirty="0"/>
              <a:t> </a:t>
            </a:r>
            <a:r>
              <a:rPr lang="en-US" baseline="0" dirty="0" err="1"/>
              <a:t>vào</a:t>
            </a:r>
            <a:r>
              <a:rPr lang="en-US" baseline="0" dirty="0"/>
              <a:t> </a:t>
            </a:r>
            <a:r>
              <a:rPr lang="en-US" baseline="0" dirty="0" err="1"/>
              <a:t>phần</a:t>
            </a:r>
            <a:r>
              <a:rPr lang="en-US" baseline="0" dirty="0"/>
              <a:t> </a:t>
            </a:r>
            <a:r>
              <a:rPr lang="en-US" baseline="0" dirty="0" err="1"/>
              <a:t>luyện</a:t>
            </a:r>
            <a:r>
              <a:rPr lang="en-US" baseline="0" dirty="0"/>
              <a:t> </a:t>
            </a:r>
            <a:r>
              <a:rPr lang="en-US" baseline="0" dirty="0" err="1"/>
              <a:t>tập</a:t>
            </a:r>
            <a:r>
              <a:rPr lang="en-US" baseline="0" dirty="0"/>
              <a:t>.</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aseline="0" dirty="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aseline="0" dirty="0"/>
          </a:p>
          <a:p>
            <a:endParaRPr lang="en-US" dirty="0"/>
          </a:p>
        </p:txBody>
      </p:sp>
    </p:spTree>
    <p:extLst>
      <p:ext uri="{BB962C8B-B14F-4D97-AF65-F5344CB8AC3E}">
        <p14:creationId xmlns:p14="http://schemas.microsoft.com/office/powerpoint/2010/main" val="3009116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37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77cf0412cd_0_1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77cf0412cd_0_1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778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Ở</a:t>
            </a:r>
            <a:r>
              <a:rPr lang="en-US" baseline="0" dirty="0"/>
              <a:t> </a:t>
            </a:r>
            <a:r>
              <a:rPr lang="en-US" baseline="0" dirty="0" err="1"/>
              <a:t>bài</a:t>
            </a:r>
            <a:r>
              <a:rPr lang="en-US" baseline="0" dirty="0"/>
              <a:t> </a:t>
            </a:r>
            <a:r>
              <a:rPr lang="en-US" baseline="0" dirty="0" err="1"/>
              <a:t>tập</a:t>
            </a:r>
            <a:r>
              <a:rPr lang="en-US" baseline="0" dirty="0"/>
              <a:t> </a:t>
            </a:r>
            <a:r>
              <a:rPr lang="en-US" baseline="0" dirty="0" err="1"/>
              <a:t>thứ</a:t>
            </a:r>
            <a:r>
              <a:rPr lang="en-US" baseline="0" dirty="0"/>
              <a:t> 1 </a:t>
            </a:r>
            <a:r>
              <a:rPr lang="en-US" baseline="0" dirty="0" err="1"/>
              <a:t>bạn</a:t>
            </a:r>
            <a:r>
              <a:rPr lang="en-US" baseline="0" dirty="0"/>
              <a:t> Anna </a:t>
            </a:r>
            <a:r>
              <a:rPr lang="en-US" baseline="0" dirty="0" err="1"/>
              <a:t>có</a:t>
            </a:r>
            <a:r>
              <a:rPr lang="en-US" baseline="0" dirty="0"/>
              <a:t> </a:t>
            </a:r>
            <a:r>
              <a:rPr lang="en-US" baseline="0" dirty="0" err="1"/>
              <a:t>câu</a:t>
            </a:r>
            <a:r>
              <a:rPr lang="en-US" baseline="0" dirty="0"/>
              <a:t> </a:t>
            </a:r>
            <a:r>
              <a:rPr lang="en-US" baseline="0" dirty="0" err="1"/>
              <a:t>hỏi</a:t>
            </a:r>
            <a:r>
              <a:rPr lang="en-US" baseline="0" dirty="0"/>
              <a:t> </a:t>
            </a:r>
            <a:r>
              <a:rPr lang="en-US" baseline="0" dirty="0" err="1"/>
              <a:t>muốn</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mình</a:t>
            </a:r>
            <a:r>
              <a:rPr lang="en-US" baseline="0" dirty="0"/>
              <a:t>, </a:t>
            </a:r>
            <a:r>
              <a:rPr lang="en-US" baseline="0" dirty="0" err="1"/>
              <a:t>các</a:t>
            </a:r>
            <a:r>
              <a:rPr lang="en-US" baseline="0" dirty="0"/>
              <a:t> con </a:t>
            </a:r>
            <a:r>
              <a:rPr lang="en-US" baseline="0" dirty="0" err="1"/>
              <a:t>hãy</a:t>
            </a:r>
            <a:r>
              <a:rPr lang="en-US" baseline="0" dirty="0"/>
              <a:t> </a:t>
            </a:r>
            <a:r>
              <a:rPr lang="en-US" baseline="0" dirty="0" err="1"/>
              <a:t>lắng</a:t>
            </a:r>
            <a:r>
              <a:rPr lang="en-US" baseline="0" dirty="0"/>
              <a:t> </a:t>
            </a:r>
            <a:r>
              <a:rPr lang="en-US" baseline="0" dirty="0" err="1"/>
              <a:t>nghe</a:t>
            </a:r>
            <a:r>
              <a:rPr lang="en-US" baseline="0" dirty="0"/>
              <a:t> </a:t>
            </a:r>
            <a:r>
              <a:rPr lang="en-US" baseline="0" dirty="0" err="1"/>
              <a:t>thật</a:t>
            </a:r>
            <a:r>
              <a:rPr lang="en-US" baseline="0" dirty="0"/>
              <a:t> </a:t>
            </a:r>
            <a:r>
              <a:rPr lang="en-US" baseline="0" dirty="0" err="1"/>
              <a:t>kĩ</a:t>
            </a:r>
            <a:r>
              <a:rPr lang="en-US" baseline="0" dirty="0"/>
              <a:t> </a:t>
            </a:r>
            <a:r>
              <a:rPr lang="en-US" baseline="0" dirty="0" err="1"/>
              <a:t>nhé</a:t>
            </a:r>
            <a:r>
              <a:rPr lang="en-US" baseline="0" dirty="0"/>
              <a:t>.</a:t>
            </a:r>
          </a:p>
          <a:p>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giúp</a:t>
            </a:r>
            <a:r>
              <a:rPr lang="en-US" baseline="0" dirty="0"/>
              <a:t> </a:t>
            </a:r>
            <a:r>
              <a:rPr lang="en-US" baseline="0" dirty="0" err="1"/>
              <a:t>bạn</a:t>
            </a:r>
            <a:r>
              <a:rPr lang="en-US" baseline="0" dirty="0"/>
              <a:t> Anna, </a:t>
            </a:r>
            <a:r>
              <a:rPr lang="en-US" baseline="0" dirty="0" err="1"/>
              <a:t>các</a:t>
            </a:r>
            <a:r>
              <a:rPr lang="en-US" baseline="0" dirty="0"/>
              <a:t> con </a:t>
            </a:r>
            <a:r>
              <a:rPr lang="en-US" baseline="0" dirty="0" err="1"/>
              <a:t>hãy</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bài</a:t>
            </a:r>
            <a:r>
              <a:rPr lang="en-US" baseline="0" dirty="0"/>
              <a:t> </a:t>
            </a:r>
            <a:r>
              <a:rPr lang="en-US" baseline="0" dirty="0" err="1"/>
              <a:t>tập</a:t>
            </a:r>
            <a:r>
              <a:rPr lang="en-US" baseline="0" dirty="0"/>
              <a:t> </a:t>
            </a:r>
            <a:r>
              <a:rPr lang="en-US" baseline="0" dirty="0" err="1"/>
              <a:t>vào</a:t>
            </a:r>
            <a:r>
              <a:rPr lang="en-US" baseline="0" dirty="0"/>
              <a:t> link </a:t>
            </a:r>
            <a:r>
              <a:rPr lang="en-US" baseline="0" dirty="0" err="1"/>
              <a:t>trên</a:t>
            </a:r>
            <a:r>
              <a:rPr lang="en-US" baseline="0" dirty="0"/>
              <a:t> </a:t>
            </a:r>
            <a:r>
              <a:rPr lang="en-US" baseline="0" dirty="0" err="1"/>
              <a:t>wordwall</a:t>
            </a:r>
            <a:r>
              <a:rPr lang="en-US" baseline="0" dirty="0"/>
              <a:t> </a:t>
            </a:r>
            <a:r>
              <a:rPr lang="en-US" baseline="0" dirty="0" err="1"/>
              <a:t>nhé</a:t>
            </a:r>
            <a:r>
              <a:rPr lang="en-US" baseline="0" dirty="0"/>
              <a:t>.</a:t>
            </a:r>
          </a:p>
          <a:p>
            <a:r>
              <a:rPr lang="en-US" baseline="0" dirty="0" err="1"/>
              <a:t>Cô</a:t>
            </a:r>
            <a:r>
              <a:rPr lang="en-US" baseline="0" dirty="0"/>
              <a:t> </a:t>
            </a:r>
            <a:r>
              <a:rPr lang="en-US" baseline="0" dirty="0" err="1"/>
              <a:t>thấy</a:t>
            </a:r>
            <a:r>
              <a:rPr lang="en-US" baseline="0" dirty="0"/>
              <a:t> </a:t>
            </a:r>
            <a:r>
              <a:rPr lang="en-US" baseline="0" dirty="0" err="1"/>
              <a:t>cả</a:t>
            </a:r>
            <a:r>
              <a:rPr lang="en-US" baseline="0" dirty="0"/>
              <a:t> </a:t>
            </a:r>
            <a:r>
              <a:rPr lang="en-US" baseline="0" dirty="0" err="1"/>
              <a:t>lớp</a:t>
            </a:r>
            <a:r>
              <a:rPr lang="en-US" baseline="0" dirty="0"/>
              <a:t> </a:t>
            </a:r>
            <a:r>
              <a:rPr lang="en-US" baseline="0" dirty="0" err="1"/>
              <a:t>mình</a:t>
            </a:r>
            <a:r>
              <a:rPr lang="en-US" baseline="0" dirty="0"/>
              <a:t> </a:t>
            </a:r>
            <a:r>
              <a:rPr lang="en-US" baseline="0" dirty="0" err="1"/>
              <a:t>đều</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chính</a:t>
            </a:r>
            <a:r>
              <a:rPr lang="en-US" baseline="0" dirty="0"/>
              <a:t> </a:t>
            </a:r>
            <a:r>
              <a:rPr lang="en-US" baseline="0" dirty="0" err="1"/>
              <a:t>xác</a:t>
            </a:r>
            <a:r>
              <a:rPr lang="en-US" baseline="0" dirty="0"/>
              <a:t>. </a:t>
            </a:r>
            <a:r>
              <a:rPr lang="en-US" baseline="0" dirty="0" err="1"/>
              <a:t>Cô</a:t>
            </a:r>
            <a:r>
              <a:rPr lang="en-US" baseline="0" dirty="0"/>
              <a:t> </a:t>
            </a:r>
            <a:r>
              <a:rPr lang="en-US" baseline="0" dirty="0" err="1"/>
              <a:t>mời</a:t>
            </a:r>
            <a:r>
              <a:rPr lang="en-US" baseline="0" dirty="0"/>
              <a:t> A </a:t>
            </a:r>
            <a:r>
              <a:rPr lang="en-US" baseline="0" dirty="0" err="1"/>
              <a:t>giải</a:t>
            </a:r>
            <a:r>
              <a:rPr lang="en-US" baseline="0" dirty="0"/>
              <a:t> </a:t>
            </a:r>
            <a:r>
              <a:rPr lang="en-US" baseline="0" dirty="0" err="1"/>
              <a:t>thích</a:t>
            </a:r>
            <a:r>
              <a:rPr lang="en-US" baseline="0" dirty="0"/>
              <a:t> </a:t>
            </a:r>
            <a:r>
              <a:rPr lang="en-US" baseline="0" dirty="0" err="1"/>
              <a:t>tại</a:t>
            </a:r>
            <a:r>
              <a:rPr lang="en-US" baseline="0" dirty="0"/>
              <a:t> </a:t>
            </a:r>
            <a:r>
              <a:rPr lang="en-US" baseline="0" dirty="0" err="1"/>
              <a:t>sao</a:t>
            </a:r>
            <a:r>
              <a:rPr lang="en-US" baseline="0" dirty="0"/>
              <a:t> con </a:t>
            </a:r>
            <a:r>
              <a:rPr lang="en-US" baseline="0" dirty="0" err="1"/>
              <a:t>chọn</a:t>
            </a:r>
            <a:r>
              <a:rPr lang="en-US" baseline="0" dirty="0"/>
              <a:t> con </a:t>
            </a:r>
            <a:r>
              <a:rPr lang="en-US" baseline="0" dirty="0" err="1"/>
              <a:t>voi</a:t>
            </a:r>
            <a:r>
              <a:rPr lang="en-US" baseline="0" dirty="0"/>
              <a:t> </a:t>
            </a:r>
            <a:r>
              <a:rPr lang="en-US" baseline="0" dirty="0" err="1"/>
              <a:t>có</a:t>
            </a:r>
            <a:r>
              <a:rPr lang="en-US" baseline="0" dirty="0"/>
              <a:t> </a:t>
            </a:r>
            <a:r>
              <a:rPr lang="en-US" baseline="0" dirty="0" err="1"/>
              <a:t>khối</a:t>
            </a:r>
            <a:r>
              <a:rPr lang="en-US" baseline="0" dirty="0"/>
              <a:t> </a:t>
            </a:r>
            <a:r>
              <a:rPr lang="en-US" baseline="0" dirty="0" err="1"/>
              <a:t>lượng</a:t>
            </a:r>
            <a:r>
              <a:rPr lang="en-US" baseline="0" dirty="0"/>
              <a:t> </a:t>
            </a:r>
            <a:r>
              <a:rPr lang="en-US" baseline="0" dirty="0" err="1"/>
              <a:t>là</a:t>
            </a:r>
            <a:r>
              <a:rPr lang="en-US" baseline="0" dirty="0"/>
              <a:t> 2 </a:t>
            </a:r>
            <a:r>
              <a:rPr lang="en-US" baseline="0" dirty="0" err="1"/>
              <a:t>tấn</a:t>
            </a:r>
            <a:r>
              <a:rPr lang="en-US" baseline="0" dirty="0"/>
              <a:t>?</a:t>
            </a:r>
          </a:p>
          <a:p>
            <a:r>
              <a:rPr lang="en-US" baseline="0" dirty="0" err="1"/>
              <a:t>Tại</a:t>
            </a:r>
            <a:r>
              <a:rPr lang="en-US" baseline="0" dirty="0"/>
              <a:t> </a:t>
            </a:r>
            <a:r>
              <a:rPr lang="en-US" baseline="0" dirty="0" err="1"/>
              <a:t>sao</a:t>
            </a:r>
            <a:r>
              <a:rPr lang="en-US" baseline="0" dirty="0"/>
              <a:t> con </a:t>
            </a:r>
            <a:r>
              <a:rPr lang="en-US" baseline="0" dirty="0" err="1"/>
              <a:t>chọn</a:t>
            </a:r>
            <a:r>
              <a:rPr lang="en-US" baseline="0" dirty="0"/>
              <a:t> con </a:t>
            </a:r>
            <a:r>
              <a:rPr lang="en-US" baseline="0" dirty="0" err="1"/>
              <a:t>gà</a:t>
            </a:r>
            <a:r>
              <a:rPr lang="en-US" baseline="0" dirty="0"/>
              <a:t> </a:t>
            </a:r>
            <a:r>
              <a:rPr lang="en-US" baseline="0" dirty="0" err="1"/>
              <a:t>có</a:t>
            </a:r>
            <a:r>
              <a:rPr lang="en-US" baseline="0" dirty="0"/>
              <a:t> </a:t>
            </a:r>
            <a:r>
              <a:rPr lang="en-US" baseline="0" dirty="0" err="1"/>
              <a:t>cân</a:t>
            </a:r>
            <a:r>
              <a:rPr lang="en-US" baseline="0" dirty="0"/>
              <a:t> </a:t>
            </a:r>
            <a:r>
              <a:rPr lang="en-US" baseline="0" dirty="0" err="1"/>
              <a:t>nặng</a:t>
            </a:r>
            <a:r>
              <a:rPr lang="en-US" baseline="0" dirty="0"/>
              <a:t> </a:t>
            </a:r>
            <a:r>
              <a:rPr lang="en-US" baseline="0" dirty="0" err="1"/>
              <a:t>là</a:t>
            </a:r>
            <a:r>
              <a:rPr lang="en-US" baseline="0" dirty="0"/>
              <a:t> 2 kg?</a:t>
            </a:r>
          </a:p>
          <a:p>
            <a:r>
              <a:rPr lang="en-US" baseline="0" dirty="0" err="1"/>
              <a:t>Tại</a:t>
            </a:r>
            <a:r>
              <a:rPr lang="en-US" baseline="0" dirty="0"/>
              <a:t> </a:t>
            </a:r>
            <a:r>
              <a:rPr lang="en-US" baseline="0" dirty="0" err="1"/>
              <a:t>sao</a:t>
            </a:r>
            <a:r>
              <a:rPr lang="en-US" baseline="0" dirty="0"/>
              <a:t> con </a:t>
            </a:r>
            <a:r>
              <a:rPr lang="en-US" baseline="0" dirty="0" err="1"/>
              <a:t>bò</a:t>
            </a:r>
            <a:r>
              <a:rPr lang="en-US" baseline="0" dirty="0"/>
              <a:t> con </a:t>
            </a:r>
            <a:r>
              <a:rPr lang="en-US" baseline="0" dirty="0" err="1"/>
              <a:t>lại</a:t>
            </a:r>
            <a:r>
              <a:rPr lang="en-US" baseline="0" dirty="0"/>
              <a:t> </a:t>
            </a:r>
            <a:r>
              <a:rPr lang="en-US" baseline="0" dirty="0" err="1"/>
              <a:t>điền</a:t>
            </a:r>
            <a:r>
              <a:rPr lang="en-US" baseline="0" dirty="0"/>
              <a:t> </a:t>
            </a:r>
            <a:r>
              <a:rPr lang="en-US" baseline="0" dirty="0" err="1"/>
              <a:t>được</a:t>
            </a:r>
            <a:r>
              <a:rPr lang="en-US" baseline="0" dirty="0"/>
              <a:t> 2 </a:t>
            </a:r>
            <a:r>
              <a:rPr lang="en-US" baseline="0" dirty="0" err="1"/>
              <a:t>tạ</a:t>
            </a:r>
            <a:r>
              <a:rPr lang="en-US" baseline="0" dirty="0"/>
              <a:t>?</a:t>
            </a:r>
          </a:p>
          <a:p>
            <a:r>
              <a:rPr lang="en-US" baseline="0" dirty="0"/>
              <a:t>Qua </a:t>
            </a:r>
            <a:r>
              <a:rPr lang="en-US" baseline="0" dirty="0" err="1"/>
              <a:t>bài</a:t>
            </a:r>
            <a:r>
              <a:rPr lang="en-US" baseline="0" dirty="0"/>
              <a:t> </a:t>
            </a:r>
            <a:r>
              <a:rPr lang="en-US" baseline="0" dirty="0" err="1"/>
              <a:t>tập</a:t>
            </a:r>
            <a:r>
              <a:rPr lang="en-US" baseline="0" dirty="0"/>
              <a:t> </a:t>
            </a:r>
            <a:r>
              <a:rPr lang="en-US" baseline="0" dirty="0" err="1"/>
              <a:t>này</a:t>
            </a:r>
            <a:r>
              <a:rPr lang="en-US" baseline="0" dirty="0"/>
              <a:t> </a:t>
            </a:r>
            <a:r>
              <a:rPr lang="en-US" baseline="0" dirty="0" err="1"/>
              <a:t>các</a:t>
            </a:r>
            <a:r>
              <a:rPr lang="en-US" baseline="0" dirty="0"/>
              <a:t> con </a:t>
            </a:r>
            <a:r>
              <a:rPr lang="en-US" baseline="0" dirty="0" err="1"/>
              <a:t>đã</a:t>
            </a:r>
            <a:r>
              <a:rPr lang="en-US" baseline="0" dirty="0"/>
              <a:t> </a:t>
            </a:r>
            <a:r>
              <a:rPr lang="en-US" baseline="0" dirty="0" err="1"/>
              <a:t>biết</a:t>
            </a:r>
            <a:r>
              <a:rPr lang="en-US" baseline="0" dirty="0"/>
              <a:t> </a:t>
            </a:r>
            <a:r>
              <a:rPr lang="en-US" baseline="0" dirty="0" err="1"/>
              <a:t>cách</a:t>
            </a:r>
            <a:r>
              <a:rPr lang="en-US" baseline="0" dirty="0"/>
              <a:t> </a:t>
            </a:r>
            <a:r>
              <a:rPr lang="en-US" baseline="0" dirty="0" err="1"/>
              <a:t>ước</a:t>
            </a:r>
            <a:r>
              <a:rPr lang="en-US" baseline="0" dirty="0"/>
              <a:t> </a:t>
            </a:r>
            <a:r>
              <a:rPr lang="en-US" baseline="0" dirty="0" err="1"/>
              <a:t>lượng</a:t>
            </a:r>
            <a:r>
              <a:rPr lang="en-US" baseline="0" dirty="0"/>
              <a:t> </a:t>
            </a:r>
            <a:r>
              <a:rPr lang="en-US" baseline="0" dirty="0" err="1"/>
              <a:t>số</a:t>
            </a:r>
            <a:r>
              <a:rPr lang="en-US" baseline="0" dirty="0"/>
              <a:t> </a:t>
            </a:r>
            <a:r>
              <a:rPr lang="en-US" baseline="0" dirty="0" err="1"/>
              <a:t>đo</a:t>
            </a:r>
            <a:r>
              <a:rPr lang="en-US" baseline="0" dirty="0"/>
              <a:t> </a:t>
            </a:r>
            <a:r>
              <a:rPr lang="en-US" baseline="0" dirty="0" err="1"/>
              <a:t>khối</a:t>
            </a:r>
            <a:r>
              <a:rPr lang="en-US" baseline="0" dirty="0"/>
              <a:t>  </a:t>
            </a:r>
            <a:r>
              <a:rPr lang="en-US" baseline="0" dirty="0" err="1"/>
              <a:t>lượng</a:t>
            </a:r>
            <a:r>
              <a:rPr lang="en-US" baseline="0" dirty="0"/>
              <a:t> </a:t>
            </a:r>
            <a:r>
              <a:rPr lang="en-US" baseline="0" dirty="0" err="1"/>
              <a:t>với</a:t>
            </a:r>
            <a:r>
              <a:rPr lang="en-US" baseline="0" dirty="0"/>
              <a:t> </a:t>
            </a:r>
            <a:r>
              <a:rPr lang="en-US" baseline="0" dirty="0" err="1"/>
              <a:t>các</a:t>
            </a:r>
            <a:r>
              <a:rPr lang="en-US" baseline="0" dirty="0"/>
              <a:t> </a:t>
            </a:r>
            <a:r>
              <a:rPr lang="en-US" baseline="0" dirty="0" err="1"/>
              <a:t>đơn</a:t>
            </a:r>
            <a:r>
              <a:rPr lang="en-US" baseline="0" dirty="0"/>
              <a:t> </a:t>
            </a:r>
            <a:r>
              <a:rPr lang="en-US" baseline="0" dirty="0" err="1"/>
              <a:t>vị</a:t>
            </a:r>
            <a:r>
              <a:rPr lang="en-US" baseline="0" dirty="0"/>
              <a:t> </a:t>
            </a:r>
            <a:r>
              <a:rPr lang="en-US" baseline="0" dirty="0" err="1"/>
              <a:t>đo</a:t>
            </a:r>
            <a:r>
              <a:rPr lang="en-US" baseline="0" dirty="0"/>
              <a:t> </a:t>
            </a:r>
            <a:r>
              <a:rPr lang="en-US" baseline="0" dirty="0" err="1"/>
              <a:t>là</a:t>
            </a:r>
            <a:r>
              <a:rPr lang="en-US" baseline="0" dirty="0"/>
              <a:t> kg, </a:t>
            </a:r>
            <a:r>
              <a:rPr lang="en-US" baseline="0" dirty="0" err="1"/>
              <a:t>tạ</a:t>
            </a:r>
            <a:r>
              <a:rPr lang="en-US" baseline="0" dirty="0"/>
              <a:t> </a:t>
            </a:r>
            <a:r>
              <a:rPr lang="en-US" baseline="0" dirty="0" err="1"/>
              <a:t>và</a:t>
            </a:r>
            <a:r>
              <a:rPr lang="en-US" baseline="0" dirty="0"/>
              <a:t> </a:t>
            </a:r>
            <a:r>
              <a:rPr lang="en-US" baseline="0" dirty="0" err="1"/>
              <a:t>tấn</a:t>
            </a:r>
            <a:r>
              <a:rPr lang="en-US" baseline="0" dirty="0"/>
              <a:t>. </a:t>
            </a:r>
            <a:r>
              <a:rPr lang="en-US" baseline="0" dirty="0" err="1"/>
              <a:t>Vậy</a:t>
            </a:r>
            <a:r>
              <a:rPr lang="en-US" baseline="0" dirty="0"/>
              <a:t> </a:t>
            </a:r>
            <a:r>
              <a:rPr lang="en-US" baseline="0" dirty="0" err="1"/>
              <a:t>để</a:t>
            </a:r>
            <a:r>
              <a:rPr lang="en-US" baseline="0" dirty="0"/>
              <a:t> </a:t>
            </a:r>
            <a:r>
              <a:rPr lang="en-US" baseline="0" dirty="0" err="1"/>
              <a:t>đổi</a:t>
            </a:r>
            <a:r>
              <a:rPr lang="en-US" baseline="0" dirty="0"/>
              <a:t> </a:t>
            </a:r>
            <a:r>
              <a:rPr lang="en-US" baseline="0" dirty="0" err="1"/>
              <a:t>các</a:t>
            </a:r>
            <a:r>
              <a:rPr lang="en-US" baseline="0" dirty="0"/>
              <a:t> </a:t>
            </a:r>
            <a:r>
              <a:rPr lang="en-US" baseline="0" dirty="0" err="1"/>
              <a:t>đơn</a:t>
            </a:r>
            <a:r>
              <a:rPr lang="en-US" baseline="0" dirty="0"/>
              <a:t> </a:t>
            </a:r>
            <a:r>
              <a:rPr lang="en-US" baseline="0" dirty="0" err="1"/>
              <a:t>vị</a:t>
            </a:r>
            <a:r>
              <a:rPr lang="en-US" baseline="0" dirty="0"/>
              <a:t> </a:t>
            </a:r>
            <a:r>
              <a:rPr lang="en-US" baseline="0" dirty="0" err="1"/>
              <a:t>đo</a:t>
            </a:r>
            <a:r>
              <a:rPr lang="en-US" baseline="0" dirty="0"/>
              <a:t> </a:t>
            </a:r>
            <a:r>
              <a:rPr lang="en-US" baseline="0" dirty="0" err="1"/>
              <a:t>ấy</a:t>
            </a:r>
            <a:r>
              <a:rPr lang="en-US" baseline="0" dirty="0"/>
              <a:t> sang </a:t>
            </a:r>
            <a:r>
              <a:rPr lang="en-US" baseline="0" dirty="0" err="1"/>
              <a:t>các</a:t>
            </a:r>
            <a:r>
              <a:rPr lang="en-US" baseline="0" dirty="0"/>
              <a:t> </a:t>
            </a:r>
            <a:r>
              <a:rPr lang="en-US" baseline="0" dirty="0" err="1"/>
              <a:t>đơn</a:t>
            </a:r>
            <a:r>
              <a:rPr lang="en-US" baseline="0" dirty="0"/>
              <a:t> </a:t>
            </a:r>
            <a:r>
              <a:rPr lang="en-US" baseline="0" dirty="0" err="1"/>
              <a:t>vị</a:t>
            </a:r>
            <a:r>
              <a:rPr lang="en-US" baseline="0" dirty="0"/>
              <a:t> </a:t>
            </a:r>
            <a:r>
              <a:rPr lang="en-US" baseline="0" dirty="0" err="1"/>
              <a:t>đo</a:t>
            </a:r>
            <a:r>
              <a:rPr lang="en-US" baseline="0" dirty="0"/>
              <a:t> </a:t>
            </a:r>
            <a:r>
              <a:rPr lang="en-US" baseline="0" dirty="0" err="1"/>
              <a:t>khác</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cô</a:t>
            </a:r>
            <a:r>
              <a:rPr lang="en-US" baseline="0" dirty="0"/>
              <a:t> </a:t>
            </a:r>
            <a:r>
              <a:rPr lang="en-US" baseline="0" dirty="0" err="1"/>
              <a:t>và</a:t>
            </a:r>
            <a:r>
              <a:rPr lang="en-US" baseline="0" dirty="0"/>
              <a:t> </a:t>
            </a:r>
            <a:r>
              <a:rPr lang="en-US" baseline="0" dirty="0" err="1"/>
              <a:t>các</a:t>
            </a:r>
            <a:r>
              <a:rPr lang="en-US" baseline="0" dirty="0"/>
              <a:t> con </a:t>
            </a:r>
            <a:r>
              <a:rPr lang="en-US" baseline="0" dirty="0" err="1"/>
              <a:t>sẽ</a:t>
            </a:r>
            <a:r>
              <a:rPr lang="en-US" baseline="0" dirty="0"/>
              <a:t> </a:t>
            </a:r>
            <a:r>
              <a:rPr lang="en-US" baseline="0" dirty="0" err="1"/>
              <a:t>cùng</a:t>
            </a:r>
            <a:r>
              <a:rPr lang="en-US" baseline="0" dirty="0"/>
              <a:t> </a:t>
            </a:r>
            <a:r>
              <a:rPr lang="en-US" baseline="0" dirty="0" err="1"/>
              <a:t>chuyển</a:t>
            </a:r>
            <a:r>
              <a:rPr lang="en-US" baseline="0" dirty="0"/>
              <a:t> sang BT2 </a:t>
            </a:r>
            <a:r>
              <a:rPr lang="en-US" baseline="0" dirty="0" err="1"/>
              <a:t>nhé</a:t>
            </a:r>
            <a:r>
              <a:rPr lang="en-US" baseline="0" dirty="0"/>
              <a:t>.</a:t>
            </a:r>
            <a:endParaRPr lang="en-US" dirty="0"/>
          </a:p>
        </p:txBody>
      </p:sp>
    </p:spTree>
    <p:extLst>
      <p:ext uri="{BB962C8B-B14F-4D97-AF65-F5344CB8AC3E}">
        <p14:creationId xmlns:p14="http://schemas.microsoft.com/office/powerpoint/2010/main" val="2889928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Google Shape;2420;g77cf0412cd_0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1" name="Google Shape;2421;g77cf0412cd_0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Cô</a:t>
            </a:r>
            <a:r>
              <a:rPr lang="en-US" baseline="0" dirty="0"/>
              <a:t> </a:t>
            </a:r>
            <a:r>
              <a:rPr lang="en-US" baseline="0" dirty="0" err="1"/>
              <a:t>mời</a:t>
            </a:r>
            <a:r>
              <a:rPr lang="en-US" baseline="0" dirty="0"/>
              <a:t> 1 </a:t>
            </a:r>
            <a:r>
              <a:rPr lang="en-US" baseline="0" dirty="0" err="1"/>
              <a:t>bạn</a:t>
            </a:r>
            <a:r>
              <a:rPr lang="en-US" baseline="0" dirty="0"/>
              <a:t> </a:t>
            </a:r>
            <a:r>
              <a:rPr lang="en-US" baseline="0" dirty="0" err="1"/>
              <a:t>đọc</a:t>
            </a:r>
            <a:r>
              <a:rPr lang="en-US" baseline="0" dirty="0"/>
              <a:t> BT3</a:t>
            </a:r>
          </a:p>
          <a:p>
            <a:pPr marL="0" lvl="0" indent="0" algn="l" rtl="0">
              <a:spcBef>
                <a:spcPts val="0"/>
              </a:spcBef>
              <a:spcAft>
                <a:spcPts val="0"/>
              </a:spcAft>
              <a:buNone/>
            </a:pPr>
            <a:r>
              <a:rPr lang="en-US" baseline="0" dirty="0" err="1"/>
              <a:t>Bài</a:t>
            </a:r>
            <a:r>
              <a:rPr lang="en-US" baseline="0" dirty="0"/>
              <a:t> 3 </a:t>
            </a:r>
            <a:r>
              <a:rPr lang="en-US" baseline="0" dirty="0" err="1"/>
              <a:t>yêu</a:t>
            </a:r>
            <a:r>
              <a:rPr lang="en-US" baseline="0" dirty="0"/>
              <a:t> </a:t>
            </a:r>
            <a:r>
              <a:rPr lang="en-US" baseline="0" dirty="0" err="1"/>
              <a:t>cầu</a:t>
            </a:r>
            <a:r>
              <a:rPr lang="en-US" baseline="0" dirty="0"/>
              <a:t> </a:t>
            </a:r>
            <a:r>
              <a:rPr lang="en-US" baseline="0" dirty="0" err="1"/>
              <a:t>gì</a:t>
            </a:r>
            <a:r>
              <a:rPr lang="en-US" baseline="0" dirty="0"/>
              <a:t>?</a:t>
            </a:r>
          </a:p>
          <a:p>
            <a:pPr marL="0" lvl="0" indent="0" algn="l" rtl="0">
              <a:spcBef>
                <a:spcPts val="0"/>
              </a:spcBef>
              <a:spcAft>
                <a:spcPts val="0"/>
              </a:spcAft>
              <a:buNone/>
            </a:pPr>
            <a:r>
              <a:rPr lang="en-US" baseline="0" dirty="0"/>
              <a:t>Ở </a:t>
            </a:r>
            <a:r>
              <a:rPr lang="en-US" baseline="0" dirty="0" err="1"/>
              <a:t>bài</a:t>
            </a:r>
            <a:r>
              <a:rPr lang="en-US" baseline="0" dirty="0"/>
              <a:t> </a:t>
            </a:r>
            <a:r>
              <a:rPr lang="en-US" baseline="0" dirty="0" err="1"/>
              <a:t>tập</a:t>
            </a:r>
            <a:r>
              <a:rPr lang="en-US" baseline="0" dirty="0"/>
              <a:t> </a:t>
            </a:r>
            <a:r>
              <a:rPr lang="en-US" baseline="0" dirty="0" err="1"/>
              <a:t>này</a:t>
            </a:r>
            <a:r>
              <a:rPr lang="en-US" baseline="0" dirty="0"/>
              <a:t> </a:t>
            </a:r>
            <a:r>
              <a:rPr lang="en-US" baseline="0" dirty="0" err="1"/>
              <a:t>chúng</a:t>
            </a:r>
            <a:r>
              <a:rPr lang="en-US" baseline="0" dirty="0"/>
              <a:t> ta </a:t>
            </a:r>
            <a:r>
              <a:rPr lang="en-US" baseline="0" dirty="0" err="1"/>
              <a:t>sẽ</a:t>
            </a:r>
            <a:r>
              <a:rPr lang="en-US" baseline="0" dirty="0"/>
              <a:t> </a:t>
            </a:r>
            <a:r>
              <a:rPr lang="en-US" baseline="0" dirty="0" err="1"/>
              <a:t>cùng</a:t>
            </a:r>
            <a:r>
              <a:rPr lang="en-US" baseline="0" dirty="0"/>
              <a:t> </a:t>
            </a:r>
            <a:r>
              <a:rPr lang="en-US" baseline="0" dirty="0" err="1"/>
              <a:t>làm</a:t>
            </a:r>
            <a:r>
              <a:rPr lang="en-US" baseline="0" dirty="0"/>
              <a:t> link </a:t>
            </a:r>
            <a:r>
              <a:rPr lang="en-US" baseline="0" dirty="0" err="1"/>
              <a:t>trên</a:t>
            </a:r>
            <a:r>
              <a:rPr lang="en-US" baseline="0" dirty="0"/>
              <a:t> </a:t>
            </a:r>
            <a:r>
              <a:rPr lang="en-US" baseline="0" dirty="0" err="1"/>
              <a:t>ggf</a:t>
            </a:r>
            <a:r>
              <a:rPr lang="en-US" baseline="0" dirty="0"/>
              <a:t> </a:t>
            </a:r>
            <a:r>
              <a:rPr lang="en-US" baseline="0" dirty="0" err="1"/>
              <a:t>nhé</a:t>
            </a:r>
            <a:r>
              <a:rPr lang="en-US" baseline="0" dirty="0"/>
              <a:t>.</a:t>
            </a:r>
          </a:p>
          <a:p>
            <a:r>
              <a:rPr lang="en-US" sz="1100" b="0" i="0" u="none" strike="noStrike" cap="none" dirty="0" err="1">
                <a:solidFill>
                  <a:srgbClr val="000000"/>
                </a:solidFill>
                <a:effectLst/>
                <a:latin typeface="Arial"/>
                <a:ea typeface="Arial"/>
                <a:cs typeface="Arial"/>
                <a:sym typeface="Arial"/>
              </a:rPr>
              <a:t>Bài</a:t>
            </a:r>
            <a:r>
              <a:rPr lang="en-US" sz="1100" b="0" i="0" u="none" strike="noStrike" cap="none" dirty="0">
                <a:solidFill>
                  <a:srgbClr val="000000"/>
                </a:solidFill>
                <a:effectLst/>
                <a:latin typeface="Arial"/>
                <a:ea typeface="Arial"/>
                <a:cs typeface="Arial"/>
                <a:sym typeface="Arial"/>
              </a:rPr>
              <a:t> 3: </a:t>
            </a:r>
            <a:r>
              <a:rPr lang="en-US" sz="1100" b="0" i="0" u="none" strike="noStrike" cap="none" dirty="0" err="1">
                <a:solidFill>
                  <a:srgbClr val="000000"/>
                </a:solidFill>
                <a:effectLst/>
                <a:latin typeface="Arial"/>
                <a:ea typeface="Arial"/>
                <a:cs typeface="Arial"/>
                <a:sym typeface="Arial"/>
              </a:rPr>
              <a:t>Khi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thực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hiện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phép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tính</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với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số</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a:t>
            </a:r>
            <a:r>
              <a:rPr lang="en-US" sz="1100" b="0" i="0" u="none" strike="noStrike" cap="none" dirty="0">
                <a:solidFill>
                  <a:srgbClr val="000000"/>
                </a:solidFill>
                <a:effectLst/>
                <a:latin typeface="Arial"/>
                <a:ea typeface="Arial"/>
                <a:cs typeface="Arial"/>
                <a:sym typeface="Arial"/>
              </a:rPr>
              <a:t> </a:t>
            </a:r>
            <a:r>
              <a:rPr lang="en-US" sz="1100" b="0" i="0" u="none" strike="noStrike" cap="none">
                <a:solidFill>
                  <a:srgbClr val="000000"/>
                </a:solidFill>
                <a:effectLst/>
                <a:latin typeface="Arial"/>
                <a:ea typeface="Arial"/>
                <a:cs typeface="Arial"/>
                <a:sym typeface="Arial"/>
              </a:rPr>
              <a:t>khối </a:t>
            </a:r>
            <a:r>
              <a:rPr lang="en-US" sz="1100" b="0" i="0" u="none" strike="noStrike" cap="none" dirty="0" err="1">
                <a:solidFill>
                  <a:srgbClr val="000000"/>
                </a:solidFill>
                <a:effectLst/>
                <a:latin typeface="Arial"/>
                <a:ea typeface="Arial"/>
                <a:cs typeface="Arial"/>
                <a:sym typeface="Arial"/>
              </a:rPr>
              <a:t>lượng</a:t>
            </a:r>
            <a:r>
              <a:rPr lang="en-US" sz="1100" b="0" i="0" u="none" strike="noStrike" cap="none" dirty="0">
                <a:solidFill>
                  <a:srgbClr val="000000"/>
                </a:solidFill>
                <a:effectLst/>
                <a:latin typeface="Arial"/>
                <a:ea typeface="Arial"/>
                <a:cs typeface="Arial"/>
                <a:sym typeface="Arial"/>
              </a:rPr>
              <a:t> ta </a:t>
            </a:r>
            <a:r>
              <a:rPr lang="en-US" sz="1100" b="0" i="0" u="none" strike="noStrike" cap="none" dirty="0" err="1">
                <a:solidFill>
                  <a:srgbClr val="000000"/>
                </a:solidFill>
                <a:effectLst/>
                <a:latin typeface="Arial"/>
                <a:ea typeface="Arial"/>
                <a:cs typeface="Arial"/>
                <a:sym typeface="Arial"/>
              </a:rPr>
              <a:t>cần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làm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gì</a:t>
            </a:r>
            <a:r>
              <a:rPr lang="en-US" sz="1100" b="0" i="0" u="none" strike="noStrike" cap="none" dirty="0">
                <a:solidFill>
                  <a:srgbClr val="000000"/>
                </a:solidFill>
                <a:effectLst/>
                <a:latin typeface="Arial"/>
                <a:ea typeface="Arial"/>
                <a:cs typeface="Arial"/>
                <a:sym typeface="Arial"/>
              </a:rPr>
              <a:t>?</a:t>
            </a:r>
          </a:p>
          <a:p>
            <a:r>
              <a:rPr lang="en-US" sz="1100" b="0" i="0" u="none" strike="noStrike" cap="none" dirty="0" err="1">
                <a:solidFill>
                  <a:srgbClr val="000000"/>
                </a:solidFill>
                <a:effectLst/>
                <a:latin typeface="Arial"/>
                <a:ea typeface="Arial"/>
                <a:cs typeface="Arial"/>
                <a:sym typeface="Arial"/>
              </a:rPr>
              <a:t>Khi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thực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hiện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phép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tính</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với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số</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đại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lượng</a:t>
            </a:r>
            <a:r>
              <a:rPr lang="en-US" sz="1100" b="0" i="0" u="none" strike="noStrike" cap="none" dirty="0">
                <a:solidFill>
                  <a:srgbClr val="000000"/>
                </a:solidFill>
                <a:effectLst/>
                <a:latin typeface="Arial"/>
                <a:ea typeface="Arial"/>
                <a:cs typeface="Arial"/>
                <a:sym typeface="Arial"/>
              </a:rPr>
              <a:t> ta </a:t>
            </a:r>
            <a:r>
              <a:rPr lang="en-US" sz="1100" b="0" i="0" u="none" strike="noStrike" cap="none" dirty="0" err="1">
                <a:solidFill>
                  <a:srgbClr val="000000"/>
                </a:solidFill>
                <a:effectLst/>
                <a:latin typeface="Arial"/>
                <a:ea typeface="Arial"/>
                <a:cs typeface="Arial"/>
                <a:sym typeface="Arial"/>
              </a:rPr>
              <a:t>cần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thực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hiện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phép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tính</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như</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với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số</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tự</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nhiên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ghi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đơn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vị</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kqua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phép</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err="1">
                <a:solidFill>
                  <a:srgbClr val="000000"/>
                </a:solidFill>
                <a:effectLst/>
                <a:latin typeface="Arial"/>
                <a:ea typeface="Arial"/>
                <a:cs typeface="Arial"/>
                <a:sym typeface="Arial"/>
              </a:rPr>
              <a:t>Khi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thực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hiện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phép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tính</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với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số</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đại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lượng</a:t>
            </a:r>
            <a:r>
              <a:rPr lang="en-US" sz="1100" b="0" i="0" u="none" strike="noStrike" cap="none" dirty="0">
                <a:solidFill>
                  <a:srgbClr val="000000"/>
                </a:solidFill>
                <a:effectLst/>
                <a:latin typeface="Arial"/>
                <a:ea typeface="Arial"/>
                <a:cs typeface="Arial"/>
                <a:sym typeface="Arial"/>
              </a:rPr>
              <a:t> ta </a:t>
            </a:r>
            <a:r>
              <a:rPr lang="en-US" sz="1100" b="0" i="0" u="none" strike="noStrike" cap="none" dirty="0" err="1">
                <a:solidFill>
                  <a:srgbClr val="000000"/>
                </a:solidFill>
                <a:effectLst/>
                <a:latin typeface="Arial"/>
                <a:ea typeface="Arial"/>
                <a:cs typeface="Arial"/>
                <a:sym typeface="Arial"/>
              </a:rPr>
              <a:t>cần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thực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hiện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phép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tính</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như</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với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số</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tự</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nhiên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ghi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đơn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vị</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kqua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khi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tính</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cần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thực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hiện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với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cùng</a:t>
            </a:r>
            <a:r>
              <a:rPr lang="en-US" sz="1100" b="0" i="0" u="none" strike="noStrike" cap="none" dirty="0">
                <a:solidFill>
                  <a:srgbClr val="000000"/>
                </a:solidFill>
                <a:effectLst/>
                <a:latin typeface="Arial"/>
                <a:ea typeface="Arial"/>
                <a:cs typeface="Arial"/>
                <a:sym typeface="Arial"/>
              </a:rPr>
              <a:t> 1 </a:t>
            </a:r>
            <a:r>
              <a:rPr lang="en-US" sz="1100" b="0" i="0" u="none" strike="noStrike" cap="none" dirty="0" err="1">
                <a:solidFill>
                  <a:srgbClr val="000000"/>
                </a:solidFill>
                <a:effectLst/>
                <a:latin typeface="Arial"/>
                <a:ea typeface="Arial"/>
                <a:cs typeface="Arial"/>
                <a:sym typeface="Arial"/>
              </a:rPr>
              <a:t>đơn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vị</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khác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đơn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vị</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phải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đổi</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err="1">
                <a:solidFill>
                  <a:srgbClr val="000000"/>
                </a:solidFill>
                <a:effectLst/>
                <a:latin typeface="Arial"/>
                <a:ea typeface="Arial"/>
                <a:cs typeface="Arial"/>
                <a:sym typeface="Arial"/>
              </a:rPr>
              <a:t>Vừa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rồi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cô</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thấy</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các</a:t>
            </a:r>
            <a:r>
              <a:rPr lang="en-US" sz="1100" b="0" i="0" u="none" strike="noStrike" cap="none" dirty="0">
                <a:solidFill>
                  <a:srgbClr val="000000"/>
                </a:solidFill>
                <a:effectLst/>
                <a:latin typeface="Arial"/>
                <a:ea typeface="Arial"/>
                <a:cs typeface="Arial"/>
                <a:sym typeface="Arial"/>
              </a:rPr>
              <a:t> con </a:t>
            </a:r>
            <a:r>
              <a:rPr lang="en-US" sz="1100" b="0" i="0" u="none" strike="noStrike" cap="none" dirty="0" err="1">
                <a:solidFill>
                  <a:srgbClr val="000000"/>
                </a:solidFill>
                <a:effectLst/>
                <a:latin typeface="Arial"/>
                <a:ea typeface="Arial"/>
                <a:cs typeface="Arial"/>
                <a:sym typeface="Arial"/>
              </a:rPr>
              <a:t>làm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bài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rất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sôi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nổi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cô</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sẽ</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thưởng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cho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các</a:t>
            </a:r>
            <a:r>
              <a:rPr lang="en-US" sz="1100" b="0" i="0" u="none" strike="noStrike" cap="none" dirty="0">
                <a:solidFill>
                  <a:srgbClr val="000000"/>
                </a:solidFill>
                <a:effectLst/>
                <a:latin typeface="Arial"/>
                <a:ea typeface="Arial"/>
                <a:cs typeface="Arial"/>
                <a:sym typeface="Arial"/>
              </a:rPr>
              <a:t> con 1 </a:t>
            </a:r>
            <a:r>
              <a:rPr lang="en-US" sz="1100" b="0" i="0" u="none" strike="noStrike" cap="none" dirty="0" err="1">
                <a:solidFill>
                  <a:srgbClr val="000000"/>
                </a:solidFill>
                <a:effectLst/>
                <a:latin typeface="Arial"/>
                <a:ea typeface="Arial"/>
                <a:cs typeface="Arial"/>
                <a:sym typeface="Arial"/>
              </a:rPr>
              <a:t>trò</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chơi</a:t>
            </a:r>
            <a:r>
              <a:rPr lang="en-US"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9684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77cf0412cd_0_3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77cf0412cd_0_3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4815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1" dirty="0">
                <a:latin typeface="Times New Roman" panose="02020603050405020304" pitchFamily="18" charset="0"/>
                <a:cs typeface="Times New Roman" panose="02020603050405020304" pitchFamily="18" charset="0"/>
              </a:rPr>
              <a:t>GV Cao </a:t>
            </a:r>
            <a:r>
              <a:rPr lang="en-US" altLang="zh-CN" sz="1200" b="1" i="1" dirty="0" err="1">
                <a:latin typeface="Times New Roman" panose="02020603050405020304" pitchFamily="18" charset="0"/>
                <a:cs typeface="Times New Roman" panose="02020603050405020304" pitchFamily="18" charset="0"/>
              </a:rPr>
              <a:t>Thị</a:t>
            </a:r>
            <a:r>
              <a:rPr lang="en-US" altLang="zh-CN" sz="1200" b="1" i="1" dirty="0">
                <a:latin typeface="Times New Roman" panose="02020603050405020304" pitchFamily="18" charset="0"/>
                <a:cs typeface="Times New Roman" panose="02020603050405020304" pitchFamily="18" charset="0"/>
              </a:rPr>
              <a:t> Thu </a:t>
            </a:r>
            <a:r>
              <a:rPr lang="en-US" altLang="zh-CN" sz="1200" b="1" i="1" dirty="0" err="1">
                <a:latin typeface="Times New Roman" panose="02020603050405020304" pitchFamily="18" charset="0"/>
                <a:cs typeface="Times New Roman" panose="02020603050405020304" pitchFamily="18" charset="0"/>
              </a:rPr>
              <a:t>Thủy</a:t>
            </a:r>
            <a:endParaRPr lang="zh-CN" altLang="en-US" sz="1200" b="1" i="1"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914400">
              <a:defRPr/>
            </a:pPr>
            <a:fld id="{A6837353-30EB-4A48-80EB-173D804AEFBD}" type="slidenum">
              <a:rPr lang="zh-CN" altLang="en-US" smtClean="0">
                <a:solidFill>
                  <a:prstClr val="black"/>
                </a:solidFill>
                <a:latin typeface="Calibri"/>
              </a:rPr>
              <a:pPr defTabSz="914400">
                <a:defRPr/>
              </a:pPr>
              <a:t>2</a:t>
            </a:fld>
            <a:endParaRPr lang="zh-CN" altLang="en-US">
              <a:solidFill>
                <a:prstClr val="black"/>
              </a:solidFill>
              <a:latin typeface="Calibri"/>
            </a:endParaRPr>
          </a:p>
        </p:txBody>
      </p:sp>
    </p:spTree>
    <p:extLst>
      <p:ext uri="{BB962C8B-B14F-4D97-AF65-F5344CB8AC3E}">
        <p14:creationId xmlns:p14="http://schemas.microsoft.com/office/powerpoint/2010/main" val="328141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1" dirty="0">
                <a:latin typeface="Times New Roman" panose="02020603050405020304" pitchFamily="18" charset="0"/>
                <a:cs typeface="Times New Roman" panose="02020603050405020304" pitchFamily="18" charset="0"/>
              </a:rPr>
              <a:t>GV Cao </a:t>
            </a:r>
            <a:r>
              <a:rPr lang="en-US" altLang="zh-CN" sz="1200" b="1" i="1" dirty="0" err="1">
                <a:latin typeface="Times New Roman" panose="02020603050405020304" pitchFamily="18" charset="0"/>
                <a:cs typeface="Times New Roman" panose="02020603050405020304" pitchFamily="18" charset="0"/>
              </a:rPr>
              <a:t>Thị</a:t>
            </a:r>
            <a:r>
              <a:rPr lang="en-US" altLang="zh-CN" sz="1200" b="1" i="1" dirty="0">
                <a:latin typeface="Times New Roman" panose="02020603050405020304" pitchFamily="18" charset="0"/>
                <a:cs typeface="Times New Roman" panose="02020603050405020304" pitchFamily="18" charset="0"/>
              </a:rPr>
              <a:t> Thu </a:t>
            </a:r>
            <a:r>
              <a:rPr lang="en-US" altLang="zh-CN" sz="1200" b="1" i="1" dirty="0" err="1">
                <a:latin typeface="Times New Roman" panose="02020603050405020304" pitchFamily="18" charset="0"/>
                <a:cs typeface="Times New Roman" panose="02020603050405020304" pitchFamily="18" charset="0"/>
              </a:rPr>
              <a:t>Thủy</a:t>
            </a:r>
            <a:endParaRPr lang="zh-CN" altLang="en-US" sz="1200"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748B4C0-8C07-40D6-BC47-9B1C59D3D569}"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200403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1" dirty="0">
                <a:latin typeface="Times New Roman" panose="02020603050405020304" pitchFamily="18" charset="0"/>
                <a:cs typeface="Times New Roman" panose="02020603050405020304" pitchFamily="18" charset="0"/>
              </a:rPr>
              <a:t>GV Cao </a:t>
            </a:r>
            <a:r>
              <a:rPr lang="en-US" altLang="zh-CN" sz="1200" b="1" i="1" dirty="0" err="1">
                <a:latin typeface="Times New Roman" panose="02020603050405020304" pitchFamily="18" charset="0"/>
                <a:cs typeface="Times New Roman" panose="02020603050405020304" pitchFamily="18" charset="0"/>
              </a:rPr>
              <a:t>Thị</a:t>
            </a:r>
            <a:r>
              <a:rPr lang="en-US" altLang="zh-CN" sz="1200" b="1" i="1" dirty="0">
                <a:latin typeface="Times New Roman" panose="02020603050405020304" pitchFamily="18" charset="0"/>
                <a:cs typeface="Times New Roman" panose="02020603050405020304" pitchFamily="18" charset="0"/>
              </a:rPr>
              <a:t> Thu </a:t>
            </a:r>
            <a:r>
              <a:rPr lang="en-US" altLang="zh-CN" sz="1200" b="1" i="1" dirty="0" err="1">
                <a:latin typeface="Times New Roman" panose="02020603050405020304" pitchFamily="18" charset="0"/>
                <a:cs typeface="Times New Roman" panose="02020603050405020304" pitchFamily="18" charset="0"/>
              </a:rPr>
              <a:t>Thủy</a:t>
            </a:r>
            <a:endParaRPr lang="zh-CN" altLang="en-US" sz="1200"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748B4C0-8C07-40D6-BC47-9B1C59D3D569}"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241453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1" dirty="0">
                <a:latin typeface="Times New Roman" panose="02020603050405020304" pitchFamily="18" charset="0"/>
                <a:cs typeface="Times New Roman" panose="02020603050405020304" pitchFamily="18" charset="0"/>
              </a:rPr>
              <a:t>GV Cao </a:t>
            </a:r>
            <a:r>
              <a:rPr lang="en-US" altLang="zh-CN" sz="1200" b="1" i="1" dirty="0" err="1">
                <a:latin typeface="Times New Roman" panose="02020603050405020304" pitchFamily="18" charset="0"/>
                <a:cs typeface="Times New Roman" panose="02020603050405020304" pitchFamily="18" charset="0"/>
              </a:rPr>
              <a:t>Thị</a:t>
            </a:r>
            <a:r>
              <a:rPr lang="en-US" altLang="zh-CN" sz="1200" b="1" i="1" dirty="0">
                <a:latin typeface="Times New Roman" panose="02020603050405020304" pitchFamily="18" charset="0"/>
                <a:cs typeface="Times New Roman" panose="02020603050405020304" pitchFamily="18" charset="0"/>
              </a:rPr>
              <a:t> Thu </a:t>
            </a:r>
            <a:r>
              <a:rPr lang="en-US" altLang="zh-CN" sz="1200" b="1" i="1" dirty="0" err="1">
                <a:latin typeface="Times New Roman" panose="02020603050405020304" pitchFamily="18" charset="0"/>
                <a:cs typeface="Times New Roman" panose="02020603050405020304" pitchFamily="18" charset="0"/>
              </a:rPr>
              <a:t>Thủy</a:t>
            </a:r>
            <a:endParaRPr lang="zh-CN" altLang="en-US" sz="1200"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748B4C0-8C07-40D6-BC47-9B1C59D3D569}"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08316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1" dirty="0">
                <a:latin typeface="Times New Roman" panose="02020603050405020304" pitchFamily="18" charset="0"/>
                <a:cs typeface="Times New Roman" panose="02020603050405020304" pitchFamily="18" charset="0"/>
              </a:rPr>
              <a:t>GV Cao </a:t>
            </a:r>
            <a:r>
              <a:rPr lang="en-US" altLang="zh-CN" sz="1200" b="1" i="1" dirty="0" err="1">
                <a:latin typeface="Times New Roman" panose="02020603050405020304" pitchFamily="18" charset="0"/>
                <a:cs typeface="Times New Roman" panose="02020603050405020304" pitchFamily="18" charset="0"/>
              </a:rPr>
              <a:t>Thị</a:t>
            </a:r>
            <a:r>
              <a:rPr lang="en-US" altLang="zh-CN" sz="1200" b="1" i="1" dirty="0">
                <a:latin typeface="Times New Roman" panose="02020603050405020304" pitchFamily="18" charset="0"/>
                <a:cs typeface="Times New Roman" panose="02020603050405020304" pitchFamily="18" charset="0"/>
              </a:rPr>
              <a:t> Thu </a:t>
            </a:r>
            <a:r>
              <a:rPr lang="en-US" altLang="zh-CN" sz="1200" b="1" i="1" dirty="0" err="1">
                <a:latin typeface="Times New Roman" panose="02020603050405020304" pitchFamily="18" charset="0"/>
                <a:cs typeface="Times New Roman" panose="02020603050405020304" pitchFamily="18" charset="0"/>
              </a:rPr>
              <a:t>Thủy</a:t>
            </a:r>
            <a:endParaRPr lang="zh-CN" altLang="en-US" sz="1200"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748B4C0-8C07-40D6-BC47-9B1C59D3D569}"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8183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mời</a:t>
            </a:r>
            <a:r>
              <a:rPr lang="en-US" baseline="0" dirty="0"/>
              <a:t> 2 </a:t>
            </a:r>
            <a:r>
              <a:rPr lang="en-US" baseline="0" dirty="0" err="1"/>
              <a:t>bạn</a:t>
            </a:r>
            <a:r>
              <a:rPr lang="en-US" baseline="0" dirty="0"/>
              <a:t> </a:t>
            </a:r>
            <a:r>
              <a:rPr lang="en-US" baseline="0" dirty="0" err="1"/>
              <a:t>nhắc</a:t>
            </a:r>
            <a:r>
              <a:rPr lang="en-US" baseline="0" dirty="0"/>
              <a:t> </a:t>
            </a:r>
            <a:r>
              <a:rPr lang="en-US" baseline="0" dirty="0" err="1"/>
              <a:t>lại</a:t>
            </a:r>
            <a:r>
              <a:rPr lang="en-US" baseline="0" dirty="0"/>
              <a:t> </a:t>
            </a:r>
            <a:r>
              <a:rPr lang="en-US" baseline="0" dirty="0" err="1"/>
              <a:t>đề</a:t>
            </a:r>
            <a:r>
              <a:rPr lang="en-US" baseline="0" dirty="0"/>
              <a:t> </a:t>
            </a:r>
            <a:r>
              <a:rPr lang="en-US" baseline="0" dirty="0" err="1"/>
              <a:t>bài</a:t>
            </a:r>
            <a:r>
              <a:rPr lang="en-US" baseline="0" dirty="0"/>
              <a:t>.</a:t>
            </a:r>
            <a:endParaRPr lang="en-US" dirty="0"/>
          </a:p>
        </p:txBody>
      </p:sp>
    </p:spTree>
    <p:extLst>
      <p:ext uri="{BB962C8B-B14F-4D97-AF65-F5344CB8AC3E}">
        <p14:creationId xmlns:p14="http://schemas.microsoft.com/office/powerpoint/2010/main" val="82714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Các</a:t>
            </a:r>
            <a:r>
              <a:rPr lang="en-US" baseline="0" dirty="0"/>
              <a:t> </a:t>
            </a:r>
            <a:r>
              <a:rPr lang="en-US" baseline="0" dirty="0" err="1"/>
              <a:t>bạn</a:t>
            </a:r>
            <a:r>
              <a:rPr lang="en-US" baseline="0" dirty="0"/>
              <a:t> </a:t>
            </a:r>
            <a:r>
              <a:rPr lang="en-US" baseline="0" dirty="0" err="1"/>
              <a:t>quan</a:t>
            </a:r>
            <a:r>
              <a:rPr lang="en-US" baseline="0" dirty="0"/>
              <a:t> </a:t>
            </a:r>
            <a:r>
              <a:rPr lang="en-US" baseline="0" dirty="0" err="1"/>
              <a:t>sát</a:t>
            </a:r>
            <a:r>
              <a:rPr lang="en-US" baseline="0" dirty="0"/>
              <a:t> </a:t>
            </a:r>
            <a:r>
              <a:rPr lang="en-US" baseline="0" dirty="0" err="1"/>
              <a:t>lên</a:t>
            </a:r>
            <a:r>
              <a:rPr lang="en-US" baseline="0" dirty="0"/>
              <a:t> </a:t>
            </a:r>
            <a:r>
              <a:rPr lang="en-US" baseline="0" dirty="0" err="1"/>
              <a:t>màn</a:t>
            </a:r>
            <a:r>
              <a:rPr lang="en-US" baseline="0" dirty="0"/>
              <a:t> </a:t>
            </a:r>
            <a:r>
              <a:rPr lang="en-US" baseline="0" dirty="0" err="1"/>
              <a:t>hình</a:t>
            </a:r>
            <a:r>
              <a:rPr lang="en-US" baseline="0" dirty="0"/>
              <a:t> </a:t>
            </a:r>
            <a:r>
              <a:rPr lang="en-US" baseline="0" dirty="0" err="1"/>
              <a:t>và</a:t>
            </a:r>
            <a:r>
              <a:rPr lang="en-US" baseline="0" dirty="0"/>
              <a:t> </a:t>
            </a:r>
            <a:r>
              <a:rPr lang="en-US" baseline="0" dirty="0" err="1"/>
              <a:t>cho</a:t>
            </a:r>
            <a:r>
              <a:rPr lang="en-US" baseline="0" dirty="0"/>
              <a:t> </a:t>
            </a:r>
            <a:r>
              <a:rPr lang="en-US" baseline="0" dirty="0" err="1"/>
              <a:t>cô</a:t>
            </a:r>
            <a:r>
              <a:rPr lang="en-US" baseline="0" dirty="0"/>
              <a:t> </a:t>
            </a:r>
            <a:r>
              <a:rPr lang="en-US" baseline="0" dirty="0" err="1"/>
              <a:t>biết</a:t>
            </a:r>
            <a:endParaRPr lang="en-US" baseline="0" dirty="0"/>
          </a:p>
          <a:p>
            <a:r>
              <a:rPr lang="en-US" baseline="0" dirty="0"/>
              <a:t>1 </a:t>
            </a:r>
            <a:r>
              <a:rPr lang="en-US" baseline="0" dirty="0" err="1"/>
              <a:t>quả</a:t>
            </a:r>
            <a:r>
              <a:rPr lang="en-US" baseline="0" dirty="0"/>
              <a:t> </a:t>
            </a:r>
            <a:r>
              <a:rPr lang="en-US" baseline="0" dirty="0" err="1"/>
              <a:t>tạ</a:t>
            </a:r>
            <a:r>
              <a:rPr lang="en-US" baseline="0" dirty="0"/>
              <a:t> </a:t>
            </a:r>
            <a:r>
              <a:rPr lang="en-US" baseline="0" dirty="0" err="1"/>
              <a:t>nặng</a:t>
            </a:r>
            <a:r>
              <a:rPr lang="en-US" baseline="0" dirty="0"/>
              <a:t> </a:t>
            </a:r>
            <a:r>
              <a:rPr lang="en-US" baseline="0" dirty="0" err="1"/>
              <a:t>bn</a:t>
            </a:r>
            <a:r>
              <a:rPr lang="en-US" baseline="0" dirty="0"/>
              <a:t> kg?</a:t>
            </a:r>
          </a:p>
          <a:p>
            <a:r>
              <a:rPr lang="en-US" baseline="0" dirty="0" err="1"/>
              <a:t>Có</a:t>
            </a:r>
            <a:r>
              <a:rPr lang="en-US" baseline="0" dirty="0"/>
              <a:t> </a:t>
            </a:r>
            <a:r>
              <a:rPr lang="en-US" baseline="0" dirty="0" err="1"/>
              <a:t>tất</a:t>
            </a:r>
            <a:r>
              <a:rPr lang="en-US" baseline="0" dirty="0"/>
              <a:t> </a:t>
            </a:r>
            <a:r>
              <a:rPr lang="en-US" baseline="0" dirty="0" err="1"/>
              <a:t>cả</a:t>
            </a:r>
            <a:r>
              <a:rPr lang="en-US" baseline="0" dirty="0"/>
              <a:t> </a:t>
            </a:r>
            <a:r>
              <a:rPr lang="en-US" baseline="0" dirty="0" err="1"/>
              <a:t>bao</a:t>
            </a:r>
            <a:r>
              <a:rPr lang="en-US" baseline="0" dirty="0"/>
              <a:t> </a:t>
            </a:r>
            <a:r>
              <a:rPr lang="en-US" baseline="0" dirty="0" err="1"/>
              <a:t>nhiêu</a:t>
            </a:r>
            <a:r>
              <a:rPr lang="en-US" baseline="0" dirty="0"/>
              <a:t> </a:t>
            </a:r>
            <a:r>
              <a:rPr lang="en-US" baseline="0" dirty="0" err="1"/>
              <a:t>quả</a:t>
            </a:r>
            <a:r>
              <a:rPr lang="en-US" baseline="0" dirty="0"/>
              <a:t> </a:t>
            </a:r>
            <a:r>
              <a:rPr lang="en-US" baseline="0" dirty="0" err="1"/>
              <a:t>tạ</a:t>
            </a:r>
            <a:r>
              <a:rPr lang="en-US" baseline="0" dirty="0"/>
              <a:t>?</a:t>
            </a:r>
          </a:p>
          <a:p>
            <a:r>
              <a:rPr lang="en-US" baseline="0" dirty="0"/>
              <a:t>10 </a:t>
            </a:r>
            <a:r>
              <a:rPr lang="en-US" baseline="0" dirty="0" err="1"/>
              <a:t>quả</a:t>
            </a:r>
            <a:r>
              <a:rPr lang="en-US" baseline="0" dirty="0"/>
              <a:t> </a:t>
            </a:r>
            <a:r>
              <a:rPr lang="en-US" baseline="0" dirty="0" err="1"/>
              <a:t>tạ</a:t>
            </a:r>
            <a:r>
              <a:rPr lang="en-US" baseline="0" dirty="0"/>
              <a:t> </a:t>
            </a:r>
            <a:r>
              <a:rPr lang="en-US" baseline="0" dirty="0" err="1"/>
              <a:t>mỗi</a:t>
            </a:r>
            <a:r>
              <a:rPr lang="en-US" baseline="0" dirty="0"/>
              <a:t> </a:t>
            </a:r>
            <a:r>
              <a:rPr lang="en-US" baseline="0" dirty="0" err="1"/>
              <a:t>quả</a:t>
            </a:r>
            <a:r>
              <a:rPr lang="en-US" baseline="0" dirty="0"/>
              <a:t> </a:t>
            </a:r>
            <a:r>
              <a:rPr lang="en-US" baseline="0" dirty="0" err="1"/>
              <a:t>nặng</a:t>
            </a:r>
            <a:r>
              <a:rPr lang="en-US" baseline="0" dirty="0"/>
              <a:t> 1 kg ta </a:t>
            </a:r>
            <a:r>
              <a:rPr lang="en-US" baseline="0" dirty="0" err="1"/>
              <a:t>có</a:t>
            </a:r>
            <a:r>
              <a:rPr lang="en-US" baseline="0" dirty="0"/>
              <a:t> </a:t>
            </a:r>
            <a:r>
              <a:rPr lang="en-US" baseline="0" dirty="0" err="1"/>
              <a:t>bao</a:t>
            </a:r>
            <a:r>
              <a:rPr lang="en-US" baseline="0" dirty="0"/>
              <a:t> </a:t>
            </a:r>
            <a:r>
              <a:rPr lang="en-US" baseline="0" dirty="0" err="1"/>
              <a:t>nhiêu</a:t>
            </a:r>
            <a:r>
              <a:rPr lang="en-US" baseline="0" dirty="0"/>
              <a:t> </a:t>
            </a:r>
            <a:r>
              <a:rPr lang="en-US" baseline="0" dirty="0" err="1"/>
              <a:t>tạ</a:t>
            </a:r>
            <a:r>
              <a:rPr lang="en-US" baseline="0" dirty="0"/>
              <a:t>?</a:t>
            </a:r>
          </a:p>
          <a:p>
            <a:r>
              <a:rPr lang="en-US" baseline="0" dirty="0"/>
              <a:t>10 kg </a:t>
            </a:r>
            <a:r>
              <a:rPr lang="en-US" baseline="0" dirty="0" err="1"/>
              <a:t>tạo</a:t>
            </a:r>
            <a:r>
              <a:rPr lang="en-US" baseline="0" dirty="0"/>
              <a:t> </a:t>
            </a:r>
            <a:r>
              <a:rPr lang="en-US" baseline="0" dirty="0" err="1"/>
              <a:t>thành</a:t>
            </a:r>
            <a:r>
              <a:rPr lang="en-US" baseline="0" dirty="0"/>
              <a:t> 1 </a:t>
            </a:r>
            <a:r>
              <a:rPr lang="en-US" baseline="0" dirty="0" err="1"/>
              <a:t>yến</a:t>
            </a:r>
            <a:r>
              <a:rPr lang="en-US" baseline="0" dirty="0"/>
              <a:t>, </a:t>
            </a:r>
            <a:r>
              <a:rPr lang="en-US" baseline="0" dirty="0" err="1"/>
              <a:t>yến</a:t>
            </a:r>
            <a:r>
              <a:rPr lang="en-US" baseline="0" dirty="0"/>
              <a:t> </a:t>
            </a:r>
            <a:r>
              <a:rPr lang="en-US" baseline="0" dirty="0" err="1"/>
              <a:t>chính</a:t>
            </a:r>
            <a:r>
              <a:rPr lang="en-US" baseline="0" dirty="0"/>
              <a:t> </a:t>
            </a:r>
            <a:r>
              <a:rPr lang="en-US" baseline="0" dirty="0" err="1"/>
              <a:t>là</a:t>
            </a:r>
            <a:r>
              <a:rPr lang="en-US" baseline="0" dirty="0"/>
              <a:t> </a:t>
            </a:r>
            <a:r>
              <a:rPr lang="en-US" baseline="0" dirty="0" err="1"/>
              <a:t>đơn</a:t>
            </a:r>
            <a:r>
              <a:rPr lang="en-US" baseline="0" dirty="0"/>
              <a:t> </a:t>
            </a:r>
            <a:r>
              <a:rPr lang="en-US" baseline="0" dirty="0" err="1"/>
              <a:t>vị</a:t>
            </a:r>
            <a:r>
              <a:rPr lang="en-US" baseline="0" dirty="0"/>
              <a:t> </a:t>
            </a:r>
            <a:r>
              <a:rPr lang="en-US" baseline="0" dirty="0" err="1"/>
              <a:t>đầu</a:t>
            </a:r>
            <a:r>
              <a:rPr lang="en-US" baseline="0" dirty="0"/>
              <a:t> </a:t>
            </a:r>
            <a:r>
              <a:rPr lang="en-US" baseline="0" dirty="0" err="1"/>
              <a:t>tiên</a:t>
            </a:r>
            <a:r>
              <a:rPr lang="en-US" baseline="0" dirty="0"/>
              <a:t> </a:t>
            </a:r>
            <a:r>
              <a:rPr lang="en-US" baseline="0" dirty="0" err="1"/>
              <a:t>chúng</a:t>
            </a:r>
            <a:r>
              <a:rPr lang="en-US" baseline="0" dirty="0"/>
              <a:t> ta </a:t>
            </a:r>
            <a:r>
              <a:rPr lang="en-US" baseline="0" dirty="0" err="1"/>
              <a:t>sẽ</a:t>
            </a:r>
            <a:r>
              <a:rPr lang="en-US" baseline="0" dirty="0"/>
              <a:t> </a:t>
            </a:r>
            <a:r>
              <a:rPr lang="en-US" baseline="0" dirty="0" err="1"/>
              <a:t>học</a:t>
            </a:r>
            <a:r>
              <a:rPr lang="en-US" baseline="0" dirty="0"/>
              <a:t> </a:t>
            </a:r>
            <a:r>
              <a:rPr lang="en-US" baseline="0" dirty="0" err="1"/>
              <a:t>trong</a:t>
            </a:r>
            <a:r>
              <a:rPr lang="en-US" baseline="0" dirty="0"/>
              <a:t> </a:t>
            </a:r>
            <a:r>
              <a:rPr lang="en-US" baseline="0" dirty="0" err="1"/>
              <a:t>bài</a:t>
            </a:r>
            <a:r>
              <a:rPr lang="en-US" baseline="0" dirty="0"/>
              <a:t> </a:t>
            </a:r>
            <a:r>
              <a:rPr lang="en-US" baseline="0" dirty="0" err="1"/>
              <a:t>ngày</a:t>
            </a:r>
            <a:r>
              <a:rPr lang="en-US" baseline="0" dirty="0"/>
              <a:t> </a:t>
            </a:r>
            <a:r>
              <a:rPr lang="en-US" baseline="0" dirty="0" err="1"/>
              <a:t>hn</a:t>
            </a:r>
            <a:r>
              <a:rPr lang="en-US" baseline="0" dirty="0"/>
              <a:t>.</a:t>
            </a:r>
          </a:p>
          <a:p>
            <a:r>
              <a:rPr lang="en-US" baseline="0" dirty="0"/>
              <a:t> </a:t>
            </a:r>
            <a:r>
              <a:rPr lang="en-US" baseline="0" dirty="0" err="1"/>
              <a:t>vậy</a:t>
            </a:r>
            <a:r>
              <a:rPr lang="en-US" baseline="0" dirty="0"/>
              <a:t> 1 </a:t>
            </a:r>
            <a:r>
              <a:rPr lang="en-US" baseline="0" dirty="0" err="1"/>
              <a:t>yến</a:t>
            </a:r>
            <a:r>
              <a:rPr lang="en-US" baseline="0" dirty="0"/>
              <a:t> = kg?</a:t>
            </a:r>
          </a:p>
          <a:p>
            <a:r>
              <a:rPr lang="en-US" baseline="0" dirty="0" err="1"/>
              <a:t>Như</a:t>
            </a:r>
            <a:r>
              <a:rPr lang="en-US" baseline="0" dirty="0"/>
              <a:t> </a:t>
            </a:r>
            <a:r>
              <a:rPr lang="en-US" baseline="0" dirty="0" err="1"/>
              <a:t>vậy</a:t>
            </a:r>
            <a:r>
              <a:rPr lang="en-US" baseline="0" dirty="0"/>
              <a:t> </a:t>
            </a:r>
            <a:r>
              <a:rPr lang="en-US" baseline="0" dirty="0" err="1"/>
              <a:t>chúng</a:t>
            </a:r>
            <a:r>
              <a:rPr lang="en-US" baseline="0" dirty="0"/>
              <a:t> ta </a:t>
            </a:r>
            <a:r>
              <a:rPr lang="en-US" baseline="0" dirty="0" err="1"/>
              <a:t>đã</a:t>
            </a:r>
            <a:r>
              <a:rPr lang="en-US" baseline="0" dirty="0"/>
              <a:t> </a:t>
            </a:r>
            <a:r>
              <a:rPr lang="en-US" baseline="0" dirty="0" err="1"/>
              <a:t>biết</a:t>
            </a:r>
            <a:r>
              <a:rPr lang="en-US" baseline="0" dirty="0"/>
              <a:t> </a:t>
            </a:r>
            <a:r>
              <a:rPr lang="en-US" baseline="0" dirty="0" err="1"/>
              <a:t>cách</a:t>
            </a:r>
            <a:r>
              <a:rPr lang="en-US" baseline="0" dirty="0"/>
              <a:t> </a:t>
            </a:r>
            <a:r>
              <a:rPr lang="en-US" baseline="0" dirty="0" err="1"/>
              <a:t>đổi</a:t>
            </a:r>
            <a:r>
              <a:rPr lang="en-US" baseline="0" dirty="0"/>
              <a:t> </a:t>
            </a:r>
            <a:r>
              <a:rPr lang="en-US" baseline="0" dirty="0" err="1"/>
              <a:t>hai</a:t>
            </a:r>
            <a:r>
              <a:rPr lang="en-US" baseline="0" dirty="0"/>
              <a:t> </a:t>
            </a:r>
            <a:r>
              <a:rPr lang="en-US" baseline="0" dirty="0" err="1"/>
              <a:t>đơn</a:t>
            </a:r>
            <a:r>
              <a:rPr lang="en-US" baseline="0" dirty="0"/>
              <a:t> vi </a:t>
            </a:r>
            <a:r>
              <a:rPr lang="en-US" baseline="0" dirty="0" err="1"/>
              <a:t>đo</a:t>
            </a:r>
            <a:r>
              <a:rPr lang="en-US" baseline="0" dirty="0"/>
              <a:t> </a:t>
            </a:r>
            <a:r>
              <a:rPr lang="en-US" baseline="0" dirty="0" err="1"/>
              <a:t>là</a:t>
            </a:r>
            <a:r>
              <a:rPr lang="en-US" baseline="0" dirty="0"/>
              <a:t> </a:t>
            </a:r>
            <a:r>
              <a:rPr lang="en-US" baseline="0" dirty="0" err="1"/>
              <a:t>yến</a:t>
            </a:r>
            <a:r>
              <a:rPr lang="en-US" baseline="0" dirty="0"/>
              <a:t> </a:t>
            </a:r>
            <a:r>
              <a:rPr lang="en-US" baseline="0" dirty="0" err="1"/>
              <a:t>và</a:t>
            </a:r>
            <a:r>
              <a:rPr lang="en-US" baseline="0" dirty="0"/>
              <a:t> kg?</a:t>
            </a:r>
            <a:endParaRPr lang="en-US" dirty="0"/>
          </a:p>
        </p:txBody>
      </p:sp>
    </p:spTree>
    <p:extLst>
      <p:ext uri="{BB962C8B-B14F-4D97-AF65-F5344CB8AC3E}">
        <p14:creationId xmlns:p14="http://schemas.microsoft.com/office/powerpoint/2010/main" val="6949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 </a:t>
            </a:r>
            <a:r>
              <a:rPr lang="en-US" dirty="0" err="1"/>
              <a:t>bao</a:t>
            </a:r>
            <a:r>
              <a:rPr lang="en-US" dirty="0"/>
              <a:t> </a:t>
            </a:r>
            <a:r>
              <a:rPr lang="en-US" dirty="0" err="1"/>
              <a:t>gạo</a:t>
            </a:r>
            <a:r>
              <a:rPr lang="en-US" baseline="0" dirty="0"/>
              <a:t> </a:t>
            </a:r>
            <a:r>
              <a:rPr lang="en-US" baseline="0" dirty="0" err="1"/>
              <a:t>nặng</a:t>
            </a:r>
            <a:r>
              <a:rPr lang="en-US" baseline="0" dirty="0"/>
              <a:t> 30 kg. </a:t>
            </a:r>
            <a:r>
              <a:rPr lang="en-US" baseline="0" dirty="0" err="1"/>
              <a:t>Vậy</a:t>
            </a:r>
            <a:r>
              <a:rPr lang="en-US" baseline="0" dirty="0"/>
              <a:t> 3 </a:t>
            </a:r>
            <a:r>
              <a:rPr lang="en-US" baseline="0" dirty="0" err="1"/>
              <a:t>bao</a:t>
            </a:r>
            <a:r>
              <a:rPr lang="en-US" baseline="0" dirty="0"/>
              <a:t> </a:t>
            </a:r>
            <a:r>
              <a:rPr lang="en-US" baseline="0" dirty="0" err="1"/>
              <a:t>gạo</a:t>
            </a:r>
            <a:r>
              <a:rPr lang="en-US" baseline="0" dirty="0"/>
              <a:t> </a:t>
            </a:r>
            <a:r>
              <a:rPr lang="en-US" baseline="0" dirty="0" err="1"/>
              <a:t>nặng</a:t>
            </a:r>
            <a:r>
              <a:rPr lang="en-US" baseline="0" dirty="0"/>
              <a:t> </a:t>
            </a:r>
            <a:r>
              <a:rPr lang="en-US" baseline="0" dirty="0" err="1"/>
              <a:t>bao</a:t>
            </a:r>
            <a:r>
              <a:rPr lang="en-US" baseline="0" dirty="0"/>
              <a:t> </a:t>
            </a:r>
            <a:r>
              <a:rPr lang="en-US" baseline="0" dirty="0" err="1"/>
              <a:t>nhiêu</a:t>
            </a:r>
            <a:r>
              <a:rPr lang="en-US" baseline="0" dirty="0"/>
              <a:t> </a:t>
            </a:r>
            <a:r>
              <a:rPr lang="en-US" baseline="0" dirty="0" err="1"/>
              <a:t>yến</a:t>
            </a:r>
            <a:r>
              <a:rPr lang="en-US" baseline="0" dirty="0"/>
              <a:t>?</a:t>
            </a:r>
            <a:endParaRPr lang="en-US" dirty="0"/>
          </a:p>
        </p:txBody>
      </p:sp>
    </p:spTree>
    <p:extLst>
      <p:ext uri="{BB962C8B-B14F-4D97-AF65-F5344CB8AC3E}">
        <p14:creationId xmlns:p14="http://schemas.microsoft.com/office/powerpoint/2010/main" val="1107413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3">
  <p:cSld name="CUSTOM_2">
    <p:spTree>
      <p:nvGrpSpPr>
        <p:cNvPr id="1" name="Shape 164"/>
        <p:cNvGrpSpPr/>
        <p:nvPr/>
      </p:nvGrpSpPr>
      <p:grpSpPr>
        <a:xfrm>
          <a:off x="0" y="0"/>
          <a:ext cx="0" cy="0"/>
          <a:chOff x="0" y="0"/>
          <a:chExt cx="0" cy="0"/>
        </a:xfrm>
      </p:grpSpPr>
      <p:sp>
        <p:nvSpPr>
          <p:cNvPr id="165" name="Google Shape;165;p31"/>
          <p:cNvSpPr/>
          <p:nvPr/>
        </p:nvSpPr>
        <p:spPr>
          <a:xfrm>
            <a:off x="-1200" y="2571750"/>
            <a:ext cx="9159900" cy="185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31"/>
          <p:cNvGrpSpPr/>
          <p:nvPr/>
        </p:nvGrpSpPr>
        <p:grpSpPr>
          <a:xfrm>
            <a:off x="-1533" y="4422632"/>
            <a:ext cx="9150702" cy="720905"/>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31"/>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0" name="Google Shape;170;p31"/>
          <p:cNvSpPr txBox="1">
            <a:spLocks noGrp="1"/>
          </p:cNvSpPr>
          <p:nvPr>
            <p:ph type="subTitle" idx="1"/>
          </p:nvPr>
        </p:nvSpPr>
        <p:spPr>
          <a:xfrm>
            <a:off x="720900" y="13105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 Credits">
  <p:cSld name="CUSTOM_14">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321499" y="1619875"/>
            <a:ext cx="4980000" cy="4980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37"/>
          <p:cNvGrpSpPr/>
          <p:nvPr/>
        </p:nvGrpSpPr>
        <p:grpSpPr>
          <a:xfrm>
            <a:off x="-1533" y="4422632"/>
            <a:ext cx="9150702" cy="720905"/>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37"/>
          <p:cNvSpPr txBox="1"/>
          <p:nvPr/>
        </p:nvSpPr>
        <p:spPr>
          <a:xfrm>
            <a:off x="5014600" y="3469125"/>
            <a:ext cx="2988600" cy="48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Lato"/>
                <a:ea typeface="Lato"/>
                <a:cs typeface="Lato"/>
                <a:sym typeface="Lato"/>
              </a:rPr>
              <a:t>CREDITS: This presentation template was created by Slidesgo, including icons by Flaticon, and infographics &amp; images by Freepik</a:t>
            </a:r>
            <a:endParaRPr sz="1000">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2520338" y="698750"/>
            <a:ext cx="4099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4" name="Google Shape;214;p37"/>
          <p:cNvSpPr txBox="1">
            <a:spLocks noGrp="1"/>
          </p:cNvSpPr>
          <p:nvPr>
            <p:ph type="subTitle" idx="1"/>
          </p:nvPr>
        </p:nvSpPr>
        <p:spPr>
          <a:xfrm>
            <a:off x="5198860" y="3925150"/>
            <a:ext cx="2605200" cy="311400"/>
          </a:xfrm>
          <a:prstGeom prst="rect">
            <a:avLst/>
          </a:prstGeom>
        </p:spPr>
        <p:txBody>
          <a:bodyPr spcFirstLastPara="1" wrap="square" lIns="91425" tIns="91425" rIns="91425" bIns="91425" anchor="t" anchorCtr="0">
            <a:noAutofit/>
          </a:bodyPr>
          <a:lstStyle>
            <a:lvl1pPr lvl="0" algn="ctr" rtl="0">
              <a:lnSpc>
                <a:spcPct val="100000"/>
              </a:lnSpc>
              <a:spcBef>
                <a:spcPts val="300"/>
              </a:spcBef>
              <a:spcAft>
                <a:spcPts val="0"/>
              </a:spcAft>
              <a:buNone/>
              <a:defRPr sz="1200" b="0"/>
            </a:lvl1pPr>
            <a:lvl2pPr lvl="1" algn="ctr" rtl="0">
              <a:lnSpc>
                <a:spcPct val="100000"/>
              </a:lnSpc>
              <a:spcBef>
                <a:spcPts val="300"/>
              </a:spcBef>
              <a:spcAft>
                <a:spcPts val="0"/>
              </a:spcAft>
              <a:buNone/>
              <a:defRPr sz="1200"/>
            </a:lvl2pPr>
            <a:lvl3pPr lvl="2" algn="ctr" rtl="0">
              <a:lnSpc>
                <a:spcPct val="100000"/>
              </a:lnSpc>
              <a:spcBef>
                <a:spcPts val="300"/>
              </a:spcBef>
              <a:spcAft>
                <a:spcPts val="0"/>
              </a:spcAft>
              <a:buNone/>
              <a:defRPr sz="1200"/>
            </a:lvl3pPr>
            <a:lvl4pPr lvl="3" algn="ctr" rtl="0">
              <a:lnSpc>
                <a:spcPct val="100000"/>
              </a:lnSpc>
              <a:spcBef>
                <a:spcPts val="300"/>
              </a:spcBef>
              <a:spcAft>
                <a:spcPts val="0"/>
              </a:spcAft>
              <a:buNone/>
              <a:defRPr sz="1200"/>
            </a:lvl4pPr>
            <a:lvl5pPr lvl="4" algn="ctr" rtl="0">
              <a:lnSpc>
                <a:spcPct val="100000"/>
              </a:lnSpc>
              <a:spcBef>
                <a:spcPts val="300"/>
              </a:spcBef>
              <a:spcAft>
                <a:spcPts val="0"/>
              </a:spcAft>
              <a:buNone/>
              <a:defRPr sz="1200"/>
            </a:lvl5pPr>
            <a:lvl6pPr lvl="5" algn="ctr" rtl="0">
              <a:lnSpc>
                <a:spcPct val="100000"/>
              </a:lnSpc>
              <a:spcBef>
                <a:spcPts val="300"/>
              </a:spcBef>
              <a:spcAft>
                <a:spcPts val="0"/>
              </a:spcAft>
              <a:buNone/>
              <a:defRPr sz="1200"/>
            </a:lvl6pPr>
            <a:lvl7pPr lvl="6" algn="ctr" rtl="0">
              <a:lnSpc>
                <a:spcPct val="100000"/>
              </a:lnSpc>
              <a:spcBef>
                <a:spcPts val="300"/>
              </a:spcBef>
              <a:spcAft>
                <a:spcPts val="0"/>
              </a:spcAft>
              <a:buNone/>
              <a:defRPr sz="1200"/>
            </a:lvl7pPr>
            <a:lvl8pPr lvl="7" algn="ctr" rtl="0">
              <a:lnSpc>
                <a:spcPct val="100000"/>
              </a:lnSpc>
              <a:spcBef>
                <a:spcPts val="300"/>
              </a:spcBef>
              <a:spcAft>
                <a:spcPts val="0"/>
              </a:spcAft>
              <a:buNone/>
              <a:defRPr sz="1200"/>
            </a:lvl8pPr>
            <a:lvl9pPr lvl="8" algn="ctr" rtl="0">
              <a:lnSpc>
                <a:spcPct val="100000"/>
              </a:lnSpc>
              <a:spcBef>
                <a:spcPts val="300"/>
              </a:spcBef>
              <a:spcAft>
                <a:spcPts val="0"/>
              </a:spcAft>
              <a:buNone/>
              <a:defRPr sz="1200"/>
            </a:lvl9pPr>
          </a:lstStyle>
          <a:p>
            <a:endParaRPr/>
          </a:p>
        </p:txBody>
      </p:sp>
      <p:sp>
        <p:nvSpPr>
          <p:cNvPr id="215" name="Google Shape;215;p37"/>
          <p:cNvSpPr txBox="1">
            <a:spLocks noGrp="1"/>
          </p:cNvSpPr>
          <p:nvPr>
            <p:ph type="subTitle" idx="2"/>
          </p:nvPr>
        </p:nvSpPr>
        <p:spPr>
          <a:xfrm>
            <a:off x="2549600" y="1798522"/>
            <a:ext cx="4069200" cy="8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b="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216" name="Google Shape;216;p37"/>
          <p:cNvSpPr/>
          <p:nvPr/>
        </p:nvSpPr>
        <p:spPr>
          <a:xfrm>
            <a:off x="2806801" y="917525"/>
            <a:ext cx="565288" cy="45122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7"/>
          <p:cNvSpPr/>
          <p:nvPr/>
        </p:nvSpPr>
        <p:spPr>
          <a:xfrm>
            <a:off x="472550" y="539500"/>
            <a:ext cx="1316952" cy="7648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1"/>
            <a:ext cx="6858000" cy="1791013"/>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002"/>
            <a:ext cx="6858000" cy="1242039"/>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984" indent="0" algn="ctr">
              <a:buNone/>
              <a:defRPr sz="1200"/>
            </a:lvl7pPr>
            <a:lvl8pPr marL="2400875" indent="0" algn="ctr">
              <a:buNone/>
              <a:defRPr sz="1200"/>
            </a:lvl8pPr>
            <a:lvl9pPr marL="2743766"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7601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9"/>
            <a:ext cx="7886700" cy="213992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701"/>
            <a:ext cx="7886700" cy="112533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984" indent="0">
              <a:buNone/>
              <a:defRPr sz="1200">
                <a:solidFill>
                  <a:schemeClr val="tx1">
                    <a:tint val="75000"/>
                  </a:schemeClr>
                </a:solidFill>
              </a:defRPr>
            </a:lvl7pPr>
            <a:lvl8pPr marL="2400875" indent="0">
              <a:buNone/>
              <a:defRPr sz="1200">
                <a:solidFill>
                  <a:schemeClr val="tx1">
                    <a:tint val="75000"/>
                  </a:schemeClr>
                </a:solidFill>
              </a:defRPr>
            </a:lvl8pPr>
            <a:lvl9pPr marL="2743766"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4156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459"/>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459"/>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7"/>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pPr>
            <a:endParaRPr lang="zh-CN" altLang="en-US" sz="1800" kern="1200">
              <a:solidFill>
                <a:prstClr val="white"/>
              </a:solidFill>
            </a:endParaRPr>
          </a:p>
        </p:txBody>
      </p:sp>
    </p:spTree>
    <p:extLst>
      <p:ext uri="{BB962C8B-B14F-4D97-AF65-F5344CB8AC3E}">
        <p14:creationId xmlns:p14="http://schemas.microsoft.com/office/powerpoint/2010/main" val="4253396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1200" y="2571750"/>
            <a:ext cx="9159900" cy="1851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3"/>
          <p:cNvGrpSpPr/>
          <p:nvPr/>
        </p:nvGrpSpPr>
        <p:grpSpPr>
          <a:xfrm>
            <a:off x="-1533" y="4422632"/>
            <a:ext cx="9150702" cy="720905"/>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3"/>
          <p:cNvSpPr txBox="1">
            <a:spLocks noGrp="1"/>
          </p:cNvSpPr>
          <p:nvPr>
            <p:ph type="subTitle" idx="1"/>
          </p:nvPr>
        </p:nvSpPr>
        <p:spPr>
          <a:xfrm>
            <a:off x="720900" y="12954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8" name="Google Shape;18;p3"/>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p>
        </p:txBody>
      </p:sp>
      <p:sp>
        <p:nvSpPr>
          <p:cNvPr id="3" name="文本占位符 2"/>
          <p:cNvSpPr>
            <a:spLocks noGrp="1"/>
          </p:cNvSpPr>
          <p:nvPr>
            <p:ph type="body" idx="1"/>
          </p:nvPr>
        </p:nvSpPr>
        <p:spPr>
          <a:xfrm>
            <a:off x="890082" y="1334062"/>
            <a:ext cx="3655181" cy="618042"/>
          </a:xfrm>
        </p:spPr>
        <p:txBody>
          <a:bodyPr anchor="ctr" anchorCtr="0"/>
          <a:lstStyle>
            <a:lvl1pPr marL="0" indent="0">
              <a:buNone/>
              <a:defRPr sz="2100"/>
            </a:lvl1pPr>
            <a:lvl2pPr marL="342892" indent="0">
              <a:buNone/>
              <a:defRPr sz="1800"/>
            </a:lvl2pPr>
            <a:lvl3pPr marL="685783" indent="0">
              <a:buNone/>
              <a:defRPr sz="1500"/>
            </a:lvl3pPr>
            <a:lvl4pPr marL="1028675" indent="0">
              <a:buNone/>
              <a:defRPr sz="1400"/>
            </a:lvl4pPr>
            <a:lvl5pPr marL="1371566" indent="0">
              <a:buNone/>
              <a:defRPr sz="1400"/>
            </a:lvl5pPr>
            <a:lvl6pPr marL="1714457" indent="0">
              <a:buNone/>
              <a:defRPr sz="1400"/>
            </a:lvl6pPr>
            <a:lvl7pPr marL="2057984" indent="0">
              <a:buNone/>
              <a:defRPr sz="1400"/>
            </a:lvl7pPr>
            <a:lvl8pPr marL="2400875" indent="0">
              <a:buNone/>
              <a:defRPr sz="1400"/>
            </a:lvl8pPr>
            <a:lvl9pPr marL="2743766" indent="0">
              <a:buNone/>
              <a:defRPr sz="1400"/>
            </a:lvl9pPr>
          </a:lstStyle>
          <a:p>
            <a:pPr lvl="0"/>
            <a:r>
              <a:rPr lang="zh-CN" altLang="en-US"/>
              <a:t>单击此处编辑母版文本样式</a:t>
            </a:r>
          </a:p>
        </p:txBody>
      </p:sp>
      <p:sp>
        <p:nvSpPr>
          <p:cNvPr id="4" name="内容占位符 3"/>
          <p:cNvSpPr>
            <a:spLocks noGrp="1"/>
          </p:cNvSpPr>
          <p:nvPr>
            <p:ph sz="half" idx="2"/>
          </p:nvPr>
        </p:nvSpPr>
        <p:spPr>
          <a:xfrm>
            <a:off x="890082" y="1999385"/>
            <a:ext cx="3655181"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892" indent="0">
              <a:buNone/>
              <a:defRPr sz="1800"/>
            </a:lvl2pPr>
            <a:lvl3pPr marL="685783" indent="0">
              <a:buNone/>
              <a:defRPr sz="1500"/>
            </a:lvl3pPr>
            <a:lvl4pPr marL="1028675" indent="0">
              <a:buNone/>
              <a:defRPr sz="1400"/>
            </a:lvl4pPr>
            <a:lvl5pPr marL="1371566" indent="0">
              <a:buNone/>
              <a:defRPr sz="1400"/>
            </a:lvl5pPr>
            <a:lvl6pPr marL="1714457" indent="0">
              <a:buNone/>
              <a:defRPr sz="1400"/>
            </a:lvl6pPr>
            <a:lvl7pPr marL="2057984" indent="0">
              <a:buNone/>
              <a:defRPr sz="1400"/>
            </a:lvl7pPr>
            <a:lvl8pPr marL="2400875" indent="0">
              <a:buNone/>
              <a:defRPr sz="1400"/>
            </a:lvl8pPr>
            <a:lvl9pPr marL="2743766" indent="0">
              <a:buNone/>
              <a:defRPr sz="1400"/>
            </a:lvl9pPr>
          </a:lstStyle>
          <a:p>
            <a:pPr lvl="0"/>
            <a:r>
              <a:rPr lang="zh-CN" altLang="en-US"/>
              <a:t>单击此处编辑母版文本样式</a:t>
            </a:r>
          </a:p>
        </p:txBody>
      </p:sp>
      <p:sp>
        <p:nvSpPr>
          <p:cNvPr id="6" name="内容占位符 5"/>
          <p:cNvSpPr>
            <a:spLocks noGrp="1"/>
          </p:cNvSpPr>
          <p:nvPr>
            <p:ph sz="quarter" idx="4"/>
          </p:nvPr>
        </p:nvSpPr>
        <p:spPr>
          <a:xfrm>
            <a:off x="4692704" y="1999385"/>
            <a:ext cx="3673182"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2022/9/28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矩形 9"/>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pPr>
            <a:endParaRPr lang="zh-CN" altLang="en-US" sz="1800" kern="1200">
              <a:solidFill>
                <a:prstClr val="white"/>
              </a:solidFill>
            </a:endParaRPr>
          </a:p>
        </p:txBody>
      </p:sp>
    </p:spTree>
    <p:extLst>
      <p:ext uri="{BB962C8B-B14F-4D97-AF65-F5344CB8AC3E}">
        <p14:creationId xmlns:p14="http://schemas.microsoft.com/office/powerpoint/2010/main" val="1192175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矩形 5"/>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pPr>
            <a:endParaRPr lang="zh-CN" altLang="en-US" sz="1800" kern="1200">
              <a:solidFill>
                <a:prstClr val="white"/>
              </a:solidFill>
            </a:endParaRPr>
          </a:p>
        </p:txBody>
      </p:sp>
    </p:spTree>
    <p:extLst>
      <p:ext uri="{BB962C8B-B14F-4D97-AF65-F5344CB8AC3E}">
        <p14:creationId xmlns:p14="http://schemas.microsoft.com/office/powerpoint/2010/main" val="1846472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2022/9/28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矩形 4"/>
          <p:cNvSpPr/>
          <p:nvPr userDrawn="1"/>
        </p:nvSpPr>
        <p:spPr>
          <a:xfrm>
            <a:off x="-96252" y="-77002"/>
            <a:ext cx="9240252" cy="530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pPr>
            <a:endParaRPr lang="zh-CN" altLang="en-US" sz="1800" kern="1200">
              <a:solidFill>
                <a:prstClr val="white"/>
              </a:solidFill>
            </a:endParaRPr>
          </a:p>
        </p:txBody>
      </p:sp>
    </p:spTree>
    <p:extLst>
      <p:ext uri="{BB962C8B-B14F-4D97-AF65-F5344CB8AC3E}">
        <p14:creationId xmlns:p14="http://schemas.microsoft.com/office/powerpoint/2010/main" val="2916516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62"/>
            <a:ext cx="4629150" cy="4053597"/>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984" indent="0">
              <a:buNone/>
              <a:defRPr sz="1500"/>
            </a:lvl7pPr>
            <a:lvl8pPr marL="2400875" indent="0">
              <a:buNone/>
              <a:defRPr sz="1500"/>
            </a:lvl8pPr>
            <a:lvl9pPr marL="2743766" indent="0">
              <a:buNone/>
              <a:defRPr sz="1500"/>
            </a:lvl9pPr>
          </a:lstStyle>
          <a:p>
            <a:endParaRPr lang="zh-CN" altLang="en-US"/>
          </a:p>
        </p:txBody>
      </p:sp>
      <p:sp>
        <p:nvSpPr>
          <p:cNvPr id="4" name="文本占位符 3"/>
          <p:cNvSpPr>
            <a:spLocks noGrp="1"/>
          </p:cNvSpPr>
          <p:nvPr>
            <p:ph type="body" sz="half" idx="2"/>
          </p:nvPr>
        </p:nvSpPr>
        <p:spPr>
          <a:xfrm>
            <a:off x="629841" y="1543321"/>
            <a:ext cx="3124012" cy="2859191"/>
          </a:xfrm>
        </p:spPr>
        <p:txBody>
          <a:bodyPr/>
          <a:lstStyle>
            <a:lvl1pPr marL="0" indent="0">
              <a:buNone/>
              <a:defRPr sz="1500"/>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984" indent="0">
              <a:buNone/>
              <a:defRPr sz="1100"/>
            </a:lvl7pPr>
            <a:lvl8pPr marL="2400875" indent="0">
              <a:buNone/>
              <a:defRPr sz="1100"/>
            </a:lvl8pPr>
            <a:lvl9pPr marL="2743766"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7"/>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pPr>
            <a:endParaRPr lang="zh-CN" altLang="en-US" sz="1800" kern="1200">
              <a:solidFill>
                <a:prstClr val="white"/>
              </a:solidFill>
            </a:endParaRPr>
          </a:p>
        </p:txBody>
      </p:sp>
    </p:spTree>
    <p:extLst>
      <p:ext uri="{BB962C8B-B14F-4D97-AF65-F5344CB8AC3E}">
        <p14:creationId xmlns:p14="http://schemas.microsoft.com/office/powerpoint/2010/main" val="3271710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92"/>
            <a:ext cx="1971675" cy="435964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273892"/>
            <a:ext cx="5800725" cy="435964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pPr>
            <a:endParaRPr lang="zh-CN" altLang="en-US" sz="1800" kern="1200">
              <a:solidFill>
                <a:prstClr val="white"/>
              </a:solidFill>
            </a:endParaRPr>
          </a:p>
        </p:txBody>
      </p:sp>
    </p:spTree>
    <p:extLst>
      <p:ext uri="{BB962C8B-B14F-4D97-AF65-F5344CB8AC3E}">
        <p14:creationId xmlns:p14="http://schemas.microsoft.com/office/powerpoint/2010/main" val="1060804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矩形 5"/>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pPr>
            <a:endParaRPr lang="zh-CN" altLang="en-US" sz="1800" kern="1200">
              <a:solidFill>
                <a:prstClr val="white"/>
              </a:solidFill>
            </a:endParaRPr>
          </a:p>
        </p:txBody>
      </p:sp>
    </p:spTree>
    <p:extLst>
      <p:ext uri="{BB962C8B-B14F-4D97-AF65-F5344CB8AC3E}">
        <p14:creationId xmlns:p14="http://schemas.microsoft.com/office/powerpoint/2010/main" val="633228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143000" y="841772"/>
            <a:ext cx="6858000" cy="1790700"/>
          </a:xfrm>
        </p:spPr>
        <p:txBody>
          <a:bodyPr anchor="b"/>
          <a:lstStyle>
            <a:lvl1pPr algn="ctr">
              <a:lnSpc>
                <a:spcPct val="114000"/>
              </a:lnSpc>
              <a:defRPr sz="41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474861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514337" indent="-171446">
              <a:buFont typeface="Wingdings" panose="05000000000000000000" pitchFamily="2" charset="2"/>
              <a:buChar char="§"/>
              <a:defRPr/>
            </a:lvl2pPr>
            <a:lvl3pPr>
              <a:buFont typeface="Wingdings" panose="05000000000000000000" pitchFamily="2" charset="2"/>
              <a:buChar char="§"/>
              <a:defRPr/>
            </a:lvl3pPr>
            <a:lvl4pPr marL="1200120" indent="-171446">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1557076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623888" y="1282305"/>
            <a:ext cx="7886700" cy="2139553"/>
          </a:xfrm>
        </p:spPr>
        <p:txBody>
          <a:bodyPr anchor="b"/>
          <a:lstStyle>
            <a:lvl1pPr>
              <a:defRPr sz="41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353606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628650" y="1543051"/>
            <a:ext cx="3886200" cy="30896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4629150" y="1543051"/>
            <a:ext cx="3886200" cy="3089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403927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629841" y="501254"/>
            <a:ext cx="7886700" cy="81319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629842" y="1371600"/>
            <a:ext cx="3868340" cy="617934"/>
          </a:xfrm>
        </p:spPr>
        <p:txBody>
          <a:bodyPr anchor="b"/>
          <a:lstStyle>
            <a:lvl1pPr marL="0" indent="0">
              <a:buNone/>
              <a:defRPr sz="1800" b="0"/>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629842" y="2057401"/>
            <a:ext cx="3868340" cy="25848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4629151" y="1371600"/>
            <a:ext cx="3887391" cy="617934"/>
          </a:xfrm>
        </p:spPr>
        <p:txBody>
          <a:bodyPr anchor="b"/>
          <a:lstStyle>
            <a:lvl1pPr marL="0" indent="0">
              <a:buNone/>
              <a:defRPr sz="1800" b="0"/>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629151" y="2057401"/>
            <a:ext cx="3887391" cy="2584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425329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1386731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3387626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629841" y="514350"/>
            <a:ext cx="2949178" cy="10287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3887391" y="514351"/>
            <a:ext cx="4629150" cy="388143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629841" y="1657351"/>
            <a:ext cx="2949178" cy="27443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857442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629841" y="514350"/>
            <a:ext cx="2949178" cy="10287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3887391" y="514351"/>
            <a:ext cx="4629150" cy="3881438"/>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629841" y="1657351"/>
            <a:ext cx="2949178" cy="27443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657749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406724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6543676" y="571501"/>
            <a:ext cx="1971675" cy="406122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628651" y="571501"/>
            <a:ext cx="5800725" cy="406122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pPr/>
              <a:t>9/28/2022</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448098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7"/>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7"/>
          <p:cNvSpPr txBox="1">
            <a:spLocks noGrp="1"/>
          </p:cNvSpPr>
          <p:nvPr>
            <p:ph type="title" idx="2"/>
          </p:nvPr>
        </p:nvSpPr>
        <p:spPr>
          <a:xfrm>
            <a:off x="1448975" y="1873750"/>
            <a:ext cx="6246300" cy="2124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2500"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jpe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9" r:id="rId8"/>
    <p:sldLayoutId id="2147483660" r:id="rId9"/>
    <p:sldLayoutId id="2147483661" r:id="rId10"/>
    <p:sldLayoutId id="2147483662" r:id="rId11"/>
    <p:sldLayoutId id="2147483663" r:id="rId12"/>
    <p:sldLayoutId id="2147483664" r:id="rId13"/>
    <p:sldLayoutId id="2147483667" r:id="rId14"/>
    <p:sldLayoutId id="2147483677"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AAE1F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459"/>
            <a:ext cx="7886700" cy="3264075"/>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098"/>
            <a:ext cx="2057400" cy="273892"/>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82F288E0-7875-42C4-84C8-98DBBD3BF4D2}" type="datetimeFigureOut">
              <a:rPr lang="zh-CN" altLang="en-US" kern="1200" smtClean="0">
                <a:solidFill>
                  <a:prstClr val="black">
                    <a:tint val="75000"/>
                  </a:prstClr>
                </a:solidFill>
                <a:latin typeface="Calibri"/>
                <a:ea typeface="宋体"/>
                <a:cs typeface="+mn-cs"/>
              </a:rPr>
              <a:pPr defTabSz="685800">
                <a:buClrTx/>
                <a:buFontTx/>
                <a:buNone/>
              </a:pPr>
              <a:t>2022/9/28</a:t>
            </a:fld>
            <a:endParaRPr lang="zh-CN" altLang="en-US" kern="1200">
              <a:solidFill>
                <a:prstClr val="black">
                  <a:tint val="75000"/>
                </a:prstClr>
              </a:solidFill>
              <a:latin typeface="Calibri"/>
              <a:ea typeface="宋体"/>
              <a:cs typeface="+mn-cs"/>
            </a:endParaRPr>
          </a:p>
        </p:txBody>
      </p:sp>
      <p:sp>
        <p:nvSpPr>
          <p:cNvPr id="5" name="页脚占位符 4"/>
          <p:cNvSpPr>
            <a:spLocks noGrp="1"/>
          </p:cNvSpPr>
          <p:nvPr>
            <p:ph type="ftr" sz="quarter" idx="3"/>
          </p:nvPr>
        </p:nvSpPr>
        <p:spPr>
          <a:xfrm>
            <a:off x="3028950" y="4768098"/>
            <a:ext cx="3086100" cy="273892"/>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zh-CN" altLang="en-US" kern="1200">
              <a:solidFill>
                <a:prstClr val="black">
                  <a:tint val="75000"/>
                </a:prstClr>
              </a:solidFill>
              <a:latin typeface="Calibri"/>
              <a:ea typeface="宋体"/>
              <a:cs typeface="+mn-cs"/>
            </a:endParaRPr>
          </a:p>
        </p:txBody>
      </p:sp>
      <p:sp>
        <p:nvSpPr>
          <p:cNvPr id="6" name="灯片编号占位符 5"/>
          <p:cNvSpPr>
            <a:spLocks noGrp="1"/>
          </p:cNvSpPr>
          <p:nvPr>
            <p:ph type="sldNum" sz="quarter" idx="4"/>
          </p:nvPr>
        </p:nvSpPr>
        <p:spPr>
          <a:xfrm>
            <a:off x="6457950" y="4768098"/>
            <a:ext cx="2057400" cy="273892"/>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7D9BB5D0-35E4-459D-AEF3-FE4D7C45CC19}" type="slidenum">
              <a:rPr lang="zh-CN" altLang="en-US" kern="1200" smtClean="0">
                <a:solidFill>
                  <a:prstClr val="black">
                    <a:tint val="75000"/>
                  </a:prstClr>
                </a:solidFill>
                <a:latin typeface="Calibri"/>
                <a:ea typeface="宋体"/>
                <a:cs typeface="+mn-cs"/>
              </a:rPr>
              <a:pPr defTabSz="685800">
                <a:buClrTx/>
                <a:buFontTx/>
                <a:buNone/>
              </a:pPr>
              <a:t>‹#›</a:t>
            </a:fld>
            <a:endParaRPr lang="zh-CN" altLang="en-US" kern="1200">
              <a:solidFill>
                <a:prstClr val="black">
                  <a:tint val="75000"/>
                </a:prstClr>
              </a:solidFill>
              <a:latin typeface="Calibri"/>
              <a:ea typeface="宋体"/>
              <a:cs typeface="+mn-cs"/>
            </a:endParaRPr>
          </a:p>
        </p:txBody>
      </p:sp>
      <p:pic>
        <p:nvPicPr>
          <p:cNvPr id="16" name="图片 15" descr="webp.webp (217)"/>
          <p:cNvPicPr>
            <a:picLocks noChangeAspect="1"/>
          </p:cNvPicPr>
          <p:nvPr userDrawn="1"/>
        </p:nvPicPr>
        <p:blipFill>
          <a:blip r:embed="rId11"/>
          <a:stretch>
            <a:fillRect/>
          </a:stretch>
        </p:blipFill>
        <p:spPr>
          <a:xfrm>
            <a:off x="1" y="0"/>
            <a:ext cx="9191625" cy="5185410"/>
          </a:xfrm>
          <a:prstGeom prst="rect">
            <a:avLst/>
          </a:prstGeom>
        </p:spPr>
      </p:pic>
    </p:spTree>
    <p:extLst>
      <p:ext uri="{BB962C8B-B14F-4D97-AF65-F5344CB8AC3E}">
        <p14:creationId xmlns:p14="http://schemas.microsoft.com/office/powerpoint/2010/main" val="216502855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0811"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0811"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0811"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0811"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0811"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6538" indent="-170811"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9429" indent="-170811"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2321" indent="-170811"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212" indent="-170811"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984" algn="l" defTabSz="685783" rtl="0" eaLnBrk="1" latinLnBrk="0" hangingPunct="1">
        <a:defRPr sz="1400" kern="1200">
          <a:solidFill>
            <a:schemeClr val="tx1"/>
          </a:solidFill>
          <a:latin typeface="+mn-lt"/>
          <a:ea typeface="+mn-ea"/>
          <a:cs typeface="+mn-cs"/>
        </a:defRPr>
      </a:lvl7pPr>
      <a:lvl8pPr marL="2400875" algn="l" defTabSz="685783" rtl="0" eaLnBrk="1" latinLnBrk="0" hangingPunct="1">
        <a:defRPr sz="1400" kern="1200">
          <a:solidFill>
            <a:schemeClr val="tx1"/>
          </a:solidFill>
          <a:latin typeface="+mn-lt"/>
          <a:ea typeface="+mn-ea"/>
          <a:cs typeface="+mn-cs"/>
        </a:defRPr>
      </a:lvl8pPr>
      <a:lvl9pPr marL="2743766"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9141714" cy="51435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buFontTx/>
              <a:buNone/>
            </a:pPr>
            <a:endParaRPr lang="en-US" kern="1200">
              <a:solidFill>
                <a:prstClr val="white"/>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628650" y="510778"/>
            <a:ext cx="7886700" cy="994172"/>
          </a:xfrm>
          <a:prstGeom prst="rect">
            <a:avLst/>
          </a:prstGeom>
        </p:spPr>
        <p:txBody>
          <a:bodyPr lIns="82294" tIns="82294" rIns="82294" bIns="68579"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628650" y="1633993"/>
            <a:ext cx="7886700" cy="2998730"/>
          </a:xfrm>
          <a:prstGeom prst="rect">
            <a:avLst/>
          </a:prstGeom>
        </p:spPr>
        <p:txBody>
          <a:bodyPr lIns="82294" tIns="82294" rIns="82294" bIns="68579"/>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628650" y="4822032"/>
            <a:ext cx="2057400" cy="273844"/>
          </a:xfrm>
          <a:prstGeom prst="rect">
            <a:avLst/>
          </a:prstGeom>
        </p:spPr>
        <p:txBody>
          <a:bodyPr lIns="82294" tIns="82294" rIns="82294" bIns="68579" anchor="ctr"/>
          <a:lstStyle>
            <a:lvl1pPr algn="l">
              <a:defRPr sz="700" cap="all" spc="113" baseline="0">
                <a:solidFill>
                  <a:srgbClr val="FFFFFF"/>
                </a:solidFill>
              </a:defRPr>
            </a:lvl1pPr>
          </a:lstStyle>
          <a:p>
            <a:pPr defTabSz="685783">
              <a:buClrTx/>
              <a:buFontTx/>
              <a:buNone/>
            </a:pPr>
            <a:fld id="{AA70F276-1833-4A75-9C1D-A56E2295A68D}" type="datetimeFigureOut">
              <a:rPr lang="en-US" kern="1200" smtClean="0">
                <a:latin typeface="Sitka Display"/>
                <a:ea typeface="+mn-ea"/>
                <a:cs typeface="+mn-cs"/>
              </a:rPr>
              <a:pPr defTabSz="685783">
                <a:buClrTx/>
                <a:buFontTx/>
                <a:buNone/>
              </a:pPr>
              <a:t>9/28/2022</a:t>
            </a:fld>
            <a:endParaRPr lang="en-US" kern="1200" dirty="0">
              <a:latin typeface="Sitka Display"/>
              <a:ea typeface="+mn-ea"/>
              <a:cs typeface="+mn-cs"/>
            </a:endParaRP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3028950" y="4822032"/>
            <a:ext cx="3086100" cy="273844"/>
          </a:xfrm>
          <a:prstGeom prst="rect">
            <a:avLst/>
          </a:prstGeom>
        </p:spPr>
        <p:txBody>
          <a:bodyPr lIns="82294" tIns="82294" rIns="82294" bIns="68579" anchor="ctr"/>
          <a:lstStyle>
            <a:lvl1pPr algn="ctr">
              <a:defRPr sz="700" cap="all" spc="113" baseline="0">
                <a:solidFill>
                  <a:srgbClr val="FFFFFF"/>
                </a:solidFill>
              </a:defRPr>
            </a:lvl1pPr>
          </a:lstStyle>
          <a:p>
            <a:pPr defTabSz="685783">
              <a:buClrTx/>
              <a:buFontTx/>
              <a:buNone/>
            </a:pPr>
            <a:endParaRPr lang="en-US" kern="1200">
              <a:latin typeface="Sitka Display"/>
              <a:ea typeface="+mn-ea"/>
              <a:cs typeface="+mn-cs"/>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6457950" y="4822032"/>
            <a:ext cx="2057400" cy="273844"/>
          </a:xfrm>
          <a:prstGeom prst="rect">
            <a:avLst/>
          </a:prstGeom>
        </p:spPr>
        <p:txBody>
          <a:bodyPr lIns="82294" tIns="82294" rIns="82294" bIns="68579" anchor="ctr"/>
          <a:lstStyle>
            <a:lvl1pPr algn="r">
              <a:defRPr sz="700" cap="all" spc="113" baseline="0">
                <a:solidFill>
                  <a:srgbClr val="FFFFFF"/>
                </a:solidFill>
              </a:defRPr>
            </a:lvl1pPr>
          </a:lstStyle>
          <a:p>
            <a:pPr defTabSz="685783">
              <a:buClrTx/>
              <a:buFontTx/>
              <a:buNone/>
            </a:pPr>
            <a:fld id="{28844951-7827-47D4-8276-7DDE1FA7D85A}" type="slidenum">
              <a:rPr lang="en-US" kern="1200" smtClean="0">
                <a:latin typeface="Sitka Display"/>
                <a:ea typeface="+mn-ea"/>
                <a:cs typeface="+mn-cs"/>
              </a:rPr>
              <a:pPr defTabSz="685783">
                <a:buClrTx/>
                <a:buFontTx/>
                <a:buNone/>
              </a:pPr>
              <a:t>‹#›</a:t>
            </a:fld>
            <a:endParaRPr lang="en-US" kern="1200">
              <a:latin typeface="Sitka Display"/>
              <a:ea typeface="+mn-ea"/>
              <a:cs typeface="+mn-cs"/>
            </a:endParaRPr>
          </a:p>
        </p:txBody>
      </p:sp>
    </p:spTree>
    <p:extLst>
      <p:ext uri="{BB962C8B-B14F-4D97-AF65-F5344CB8AC3E}">
        <p14:creationId xmlns:p14="http://schemas.microsoft.com/office/powerpoint/2010/main" val="29178909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0" algn="l" defTabSz="685783" rtl="0" eaLnBrk="1" latinLnBrk="0" hangingPunct="1">
        <a:lnSpc>
          <a:spcPct val="110000"/>
        </a:lnSpc>
        <a:spcBef>
          <a:spcPct val="0"/>
        </a:spcBef>
        <a:buNone/>
        <a:defRPr lang="en-US" sz="39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342892" indent="-171446" algn="l" defTabSz="685783" rtl="0" eaLnBrk="1" latinLnBrk="0" hangingPunct="1">
        <a:lnSpc>
          <a:spcPct val="114000"/>
        </a:lnSpc>
        <a:spcBef>
          <a:spcPts val="750"/>
        </a:spcBef>
        <a:buClr>
          <a:schemeClr val="tx2">
            <a:lumMod val="10000"/>
            <a:lumOff val="90000"/>
          </a:schemeClr>
        </a:buClr>
        <a:buSzPct val="80000"/>
        <a:buFont typeface="Wingdings" panose="05000000000000000000" pitchFamily="2" charset="2"/>
        <a:buChar char="§"/>
        <a:defRPr sz="2100" kern="1200">
          <a:solidFill>
            <a:schemeClr val="tx2">
              <a:alpha val="70000"/>
            </a:schemeClr>
          </a:solidFill>
          <a:latin typeface="+mn-lt"/>
          <a:ea typeface="+mn-ea"/>
          <a:cs typeface="+mn-cs"/>
        </a:defRPr>
      </a:lvl1pPr>
      <a:lvl2pPr marL="600060" indent="-171446" algn="l" defTabSz="685783" rtl="0" eaLnBrk="1" latinLnBrk="0" hangingPunct="1">
        <a:lnSpc>
          <a:spcPct val="114000"/>
        </a:lnSpc>
        <a:spcBef>
          <a:spcPts val="375"/>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2pPr>
      <a:lvl3pPr marL="942952" indent="-171446" algn="l" defTabSz="685783" rtl="0" eaLnBrk="1" latinLnBrk="0" hangingPunct="1">
        <a:lnSpc>
          <a:spcPct val="114000"/>
        </a:lnSpc>
        <a:spcBef>
          <a:spcPts val="375"/>
        </a:spcBef>
        <a:buClr>
          <a:schemeClr val="tx2">
            <a:lumMod val="10000"/>
            <a:lumOff val="90000"/>
          </a:schemeClr>
        </a:buClr>
        <a:buSzPct val="80000"/>
        <a:buFont typeface="Wingdings" panose="05000000000000000000" pitchFamily="2" charset="2"/>
        <a:buChar char="§"/>
        <a:defRPr sz="1500" kern="1200">
          <a:solidFill>
            <a:schemeClr val="tx2">
              <a:alpha val="70000"/>
            </a:schemeClr>
          </a:solidFill>
          <a:latin typeface="+mn-lt"/>
          <a:ea typeface="+mn-ea"/>
          <a:cs typeface="+mn-cs"/>
        </a:defRPr>
      </a:lvl3pPr>
      <a:lvl4pPr marL="1242982" indent="-171446" algn="l" defTabSz="685783" rtl="0" eaLnBrk="1" latinLnBrk="0" hangingPunct="1">
        <a:lnSpc>
          <a:spcPct val="114000"/>
        </a:lnSpc>
        <a:spcBef>
          <a:spcPts val="375"/>
        </a:spcBef>
        <a:buClr>
          <a:schemeClr val="tx2">
            <a:lumMod val="10000"/>
            <a:lumOff val="90000"/>
          </a:schemeClr>
        </a:buClr>
        <a:buSzPct val="80000"/>
        <a:buFont typeface="Wingdings" panose="05000000000000000000" pitchFamily="2" charset="2"/>
        <a:buChar char="§"/>
        <a:defRPr sz="1400" kern="1200">
          <a:solidFill>
            <a:schemeClr val="tx2">
              <a:alpha val="70000"/>
            </a:schemeClr>
          </a:solidFill>
          <a:latin typeface="+mn-lt"/>
          <a:ea typeface="+mn-ea"/>
          <a:cs typeface="+mn-cs"/>
        </a:defRPr>
      </a:lvl4pPr>
      <a:lvl5pPr marL="1585874" indent="-171446" algn="l" defTabSz="685783" rtl="0" eaLnBrk="1" latinLnBrk="0" hangingPunct="1">
        <a:lnSpc>
          <a:spcPct val="114000"/>
        </a:lnSpc>
        <a:spcBef>
          <a:spcPts val="375"/>
        </a:spcBef>
        <a:buClr>
          <a:schemeClr val="tx2">
            <a:lumMod val="10000"/>
            <a:lumOff val="90000"/>
          </a:schemeClr>
        </a:buClr>
        <a:buSzPct val="80000"/>
        <a:buFont typeface="Wingdings" panose="05000000000000000000" pitchFamily="2" charset="2"/>
        <a:buChar char="§"/>
        <a:defRPr sz="1400" kern="1200">
          <a:solidFill>
            <a:schemeClr val="tx2">
              <a:alpha val="70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slide" Target="slide14.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slide" Target="slide14.xml"/><Relationship Id="rId5" Type="http://schemas.microsoft.com/office/2007/relationships/hdphoto" Target="../media/hdphoto2.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18.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4.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7668975" y="1065575"/>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322845" y="1399711"/>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6789213" y="1221136"/>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490225" y="449803"/>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72082" y="3023058"/>
            <a:ext cx="1999791" cy="956170"/>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 name="Google Shape;489;p40">
            <a:hlinkClick r:id="rId3" action="ppaction://hlinksldjump"/>
          </p:cNvPr>
          <p:cNvSpPr/>
          <p:nvPr/>
        </p:nvSpPr>
        <p:spPr>
          <a:xfrm>
            <a:off x="3297700" y="3851225"/>
            <a:ext cx="2548500" cy="572700"/>
          </a:xfrm>
          <a:prstGeom prst="roundRect">
            <a:avLst>
              <a:gd name="adj" fmla="val 30219"/>
            </a:avLst>
          </a:prstGeom>
          <a:solidFill>
            <a:schemeClr val="lt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6771113" y="2827500"/>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1349038"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40"/>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Start!</a:t>
            </a:r>
            <a:endParaRPr dirty="0"/>
          </a:p>
        </p:txBody>
      </p:sp>
      <p:sp>
        <p:nvSpPr>
          <p:cNvPr id="613" name="Google Shape;613;p40"/>
          <p:cNvSpPr txBox="1">
            <a:spLocks noGrp="1"/>
          </p:cNvSpPr>
          <p:nvPr>
            <p:ph type="title"/>
          </p:nvPr>
        </p:nvSpPr>
        <p:spPr>
          <a:xfrm>
            <a:off x="45765" y="2280377"/>
            <a:ext cx="9053768" cy="1840500"/>
          </a:xfrm>
          <a:prstGeom prst="rect">
            <a:avLst/>
          </a:prstGeom>
        </p:spPr>
        <p:txBody>
          <a:bodyPr spcFirstLastPara="1" wrap="square" lIns="91425" tIns="91425" rIns="91425" bIns="91425" anchor="ctr" anchorCtr="0">
            <a:prstTxWarp prst="textArchUp">
              <a:avLst>
                <a:gd name="adj" fmla="val 10800000"/>
              </a:avLst>
            </a:prstTxWarp>
            <a:noAutofit/>
          </a:bodyPr>
          <a:lstStyle/>
          <a:p>
            <a:pPr marL="0" lvl="0" indent="0" algn="ctr" rtl="0">
              <a:lnSpc>
                <a:spcPct val="150000"/>
              </a:lnSpc>
              <a:spcBef>
                <a:spcPts val="0"/>
              </a:spcBef>
              <a:spcAft>
                <a:spcPts val="0"/>
              </a:spcAft>
              <a:buNone/>
            </a:pPr>
            <a:r>
              <a:rPr lang="en-US" sz="4000" dirty="0" err="1">
                <a:solidFill>
                  <a:srgbClr val="C00000"/>
                </a:solidFill>
                <a:latin typeface="Times New Roman" panose="02020603050405020304" pitchFamily="18" charset="0"/>
                <a:cs typeface="Times New Roman" panose="02020603050405020304" pitchFamily="18" charset="0"/>
              </a:rPr>
              <a:t>YẾN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TẠ</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TẤN</a:t>
            </a:r>
            <a:r>
              <a:rPr lang="en-US" sz="4000" dirty="0">
                <a:solidFill>
                  <a:srgbClr val="C00000"/>
                </a:solidFill>
                <a:latin typeface="Times New Roman" panose="02020603050405020304" pitchFamily="18" charset="0"/>
                <a:cs typeface="Times New Roman" panose="02020603050405020304" pitchFamily="18" charset="0"/>
              </a:rPr>
              <a:t>  </a:t>
            </a:r>
            <a:endParaRPr sz="4000" b="1" dirty="0">
              <a:solidFill>
                <a:srgbClr val="C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303535" y="2424472"/>
            <a:ext cx="5094206" cy="523220"/>
          </a:xfrm>
          <a:prstGeom prst="rect">
            <a:avLst/>
          </a:prstGeom>
          <a:noFill/>
        </p:spPr>
        <p:txBody>
          <a:bodyPr wrap="square" rtlCol="0">
            <a:spAutoFit/>
          </a:bodyPr>
          <a:lstStyle/>
          <a:p>
            <a:r>
              <a:rPr lang="en-US" sz="2800" i="1" dirty="0">
                <a:solidFill>
                  <a:srgbClr val="FF0000"/>
                </a:solidFill>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7;p42"/>
          <p:cNvSpPr/>
          <p:nvPr/>
        </p:nvSpPr>
        <p:spPr>
          <a:xfrm>
            <a:off x="119742" y="571904"/>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77;p42"/>
          <p:cNvSpPr/>
          <p:nvPr/>
        </p:nvSpPr>
        <p:spPr>
          <a:xfrm>
            <a:off x="7892142" y="571904"/>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Oval 5"/>
          <p:cNvSpPr/>
          <p:nvPr/>
        </p:nvSpPr>
        <p:spPr>
          <a:xfrm>
            <a:off x="1810555" y="1846738"/>
            <a:ext cx="386366" cy="4121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a:off x="1533659" y="2052800"/>
            <a:ext cx="940158" cy="708338"/>
          </a:xfrm>
          <a:prstGeom prst="trapezoid">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yến</a:t>
            </a:r>
            <a:endParaRPr lang="en-US" dirty="0"/>
          </a:p>
        </p:txBody>
      </p:sp>
      <p:sp>
        <p:nvSpPr>
          <p:cNvPr id="10" name="Oval 9"/>
          <p:cNvSpPr/>
          <p:nvPr/>
        </p:nvSpPr>
        <p:spPr>
          <a:xfrm>
            <a:off x="2812041" y="1835848"/>
            <a:ext cx="386366" cy="4121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a:off x="2535145" y="2041910"/>
            <a:ext cx="940158" cy="708338"/>
          </a:xfrm>
          <a:prstGeom prst="trapezoid">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yến</a:t>
            </a:r>
            <a:endParaRPr lang="en-US" dirty="0"/>
          </a:p>
        </p:txBody>
      </p:sp>
      <p:sp>
        <p:nvSpPr>
          <p:cNvPr id="12" name="Oval 11"/>
          <p:cNvSpPr/>
          <p:nvPr/>
        </p:nvSpPr>
        <p:spPr>
          <a:xfrm>
            <a:off x="1832323" y="2880887"/>
            <a:ext cx="386366" cy="4121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1555427" y="3086949"/>
            <a:ext cx="940158" cy="708338"/>
          </a:xfrm>
          <a:prstGeom prst="trapezoid">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yến</a:t>
            </a:r>
            <a:endParaRPr lang="en-US" dirty="0"/>
          </a:p>
        </p:txBody>
      </p:sp>
      <p:sp>
        <p:nvSpPr>
          <p:cNvPr id="14" name="Oval 13"/>
          <p:cNvSpPr/>
          <p:nvPr/>
        </p:nvSpPr>
        <p:spPr>
          <a:xfrm>
            <a:off x="2888245" y="2859114"/>
            <a:ext cx="386366" cy="4121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611349" y="3065176"/>
            <a:ext cx="940158" cy="708338"/>
          </a:xfrm>
          <a:prstGeom prst="trapezoid">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yến</a:t>
            </a:r>
            <a:endParaRPr lang="en-US" dirty="0"/>
          </a:p>
        </p:txBody>
      </p:sp>
      <p:sp>
        <p:nvSpPr>
          <p:cNvPr id="16" name="Oval 15"/>
          <p:cNvSpPr/>
          <p:nvPr/>
        </p:nvSpPr>
        <p:spPr>
          <a:xfrm>
            <a:off x="3835293" y="1846735"/>
            <a:ext cx="386366" cy="4121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3558397" y="2052797"/>
            <a:ext cx="940158" cy="708338"/>
          </a:xfrm>
          <a:prstGeom prst="trapezoid">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yến</a:t>
            </a:r>
            <a:endParaRPr lang="en-US" dirty="0"/>
          </a:p>
        </p:txBody>
      </p:sp>
      <p:sp>
        <p:nvSpPr>
          <p:cNvPr id="18" name="Oval 17"/>
          <p:cNvSpPr/>
          <p:nvPr/>
        </p:nvSpPr>
        <p:spPr>
          <a:xfrm>
            <a:off x="3911491" y="2848228"/>
            <a:ext cx="386366" cy="4121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3634595" y="3054290"/>
            <a:ext cx="940158" cy="708338"/>
          </a:xfrm>
          <a:prstGeom prst="trapezoid">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yến</a:t>
            </a:r>
            <a:endParaRPr lang="en-US" dirty="0"/>
          </a:p>
        </p:txBody>
      </p:sp>
      <p:sp>
        <p:nvSpPr>
          <p:cNvPr id="20" name="Oval 19"/>
          <p:cNvSpPr/>
          <p:nvPr/>
        </p:nvSpPr>
        <p:spPr>
          <a:xfrm>
            <a:off x="4923863" y="2837338"/>
            <a:ext cx="386366" cy="4121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4646967" y="3043400"/>
            <a:ext cx="940158" cy="708338"/>
          </a:xfrm>
          <a:prstGeom prst="trapezoid">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yến</a:t>
            </a:r>
            <a:endParaRPr lang="en-US" dirty="0"/>
          </a:p>
        </p:txBody>
      </p:sp>
      <p:sp>
        <p:nvSpPr>
          <p:cNvPr id="22" name="Oval 21"/>
          <p:cNvSpPr/>
          <p:nvPr/>
        </p:nvSpPr>
        <p:spPr>
          <a:xfrm>
            <a:off x="4912976" y="1814076"/>
            <a:ext cx="386366" cy="4121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4636080" y="2020138"/>
            <a:ext cx="940158" cy="708338"/>
          </a:xfrm>
          <a:prstGeom prst="trapezoid">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yến</a:t>
            </a:r>
            <a:endParaRPr lang="en-US" dirty="0"/>
          </a:p>
        </p:txBody>
      </p:sp>
      <p:sp>
        <p:nvSpPr>
          <p:cNvPr id="24" name="Oval 23"/>
          <p:cNvSpPr/>
          <p:nvPr/>
        </p:nvSpPr>
        <p:spPr>
          <a:xfrm>
            <a:off x="787297" y="1835848"/>
            <a:ext cx="386366" cy="4121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a:off x="510401" y="2041910"/>
            <a:ext cx="940158" cy="708338"/>
          </a:xfrm>
          <a:prstGeom prst="trapezoid">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yến</a:t>
            </a:r>
            <a:endParaRPr lang="en-US" dirty="0"/>
          </a:p>
        </p:txBody>
      </p:sp>
      <p:sp>
        <p:nvSpPr>
          <p:cNvPr id="26" name="Oval 25"/>
          <p:cNvSpPr/>
          <p:nvPr/>
        </p:nvSpPr>
        <p:spPr>
          <a:xfrm>
            <a:off x="809065" y="2869997"/>
            <a:ext cx="386366" cy="4121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532169" y="3076059"/>
            <a:ext cx="940158" cy="708338"/>
          </a:xfrm>
          <a:prstGeom prst="trapezoid">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yến</a:t>
            </a:r>
            <a:endParaRPr lang="en-US" dirty="0"/>
          </a:p>
        </p:txBody>
      </p:sp>
      <p:sp>
        <p:nvSpPr>
          <p:cNvPr id="30" name="Rounded Rectangle 29"/>
          <p:cNvSpPr/>
          <p:nvPr/>
        </p:nvSpPr>
        <p:spPr>
          <a:xfrm>
            <a:off x="60638" y="1634472"/>
            <a:ext cx="5889172" cy="224942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226629" y="2258859"/>
            <a:ext cx="870857" cy="1323439"/>
          </a:xfrm>
          <a:prstGeom prst="rect">
            <a:avLst/>
          </a:prstGeom>
          <a:noFill/>
        </p:spPr>
        <p:txBody>
          <a:bodyPr wrap="square" rtlCol="0">
            <a:spAutoFit/>
          </a:bodyPr>
          <a:lstStyle/>
          <a:p>
            <a:r>
              <a:rPr lang="en-US" sz="8000" b="1" dirty="0">
                <a:solidFill>
                  <a:srgbClr val="C00000"/>
                </a:solidFill>
                <a:latin typeface="Times New Roman" panose="02020603050405020304" pitchFamily="18" charset="0"/>
                <a:cs typeface="Times New Roman" panose="02020603050405020304" pitchFamily="18" charset="0"/>
              </a:rPr>
              <a:t>=</a:t>
            </a:r>
          </a:p>
        </p:txBody>
      </p:sp>
      <p:sp>
        <p:nvSpPr>
          <p:cNvPr id="32" name="TextBox 31"/>
          <p:cNvSpPr txBox="1"/>
          <p:nvPr/>
        </p:nvSpPr>
        <p:spPr>
          <a:xfrm>
            <a:off x="7066360" y="2504977"/>
            <a:ext cx="2016615" cy="830997"/>
          </a:xfrm>
          <a:prstGeom prst="rect">
            <a:avLst/>
          </a:prstGeom>
          <a:noFill/>
        </p:spPr>
        <p:txBody>
          <a:bodyPr wrap="square" rtlCol="0">
            <a:spAutoFit/>
          </a:bodyPr>
          <a:lstStyle/>
          <a:p>
            <a:r>
              <a:rPr lang="en-US" sz="4800" b="1" dirty="0">
                <a:solidFill>
                  <a:srgbClr val="C00000"/>
                </a:solidFill>
                <a:latin typeface="Times New Roman" panose="02020603050405020304" pitchFamily="18" charset="0"/>
                <a:cs typeface="Times New Roman" panose="02020603050405020304" pitchFamily="18" charset="0"/>
              </a:rPr>
              <a:t>1 </a:t>
            </a:r>
            <a:r>
              <a:rPr lang="en-US" sz="4800" b="1" dirty="0" err="1">
                <a:solidFill>
                  <a:srgbClr val="C00000"/>
                </a:solidFill>
                <a:latin typeface="Times New Roman" panose="02020603050405020304" pitchFamily="18" charset="0"/>
                <a:cs typeface="Times New Roman" panose="02020603050405020304" pitchFamily="18" charset="0"/>
              </a:rPr>
              <a:t>tạ</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028476" y="472642"/>
            <a:ext cx="2016615"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Tạ</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281242" y="3882594"/>
            <a:ext cx="2016615" cy="707886"/>
          </a:xfrm>
          <a:prstGeom prst="rect">
            <a:avLst/>
          </a:prstGeom>
          <a:noFill/>
        </p:spPr>
        <p:txBody>
          <a:bodyPr wrap="square" rtlCol="0">
            <a:spAutoFit/>
          </a:bodyPr>
          <a:lstStyle/>
          <a:p>
            <a:r>
              <a:rPr lang="en-US" sz="4000" b="1" dirty="0">
                <a:solidFill>
                  <a:schemeClr val="tx2">
                    <a:lumMod val="50000"/>
                  </a:schemeClr>
                </a:solidFill>
                <a:latin typeface="Times New Roman" panose="02020603050405020304" pitchFamily="18" charset="0"/>
                <a:cs typeface="Times New Roman" panose="02020603050405020304" pitchFamily="18" charset="0"/>
              </a:rPr>
              <a:t>10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yến</a:t>
            </a:r>
            <a:endParaRPr lang="en-US" sz="4000" b="1"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321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heel(1)">
                                      <p:cBhvr>
                                        <p:cTn id="78" dur="2000"/>
                                        <p:tgtEl>
                                          <p:spTgt spid="3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0" grpId="0" animBg="1"/>
      <p:bldP spid="31" grpId="0"/>
      <p:bldP spid="32" grpId="0"/>
      <p:bldP spid="33"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8476" y="472642"/>
            <a:ext cx="2016615"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Tạ</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959605" y="3806456"/>
            <a:ext cx="1626782"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20 </a:t>
            </a:r>
            <a:r>
              <a:rPr lang="en-US" sz="4000" b="1" dirty="0" err="1">
                <a:latin typeface="Times New Roman" panose="02020603050405020304" pitchFamily="18" charset="0"/>
                <a:cs typeface="Times New Roman" panose="02020603050405020304" pitchFamily="18" charset="0"/>
              </a:rPr>
              <a:t>yến</a:t>
            </a:r>
            <a:endParaRPr lang="en-US" sz="4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028476" y="2184431"/>
            <a:ext cx="4405929" cy="1323439"/>
          </a:xfrm>
          <a:prstGeom prst="rect">
            <a:avLst/>
          </a:prstGeom>
          <a:noFill/>
        </p:spPr>
        <p:txBody>
          <a:bodyPr wrap="square" rtlCol="0">
            <a:spAutoFit/>
          </a:bodyPr>
          <a:lstStyle/>
          <a:p>
            <a:r>
              <a:rPr lang="en-US" sz="8000" b="1" dirty="0">
                <a:solidFill>
                  <a:srgbClr val="C00000"/>
                </a:solidFill>
                <a:latin typeface="Times New Roman" panose="02020603050405020304" pitchFamily="18" charset="0"/>
                <a:cs typeface="Times New Roman" panose="02020603050405020304" pitchFamily="18" charset="0"/>
              </a:rPr>
              <a:t>=        </a:t>
            </a:r>
            <a:r>
              <a:rPr lang="en-US" sz="8000" b="1" dirty="0" err="1">
                <a:solidFill>
                  <a:srgbClr val="C00000"/>
                </a:solidFill>
                <a:latin typeface="Times New Roman" panose="02020603050405020304" pitchFamily="18" charset="0"/>
                <a:cs typeface="Times New Roman" panose="02020603050405020304" pitchFamily="18" charset="0"/>
              </a:rPr>
              <a:t>tạ</a:t>
            </a:r>
            <a:endParaRPr lang="en-US" sz="8000"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336100" y="2184430"/>
            <a:ext cx="1417982" cy="1323439"/>
          </a:xfrm>
          <a:prstGeom prst="rect">
            <a:avLst/>
          </a:prstGeom>
          <a:noFill/>
        </p:spPr>
        <p:txBody>
          <a:bodyPr wrap="square" rtlCol="0">
            <a:spAutoFit/>
          </a:bodyPr>
          <a:lstStyle/>
          <a:p>
            <a:r>
              <a:rPr lang="en-US" sz="8000" b="1" dirty="0">
                <a:solidFill>
                  <a:srgbClr val="C00000"/>
                </a:solidFill>
                <a:latin typeface="Times New Roman" panose="02020603050405020304" pitchFamily="18" charset="0"/>
                <a:cs typeface="Times New Roman" panose="02020603050405020304" pitchFamily="18" charset="0"/>
              </a:rPr>
              <a:t>2</a:t>
            </a:r>
          </a:p>
        </p:txBody>
      </p:sp>
      <p:pic>
        <p:nvPicPr>
          <p:cNvPr id="5122" name="Picture 2" descr="Địa chỉ mua bao pp đựng xi măng rẻ và chất lư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31" y="1583966"/>
            <a:ext cx="3015205" cy="2126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38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7;p42"/>
          <p:cNvSpPr/>
          <p:nvPr/>
        </p:nvSpPr>
        <p:spPr>
          <a:xfrm>
            <a:off x="119742" y="571904"/>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77;p42"/>
          <p:cNvSpPr/>
          <p:nvPr/>
        </p:nvSpPr>
        <p:spPr>
          <a:xfrm>
            <a:off x="7892142" y="571904"/>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Oval 5"/>
          <p:cNvSpPr/>
          <p:nvPr/>
        </p:nvSpPr>
        <p:spPr>
          <a:xfrm>
            <a:off x="1810555" y="1846738"/>
            <a:ext cx="386366" cy="4121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a:off x="1533659" y="2052800"/>
            <a:ext cx="940158" cy="708338"/>
          </a:xfrm>
          <a:prstGeom prst="trapezoid">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tạ</a:t>
            </a:r>
            <a:endParaRPr lang="en-US" dirty="0"/>
          </a:p>
        </p:txBody>
      </p:sp>
      <p:sp>
        <p:nvSpPr>
          <p:cNvPr id="10" name="Oval 9"/>
          <p:cNvSpPr/>
          <p:nvPr/>
        </p:nvSpPr>
        <p:spPr>
          <a:xfrm>
            <a:off x="2812041" y="1835848"/>
            <a:ext cx="386366" cy="4121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a:off x="2535145" y="2041910"/>
            <a:ext cx="940158" cy="708338"/>
          </a:xfrm>
          <a:prstGeom prst="trapezoid">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tạ</a:t>
            </a:r>
            <a:endParaRPr lang="en-US" dirty="0"/>
          </a:p>
        </p:txBody>
      </p:sp>
      <p:sp>
        <p:nvSpPr>
          <p:cNvPr id="12" name="Oval 11"/>
          <p:cNvSpPr/>
          <p:nvPr/>
        </p:nvSpPr>
        <p:spPr>
          <a:xfrm>
            <a:off x="1832323" y="2880887"/>
            <a:ext cx="386366" cy="4121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1555427" y="3086949"/>
            <a:ext cx="940158" cy="708338"/>
          </a:xfrm>
          <a:prstGeom prst="trapezoid">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tạ</a:t>
            </a:r>
            <a:endParaRPr lang="en-US" dirty="0"/>
          </a:p>
        </p:txBody>
      </p:sp>
      <p:sp>
        <p:nvSpPr>
          <p:cNvPr id="14" name="Oval 13"/>
          <p:cNvSpPr/>
          <p:nvPr/>
        </p:nvSpPr>
        <p:spPr>
          <a:xfrm>
            <a:off x="2888245" y="2859114"/>
            <a:ext cx="386366" cy="4121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611349" y="3065176"/>
            <a:ext cx="940158" cy="708338"/>
          </a:xfrm>
          <a:prstGeom prst="trapezoid">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tạ</a:t>
            </a:r>
            <a:endParaRPr lang="en-US" dirty="0"/>
          </a:p>
        </p:txBody>
      </p:sp>
      <p:sp>
        <p:nvSpPr>
          <p:cNvPr id="16" name="Oval 15"/>
          <p:cNvSpPr/>
          <p:nvPr/>
        </p:nvSpPr>
        <p:spPr>
          <a:xfrm>
            <a:off x="3835293" y="1846735"/>
            <a:ext cx="386366" cy="4121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3558397" y="2052797"/>
            <a:ext cx="940158" cy="708338"/>
          </a:xfrm>
          <a:prstGeom prst="trapezoid">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tạ</a:t>
            </a:r>
            <a:endParaRPr lang="en-US" dirty="0"/>
          </a:p>
        </p:txBody>
      </p:sp>
      <p:sp>
        <p:nvSpPr>
          <p:cNvPr id="18" name="Oval 17"/>
          <p:cNvSpPr/>
          <p:nvPr/>
        </p:nvSpPr>
        <p:spPr>
          <a:xfrm>
            <a:off x="3911491" y="2848228"/>
            <a:ext cx="386366" cy="4121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3634595" y="3054290"/>
            <a:ext cx="940158" cy="708338"/>
          </a:xfrm>
          <a:prstGeom prst="trapezoid">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tạ</a:t>
            </a:r>
            <a:endParaRPr lang="en-US" dirty="0"/>
          </a:p>
        </p:txBody>
      </p:sp>
      <p:sp>
        <p:nvSpPr>
          <p:cNvPr id="20" name="Oval 19"/>
          <p:cNvSpPr/>
          <p:nvPr/>
        </p:nvSpPr>
        <p:spPr>
          <a:xfrm>
            <a:off x="4923863" y="2837338"/>
            <a:ext cx="386366" cy="4121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4646967" y="3043400"/>
            <a:ext cx="940158" cy="708338"/>
          </a:xfrm>
          <a:prstGeom prst="trapezoid">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tạ</a:t>
            </a:r>
            <a:endParaRPr lang="en-US" dirty="0"/>
          </a:p>
        </p:txBody>
      </p:sp>
      <p:sp>
        <p:nvSpPr>
          <p:cNvPr id="22" name="Oval 21"/>
          <p:cNvSpPr/>
          <p:nvPr/>
        </p:nvSpPr>
        <p:spPr>
          <a:xfrm>
            <a:off x="4912976" y="1814076"/>
            <a:ext cx="386366" cy="4121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4636080" y="2020138"/>
            <a:ext cx="940158" cy="708338"/>
          </a:xfrm>
          <a:prstGeom prst="trapezoid">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tạ</a:t>
            </a:r>
            <a:endParaRPr lang="en-US" dirty="0"/>
          </a:p>
        </p:txBody>
      </p:sp>
      <p:sp>
        <p:nvSpPr>
          <p:cNvPr id="24" name="Oval 23"/>
          <p:cNvSpPr/>
          <p:nvPr/>
        </p:nvSpPr>
        <p:spPr>
          <a:xfrm>
            <a:off x="787297" y="1835848"/>
            <a:ext cx="386366" cy="4121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a:off x="510401" y="2041910"/>
            <a:ext cx="940158" cy="708338"/>
          </a:xfrm>
          <a:prstGeom prst="trapezoid">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tạ</a:t>
            </a:r>
            <a:endParaRPr lang="en-US" dirty="0"/>
          </a:p>
        </p:txBody>
      </p:sp>
      <p:sp>
        <p:nvSpPr>
          <p:cNvPr id="26" name="Oval 25"/>
          <p:cNvSpPr/>
          <p:nvPr/>
        </p:nvSpPr>
        <p:spPr>
          <a:xfrm>
            <a:off x="809065" y="2869997"/>
            <a:ext cx="386366" cy="4121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532169" y="3076059"/>
            <a:ext cx="940158" cy="708338"/>
          </a:xfrm>
          <a:prstGeom prst="trapezoid">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tạ</a:t>
            </a:r>
            <a:endParaRPr lang="en-US" dirty="0"/>
          </a:p>
        </p:txBody>
      </p:sp>
      <p:sp>
        <p:nvSpPr>
          <p:cNvPr id="30" name="Rounded Rectangle 29"/>
          <p:cNvSpPr/>
          <p:nvPr/>
        </p:nvSpPr>
        <p:spPr>
          <a:xfrm>
            <a:off x="119742" y="1687287"/>
            <a:ext cx="5889172" cy="2278658"/>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05101" y="2267065"/>
            <a:ext cx="870857" cy="1323439"/>
          </a:xfrm>
          <a:prstGeom prst="rect">
            <a:avLst/>
          </a:prstGeom>
          <a:noFill/>
        </p:spPr>
        <p:txBody>
          <a:bodyPr wrap="square" rtlCol="0">
            <a:spAutoFit/>
          </a:bodyPr>
          <a:lstStyle/>
          <a:p>
            <a:r>
              <a:rPr lang="en-US" sz="8000" b="1" dirty="0">
                <a:solidFill>
                  <a:srgbClr val="C00000"/>
                </a:solidFill>
                <a:latin typeface="Times New Roman" panose="02020603050405020304" pitchFamily="18" charset="0"/>
                <a:cs typeface="Times New Roman" panose="02020603050405020304" pitchFamily="18" charset="0"/>
              </a:rPr>
              <a:t>=</a:t>
            </a:r>
          </a:p>
        </p:txBody>
      </p:sp>
      <p:sp>
        <p:nvSpPr>
          <p:cNvPr id="32" name="TextBox 31"/>
          <p:cNvSpPr txBox="1"/>
          <p:nvPr/>
        </p:nvSpPr>
        <p:spPr>
          <a:xfrm>
            <a:off x="6883834" y="2526944"/>
            <a:ext cx="2016615"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1 </a:t>
            </a:r>
            <a:r>
              <a:rPr lang="en-US" sz="4000" b="1" dirty="0" err="1">
                <a:solidFill>
                  <a:srgbClr val="C00000"/>
                </a:solidFill>
                <a:latin typeface="Times New Roman" panose="02020603050405020304" pitchFamily="18" charset="0"/>
                <a:cs typeface="Times New Roman" panose="02020603050405020304" pitchFamily="18" charset="0"/>
              </a:rPr>
              <a:t>tấn</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028476" y="472642"/>
            <a:ext cx="2016615"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Tấn</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442175" y="3818064"/>
            <a:ext cx="2016615" cy="707886"/>
          </a:xfrm>
          <a:prstGeom prst="rect">
            <a:avLst/>
          </a:prstGeom>
          <a:noFill/>
        </p:spPr>
        <p:txBody>
          <a:bodyPr wrap="square" rtlCol="0">
            <a:spAutoFit/>
          </a:bodyPr>
          <a:lstStyle/>
          <a:p>
            <a:r>
              <a:rPr lang="en-US" sz="4000" b="1" dirty="0">
                <a:solidFill>
                  <a:schemeClr val="tx2">
                    <a:lumMod val="50000"/>
                  </a:schemeClr>
                </a:solidFill>
                <a:latin typeface="Times New Roman" panose="02020603050405020304" pitchFamily="18" charset="0"/>
                <a:cs typeface="Times New Roman" panose="02020603050405020304" pitchFamily="18" charset="0"/>
              </a:rPr>
              <a:t>10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tạ</a:t>
            </a:r>
            <a:endParaRPr lang="en-US" sz="4000" b="1"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74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81188" y="3850883"/>
            <a:ext cx="228091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a:t>
            </a:r>
            <a:r>
              <a:rPr lang="en-US" sz="4000" b="1">
                <a:latin typeface="Times New Roman" panose="02020603050405020304" pitchFamily="18" charset="0"/>
                <a:cs typeface="Times New Roman" panose="02020603050405020304" pitchFamily="18" charset="0"/>
              </a:rPr>
              <a:t>0 </a:t>
            </a:r>
            <a:r>
              <a:rPr lang="en-US" sz="4000" b="1" dirty="0" err="1">
                <a:latin typeface="Times New Roman" panose="02020603050405020304" pitchFamily="18" charset="0"/>
                <a:cs typeface="Times New Roman" panose="02020603050405020304" pitchFamily="18" charset="0"/>
              </a:rPr>
              <a:t>tạ</a:t>
            </a:r>
            <a:endParaRPr lang="en-US" sz="40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797287" y="2112781"/>
            <a:ext cx="4346713" cy="1323439"/>
          </a:xfrm>
          <a:prstGeom prst="rect">
            <a:avLst/>
          </a:prstGeom>
          <a:noFill/>
        </p:spPr>
        <p:txBody>
          <a:bodyPr wrap="square" rtlCol="0">
            <a:spAutoFit/>
          </a:bodyPr>
          <a:lstStyle/>
          <a:p>
            <a:r>
              <a:rPr lang="en-US" sz="8000" b="1" dirty="0">
                <a:solidFill>
                  <a:srgbClr val="C00000"/>
                </a:solidFill>
                <a:latin typeface="Times New Roman" panose="02020603050405020304" pitchFamily="18" charset="0"/>
                <a:cs typeface="Times New Roman" panose="02020603050405020304" pitchFamily="18" charset="0"/>
              </a:rPr>
              <a:t>=      </a:t>
            </a:r>
            <a:r>
              <a:rPr lang="en-US" sz="8000" b="1" dirty="0" err="1">
                <a:solidFill>
                  <a:srgbClr val="C00000"/>
                </a:solidFill>
                <a:latin typeface="Times New Roman" panose="02020603050405020304" pitchFamily="18" charset="0"/>
                <a:cs typeface="Times New Roman" panose="02020603050405020304" pitchFamily="18" charset="0"/>
              </a:rPr>
              <a:t>tấn</a:t>
            </a:r>
            <a:endParaRPr lang="en-US" sz="80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781909" y="2112780"/>
            <a:ext cx="1417982" cy="1323439"/>
          </a:xfrm>
          <a:prstGeom prst="rect">
            <a:avLst/>
          </a:prstGeom>
          <a:noFill/>
        </p:spPr>
        <p:txBody>
          <a:bodyPr wrap="square" rtlCol="0">
            <a:spAutoFit/>
          </a:bodyPr>
          <a:lstStyle/>
          <a:p>
            <a:r>
              <a:rPr lang="en-US" sz="8000" b="1" dirty="0">
                <a:solidFill>
                  <a:srgbClr val="C00000"/>
                </a:solidFill>
                <a:latin typeface="Times New Roman" panose="02020603050405020304" pitchFamily="18" charset="0"/>
                <a:cs typeface="Times New Roman" panose="02020603050405020304" pitchFamily="18" charset="0"/>
              </a:rPr>
              <a:t>1</a:t>
            </a:r>
          </a:p>
        </p:txBody>
      </p:sp>
      <p:sp>
        <p:nvSpPr>
          <p:cNvPr id="8" name="TextBox 7"/>
          <p:cNvSpPr txBox="1"/>
          <p:nvPr/>
        </p:nvSpPr>
        <p:spPr>
          <a:xfrm>
            <a:off x="4028476" y="472642"/>
            <a:ext cx="2016615"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Tấn</a:t>
            </a:r>
            <a:endParaRPr lang="en-US" sz="6000" b="1" dirty="0">
              <a:solidFill>
                <a:srgbClr val="FFFF00"/>
              </a:solidFill>
              <a:latin typeface="Times New Roman" panose="02020603050405020304" pitchFamily="18" charset="0"/>
              <a:cs typeface="Times New Roman" panose="02020603050405020304" pitchFamily="18" charset="0"/>
            </a:endParaRPr>
          </a:p>
        </p:txBody>
      </p:sp>
      <p:pic>
        <p:nvPicPr>
          <p:cNvPr id="6150" name="Picture 6" descr="Bảng giá xe ô tô Ford:Sự xuất hiện Ford raptor - Giá xe Sài Gò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85" y="1600164"/>
            <a:ext cx="3969857" cy="222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8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additive="base">
                                        <p:cTn id="7" dur="500" fill="hold"/>
                                        <p:tgtEl>
                                          <p:spTgt spid="6150"/>
                                        </p:tgtEl>
                                        <p:attrNameLst>
                                          <p:attrName>ppt_x</p:attrName>
                                        </p:attrNameLst>
                                      </p:cBhvr>
                                      <p:tavLst>
                                        <p:tav tm="0">
                                          <p:val>
                                            <p:strVal val="#ppt_x"/>
                                          </p:val>
                                        </p:tav>
                                        <p:tav tm="100000">
                                          <p:val>
                                            <p:strVal val="#ppt_x"/>
                                          </p:val>
                                        </p:tav>
                                      </p:tavLst>
                                    </p:anim>
                                    <p:anim calcmode="lin" valueType="num">
                                      <p:cBhvr additive="base">
                                        <p:cTn id="8"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ight Arrow 190">
            <a:hlinkClick r:id="rId3" action="ppaction://hlinksldjump"/>
          </p:cNvPr>
          <p:cNvSpPr/>
          <p:nvPr/>
        </p:nvSpPr>
        <p:spPr>
          <a:xfrm>
            <a:off x="8034830" y="4670212"/>
            <a:ext cx="680484" cy="372140"/>
          </a:xfrm>
          <a:prstGeom prst="rightArrow">
            <a:avLst/>
          </a:prstGeom>
          <a:solidFill>
            <a:schemeClr val="accent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874642226"/>
              </p:ext>
            </p:extLst>
          </p:nvPr>
        </p:nvGraphicFramePr>
        <p:xfrm>
          <a:off x="1186429" y="1240489"/>
          <a:ext cx="6887305" cy="3102912"/>
        </p:xfrm>
        <a:graphic>
          <a:graphicData uri="http://schemas.openxmlformats.org/drawingml/2006/table">
            <a:tbl>
              <a:tblPr firstRow="1" bandRow="1">
                <a:tableStyleId>{9D7B26C5-4107-4FEC-AEDC-1716B250A1EF}</a:tableStyleId>
              </a:tblPr>
              <a:tblGrid>
                <a:gridCol w="2050714">
                  <a:extLst>
                    <a:ext uri="{9D8B030D-6E8A-4147-A177-3AD203B41FA5}">
                      <a16:colId xmlns:a16="http://schemas.microsoft.com/office/drawing/2014/main" val="20000"/>
                    </a:ext>
                  </a:extLst>
                </a:gridCol>
                <a:gridCol w="1671526">
                  <a:extLst>
                    <a:ext uri="{9D8B030D-6E8A-4147-A177-3AD203B41FA5}">
                      <a16:colId xmlns:a16="http://schemas.microsoft.com/office/drawing/2014/main" val="20001"/>
                    </a:ext>
                  </a:extLst>
                </a:gridCol>
                <a:gridCol w="1694742">
                  <a:extLst>
                    <a:ext uri="{9D8B030D-6E8A-4147-A177-3AD203B41FA5}">
                      <a16:colId xmlns:a16="http://schemas.microsoft.com/office/drawing/2014/main" val="20002"/>
                    </a:ext>
                  </a:extLst>
                </a:gridCol>
                <a:gridCol w="1470323">
                  <a:extLst>
                    <a:ext uri="{9D8B030D-6E8A-4147-A177-3AD203B41FA5}">
                      <a16:colId xmlns:a16="http://schemas.microsoft.com/office/drawing/2014/main" val="20003"/>
                    </a:ext>
                  </a:extLst>
                </a:gridCol>
              </a:tblGrid>
              <a:tr h="980233">
                <a:tc>
                  <a:txBody>
                    <a:bodyPr/>
                    <a:lstStyle/>
                    <a:p>
                      <a:pPr algn="ctr"/>
                      <a:r>
                        <a:rPr lang="en-US" sz="2800" dirty="0" err="1"/>
                        <a:t>tấn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dirty="0" err="1"/>
                        <a:t>tạ</a:t>
                      </a:r>
                      <a:r>
                        <a:rPr lang="en-US" sz="2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dirty="0" err="1"/>
                        <a:t>yến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dirty="0"/>
                        <a:t>kg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2122679">
                <a:tc>
                  <a:txBody>
                    <a:bodyPr/>
                    <a:lstStyle/>
                    <a:p>
                      <a:r>
                        <a:rPr lang="en-US" sz="2400" dirty="0"/>
                        <a:t>1 </a:t>
                      </a:r>
                      <a:r>
                        <a:rPr lang="en-US" sz="2400" dirty="0" err="1"/>
                        <a:t>tấn</a:t>
                      </a:r>
                      <a:r>
                        <a:rPr lang="en-US" sz="2400" baseline="0" dirty="0"/>
                        <a:t> </a:t>
                      </a:r>
                      <a:endParaRPr lang="en-US" sz="2400"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2400" dirty="0"/>
                        <a:t>1 </a:t>
                      </a:r>
                      <a:r>
                        <a:rPr lang="en-US" sz="2400" dirty="0" err="1"/>
                        <a:t>tạ</a:t>
                      </a:r>
                      <a:r>
                        <a:rPr lang="en-US" sz="2400" baseline="0" dirty="0"/>
                        <a:t> </a:t>
                      </a:r>
                      <a:endParaRPr lang="en-US" sz="2400"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2400" dirty="0"/>
                        <a:t>1 </a:t>
                      </a:r>
                      <a:r>
                        <a:rPr lang="en-US" sz="2400" dirty="0" err="1"/>
                        <a:t>yến</a:t>
                      </a:r>
                      <a:r>
                        <a:rPr lang="en-US" sz="2400" baseline="0" dirty="0"/>
                        <a:t> </a:t>
                      </a:r>
                      <a:endParaRPr lang="en-US" sz="2400"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2400" dirty="0"/>
                        <a:t>1 kg</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4" name="TextBox 3">
            <a:hlinkClick r:id="rId4" action="ppaction://hlinksldjump"/>
          </p:cNvPr>
          <p:cNvSpPr txBox="1"/>
          <p:nvPr/>
        </p:nvSpPr>
        <p:spPr>
          <a:xfrm>
            <a:off x="5018684" y="2684826"/>
            <a:ext cx="1304818" cy="461665"/>
          </a:xfrm>
          <a:prstGeom prst="rect">
            <a:avLst/>
          </a:prstGeom>
          <a:noFill/>
        </p:spPr>
        <p:txBody>
          <a:bodyPr wrap="square" rtlCol="0">
            <a:spAutoFit/>
          </a:bodyPr>
          <a:lstStyle/>
          <a:p>
            <a:r>
              <a:rPr lang="en-US" sz="2400" dirty="0">
                <a:solidFill>
                  <a:srgbClr val="C00000"/>
                </a:solidFill>
              </a:rPr>
              <a:t>= 10 kg</a:t>
            </a:r>
          </a:p>
        </p:txBody>
      </p:sp>
      <p:sp>
        <p:nvSpPr>
          <p:cNvPr id="193" name="TextBox 192"/>
          <p:cNvSpPr txBox="1"/>
          <p:nvPr/>
        </p:nvSpPr>
        <p:spPr>
          <a:xfrm>
            <a:off x="3270365" y="2642017"/>
            <a:ext cx="1470918" cy="461665"/>
          </a:xfrm>
          <a:prstGeom prst="rect">
            <a:avLst/>
          </a:prstGeom>
          <a:noFill/>
        </p:spPr>
        <p:txBody>
          <a:bodyPr wrap="square" rtlCol="0">
            <a:spAutoFit/>
          </a:bodyPr>
          <a:lstStyle/>
          <a:p>
            <a:r>
              <a:rPr lang="en-US" sz="2400" dirty="0">
                <a:solidFill>
                  <a:srgbClr val="00B050"/>
                </a:solidFill>
              </a:rPr>
              <a:t>= 10 </a:t>
            </a:r>
            <a:r>
              <a:rPr lang="en-US" sz="2400" dirty="0" err="1">
                <a:solidFill>
                  <a:srgbClr val="00B050"/>
                </a:solidFill>
              </a:rPr>
              <a:t>yến</a:t>
            </a:r>
            <a:endParaRPr lang="en-US" sz="2400" dirty="0">
              <a:solidFill>
                <a:srgbClr val="00B050"/>
              </a:solidFill>
            </a:endParaRPr>
          </a:p>
        </p:txBody>
      </p:sp>
      <p:sp>
        <p:nvSpPr>
          <p:cNvPr id="194" name="TextBox 193">
            <a:hlinkClick r:id="rId5" action="ppaction://hlinksldjump"/>
          </p:cNvPr>
          <p:cNvSpPr txBox="1"/>
          <p:nvPr/>
        </p:nvSpPr>
        <p:spPr>
          <a:xfrm>
            <a:off x="3258379" y="3205383"/>
            <a:ext cx="1470918" cy="461665"/>
          </a:xfrm>
          <a:prstGeom prst="rect">
            <a:avLst/>
          </a:prstGeom>
          <a:noFill/>
        </p:spPr>
        <p:txBody>
          <a:bodyPr wrap="square" rtlCol="0">
            <a:spAutoFit/>
          </a:bodyPr>
          <a:lstStyle/>
          <a:p>
            <a:r>
              <a:rPr lang="en-US" sz="2400" dirty="0">
                <a:solidFill>
                  <a:srgbClr val="C00000"/>
                </a:solidFill>
              </a:rPr>
              <a:t>= 100 kg</a:t>
            </a:r>
          </a:p>
        </p:txBody>
      </p:sp>
      <p:sp>
        <p:nvSpPr>
          <p:cNvPr id="197" name="TextBox 196"/>
          <p:cNvSpPr txBox="1"/>
          <p:nvPr/>
        </p:nvSpPr>
        <p:spPr>
          <a:xfrm>
            <a:off x="1140194" y="2607770"/>
            <a:ext cx="1470918" cy="461665"/>
          </a:xfrm>
          <a:prstGeom prst="rect">
            <a:avLst/>
          </a:prstGeom>
          <a:noFill/>
        </p:spPr>
        <p:txBody>
          <a:bodyPr wrap="square" rtlCol="0">
            <a:spAutoFit/>
          </a:bodyPr>
          <a:lstStyle/>
          <a:p>
            <a:r>
              <a:rPr lang="en-US" sz="2400" dirty="0">
                <a:solidFill>
                  <a:srgbClr val="00B050"/>
                </a:solidFill>
              </a:rPr>
              <a:t>= 10 </a:t>
            </a:r>
            <a:r>
              <a:rPr lang="en-US" sz="2400" dirty="0" err="1">
                <a:solidFill>
                  <a:srgbClr val="00B050"/>
                </a:solidFill>
              </a:rPr>
              <a:t>tạ</a:t>
            </a:r>
            <a:endParaRPr lang="en-US" sz="2400" dirty="0">
              <a:solidFill>
                <a:srgbClr val="00B050"/>
              </a:solidFill>
            </a:endParaRPr>
          </a:p>
        </p:txBody>
      </p:sp>
      <p:sp>
        <p:nvSpPr>
          <p:cNvPr id="200" name="TextBox 199">
            <a:hlinkClick r:id="rId6" action="ppaction://hlinksldjump"/>
          </p:cNvPr>
          <p:cNvSpPr txBox="1"/>
          <p:nvPr/>
        </p:nvSpPr>
        <p:spPr>
          <a:xfrm>
            <a:off x="1107657" y="3222508"/>
            <a:ext cx="1938390" cy="461665"/>
          </a:xfrm>
          <a:prstGeom prst="rect">
            <a:avLst/>
          </a:prstGeom>
          <a:noFill/>
        </p:spPr>
        <p:txBody>
          <a:bodyPr wrap="square" rtlCol="0">
            <a:spAutoFit/>
          </a:bodyPr>
          <a:lstStyle/>
          <a:p>
            <a:r>
              <a:rPr lang="en-US" sz="2400" dirty="0">
                <a:solidFill>
                  <a:srgbClr val="C00000"/>
                </a:solidFill>
              </a:rPr>
              <a:t>= 1000 kg</a:t>
            </a:r>
          </a:p>
        </p:txBody>
      </p:sp>
      <p:sp>
        <p:nvSpPr>
          <p:cNvPr id="8" name="Curved Up Arrow 7"/>
          <p:cNvSpPr/>
          <p:nvPr/>
        </p:nvSpPr>
        <p:spPr>
          <a:xfrm flipV="1">
            <a:off x="2520904" y="1300613"/>
            <a:ext cx="1335640" cy="359595"/>
          </a:xfrm>
          <a:prstGeom prst="curved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2768184" y="749197"/>
            <a:ext cx="1171254"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x 10</a:t>
            </a:r>
          </a:p>
        </p:txBody>
      </p:sp>
      <p:sp>
        <p:nvSpPr>
          <p:cNvPr id="201" name="Curved Up Arrow 200"/>
          <p:cNvSpPr/>
          <p:nvPr/>
        </p:nvSpPr>
        <p:spPr>
          <a:xfrm flipV="1">
            <a:off x="4211158" y="1286759"/>
            <a:ext cx="1335640" cy="359595"/>
          </a:xfrm>
          <a:prstGeom prst="curved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TextBox 201"/>
          <p:cNvSpPr txBox="1"/>
          <p:nvPr/>
        </p:nvSpPr>
        <p:spPr>
          <a:xfrm>
            <a:off x="4479219" y="766514"/>
            <a:ext cx="1171254"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x 10</a:t>
            </a:r>
          </a:p>
        </p:txBody>
      </p:sp>
      <p:sp>
        <p:nvSpPr>
          <p:cNvPr id="203" name="Curved Up Arrow 202"/>
          <p:cNvSpPr/>
          <p:nvPr/>
        </p:nvSpPr>
        <p:spPr>
          <a:xfrm flipV="1">
            <a:off x="5984539" y="1262513"/>
            <a:ext cx="1335640" cy="359595"/>
          </a:xfrm>
          <a:prstGeom prst="curved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TextBox 203"/>
          <p:cNvSpPr txBox="1"/>
          <p:nvPr/>
        </p:nvSpPr>
        <p:spPr>
          <a:xfrm>
            <a:off x="6127911" y="773442"/>
            <a:ext cx="1171254"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x 10</a:t>
            </a:r>
          </a:p>
        </p:txBody>
      </p:sp>
    </p:spTree>
    <p:extLst>
      <p:ext uri="{BB962C8B-B14F-4D97-AF65-F5344CB8AC3E}">
        <p14:creationId xmlns:p14="http://schemas.microsoft.com/office/powerpoint/2010/main" val="375341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wipe(left)">
                                      <p:cBhvr>
                                        <p:cTn id="17" dur="500"/>
                                        <p:tgtEl>
                                          <p:spTgt spid="2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
                                        </p:tgtEl>
                                        <p:attrNameLst>
                                          <p:attrName>style.visibility</p:attrName>
                                        </p:attrNameLst>
                                      </p:cBhvr>
                                      <p:to>
                                        <p:strVal val="visible"/>
                                      </p:to>
                                    </p:set>
                                    <p:animEffect transition="in" filter="fade">
                                      <p:cBhvr>
                                        <p:cTn id="22" dur="500"/>
                                        <p:tgtEl>
                                          <p:spTgt spid="20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3"/>
                                        </p:tgtEl>
                                        <p:attrNameLst>
                                          <p:attrName>style.visibility</p:attrName>
                                        </p:attrNameLst>
                                      </p:cBhvr>
                                      <p:to>
                                        <p:strVal val="visible"/>
                                      </p:to>
                                    </p:set>
                                    <p:animEffect transition="in" filter="barn(inVertical)">
                                      <p:cBhvr>
                                        <p:cTn id="27" dur="500"/>
                                        <p:tgtEl>
                                          <p:spTgt spid="19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animEffect transition="in" filter="wipe(left)">
                                      <p:cBhvr>
                                        <p:cTn id="32" dur="500"/>
                                        <p:tgtEl>
                                          <p:spTgt spid="20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2"/>
                                        </p:tgtEl>
                                        <p:attrNameLst>
                                          <p:attrName>style.visibility</p:attrName>
                                        </p:attrNameLst>
                                      </p:cBhvr>
                                      <p:to>
                                        <p:strVal val="visible"/>
                                      </p:to>
                                    </p:set>
                                    <p:animEffect transition="in" filter="fade">
                                      <p:cBhvr>
                                        <p:cTn id="37" dur="500"/>
                                        <p:tgtEl>
                                          <p:spTgt spid="20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4"/>
                                        </p:tgtEl>
                                        <p:attrNameLst>
                                          <p:attrName>style.visibility</p:attrName>
                                        </p:attrNameLst>
                                      </p:cBhvr>
                                      <p:to>
                                        <p:strVal val="visible"/>
                                      </p:to>
                                    </p:set>
                                    <p:animEffect transition="in" filter="barn(inVertical)">
                                      <p:cBhvr>
                                        <p:cTn id="42" dur="500"/>
                                        <p:tgtEl>
                                          <p:spTgt spid="19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7"/>
                                        </p:tgtEl>
                                        <p:attrNameLst>
                                          <p:attrName>style.visibility</p:attrName>
                                        </p:attrNameLst>
                                      </p:cBhvr>
                                      <p:to>
                                        <p:strVal val="visible"/>
                                      </p:to>
                                    </p:set>
                                    <p:animEffect transition="in" filter="barn(inVertical)">
                                      <p:cBhvr>
                                        <p:cTn id="47" dur="500"/>
                                        <p:tgtEl>
                                          <p:spTgt spid="19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0"/>
                                        </p:tgtEl>
                                        <p:attrNameLst>
                                          <p:attrName>style.visibility</p:attrName>
                                        </p:attrNameLst>
                                      </p:cBhvr>
                                      <p:to>
                                        <p:strVal val="visible"/>
                                      </p:to>
                                    </p:set>
                                    <p:animEffect transition="in" filter="barn(inVertical)">
                                      <p:cBhvr>
                                        <p:cTn id="52" dur="500"/>
                                        <p:tgtEl>
                                          <p:spTgt spid="20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3" grpId="0"/>
      <p:bldP spid="194" grpId="0"/>
      <p:bldP spid="197" grpId="0"/>
      <p:bldP spid="200" grpId="0"/>
      <p:bldP spid="8" grpId="0" animBg="1"/>
      <p:bldP spid="9" grpId="0"/>
      <p:bldP spid="201" grpId="0" animBg="1"/>
      <p:bldP spid="202" grpId="0"/>
      <p:bldP spid="203" grpId="0" animBg="1"/>
      <p:bldP spid="2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ên mua cân sức khỏe ở Hà Nội của hãng nào?"/>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18" b="89981" l="9995" r="89959"/>
                    </a14:imgEffect>
                  </a14:imgLayer>
                </a14:imgProps>
              </a:ext>
              <a:ext uri="{28A0092B-C50C-407E-A947-70E740481C1C}">
                <a14:useLocalDpi xmlns:a14="http://schemas.microsoft.com/office/drawing/2010/main" val="0"/>
              </a:ext>
            </a:extLst>
          </a:blip>
          <a:srcRect/>
          <a:stretch>
            <a:fillRect/>
          </a:stretch>
        </p:blipFill>
        <p:spPr bwMode="auto">
          <a:xfrm rot="21317346">
            <a:off x="-74428" y="1422808"/>
            <a:ext cx="3374879" cy="24224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0875" y="3636335"/>
            <a:ext cx="2307265" cy="523220"/>
          </a:xfrm>
          <a:prstGeom prst="rect">
            <a:avLst/>
          </a:prstGeom>
          <a:noFill/>
        </p:spPr>
        <p:txBody>
          <a:bodyPr wrap="square" rtlCol="0">
            <a:spAutoFit/>
          </a:bodyPr>
          <a:lstStyle/>
          <a:p>
            <a:r>
              <a:rPr lang="en-US" sz="2800" b="1" i="1" dirty="0" err="1">
                <a:latin typeface="Times New Roman" panose="02020603050405020304" pitchFamily="18" charset="0"/>
                <a:ea typeface="Tahoma" panose="020B0604030504040204" pitchFamily="34" charset="0"/>
                <a:cs typeface="Times New Roman" panose="02020603050405020304" pitchFamily="18" charset="0"/>
              </a:rPr>
              <a:t>Cân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sức</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khỏe</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6" name="Picture 4" descr="Cân Sức Khỏe Điện Tử Microlife WS60A Chính H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56646">
            <a:off x="3077329" y="1684846"/>
            <a:ext cx="2884703" cy="23874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66047" y="3718096"/>
            <a:ext cx="2307265" cy="523220"/>
          </a:xfrm>
          <a:prstGeom prst="rect">
            <a:avLst/>
          </a:prstGeom>
          <a:noFill/>
        </p:spPr>
        <p:txBody>
          <a:bodyPr wrap="square" rtlCol="0">
            <a:spAutoFit/>
          </a:bodyPr>
          <a:lstStyle/>
          <a:p>
            <a:r>
              <a:rPr lang="en-US" sz="2800" b="1" i="1" dirty="0" err="1">
                <a:latin typeface="Times New Roman" panose="02020603050405020304" pitchFamily="18" charset="0"/>
                <a:ea typeface="Tahoma" panose="020B0604030504040204" pitchFamily="34" charset="0"/>
                <a:cs typeface="Times New Roman" panose="02020603050405020304" pitchFamily="18" charset="0"/>
              </a:rPr>
              <a:t>Cân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điện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tử</a:t>
            </a:r>
            <a:endParaRPr lang="en-US" sz="2800" b="1" i="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8" descr="Cân Nhơn Hòa 100kg NHS-100 - META.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032" y="1472702"/>
            <a:ext cx="3503968" cy="26245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40032" y="3935675"/>
            <a:ext cx="3567531" cy="523220"/>
          </a:xfrm>
          <a:prstGeom prst="rect">
            <a:avLst/>
          </a:prstGeom>
          <a:noFill/>
        </p:spPr>
        <p:txBody>
          <a:bodyPr wrap="square" rtlCol="0">
            <a:spAutoFit/>
          </a:bodyPr>
          <a:lstStyle/>
          <a:p>
            <a:r>
              <a:rPr lang="en-US" sz="2800" b="1" i="1" dirty="0" err="1">
                <a:latin typeface="Times New Roman" panose="02020603050405020304" pitchFamily="18" charset="0"/>
                <a:ea typeface="Tahoma" panose="020B0604030504040204" pitchFamily="34" charset="0"/>
                <a:cs typeface="Times New Roman" panose="02020603050405020304" pitchFamily="18" charset="0"/>
              </a:rPr>
              <a:t>Cân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bàn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đồng</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hồ</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lò</a:t>
            </a:r>
            <a:r>
              <a:rPr lang="en-US" sz="2800" b="1" i="1" dirty="0">
                <a:latin typeface="Times New Roman" panose="02020603050405020304" pitchFamily="18" charset="0"/>
                <a:ea typeface="Tahoma" panose="020B0604030504040204" pitchFamily="34" charset="0"/>
                <a:cs typeface="Times New Roman" panose="02020603050405020304" pitchFamily="18" charset="0"/>
              </a:rPr>
              <a:t> xo</a:t>
            </a:r>
          </a:p>
        </p:txBody>
      </p:sp>
      <p:sp>
        <p:nvSpPr>
          <p:cNvPr id="10" name="Right Arrow 9">
            <a:hlinkClick r:id="rId6" action="ppaction://hlinksldjump"/>
          </p:cNvPr>
          <p:cNvSpPr/>
          <p:nvPr/>
        </p:nvSpPr>
        <p:spPr>
          <a:xfrm>
            <a:off x="7889358" y="4667693"/>
            <a:ext cx="680484" cy="372140"/>
          </a:xfrm>
          <a:prstGeom prst="rightArrow">
            <a:avLst/>
          </a:prstGeom>
          <a:solidFill>
            <a:schemeClr val="accent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97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ân Bàn Cơ 500kg - CTY TNHH CÂN ĐIỆN TỬ ĐỒNG THỊ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1" y="1111828"/>
            <a:ext cx="3106882" cy="31068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8798" y="3823372"/>
            <a:ext cx="2307265" cy="523220"/>
          </a:xfrm>
          <a:prstGeom prst="rect">
            <a:avLst/>
          </a:prstGeom>
          <a:noFill/>
        </p:spPr>
        <p:txBody>
          <a:bodyPr wrap="square" rtlCol="0">
            <a:spAutoFit/>
          </a:bodyPr>
          <a:lstStyle/>
          <a:p>
            <a:pPr algn="ctr"/>
            <a:r>
              <a:rPr lang="en-US" sz="2800" b="1" i="1" dirty="0" err="1">
                <a:latin typeface="Times New Roman" panose="02020603050405020304" pitchFamily="18" charset="0"/>
                <a:ea typeface="Tahoma" panose="020B0604030504040204" pitchFamily="34" charset="0"/>
                <a:cs typeface="Times New Roman" panose="02020603050405020304" pitchFamily="18" charset="0"/>
              </a:rPr>
              <a:t>Cân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bàn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cơ</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7172" name="Picture 4" descr="Cân bàn điện tử 30kg-600k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400" b="97067" l="10000" r="81000"/>
                    </a14:imgEffect>
                  </a14:imgLayer>
                </a14:imgProps>
              </a:ext>
              <a:ext uri="{28A0092B-C50C-407E-A947-70E740481C1C}">
                <a14:useLocalDpi xmlns:a14="http://schemas.microsoft.com/office/drawing/2010/main" val="0"/>
              </a:ext>
            </a:extLst>
          </a:blip>
          <a:srcRect/>
          <a:stretch>
            <a:fillRect/>
          </a:stretch>
        </p:blipFill>
        <p:spPr bwMode="auto">
          <a:xfrm>
            <a:off x="4572844" y="1376423"/>
            <a:ext cx="3580284" cy="26852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91098" y="3957100"/>
            <a:ext cx="2943775" cy="523220"/>
          </a:xfrm>
          <a:prstGeom prst="rect">
            <a:avLst/>
          </a:prstGeom>
          <a:noFill/>
        </p:spPr>
        <p:txBody>
          <a:bodyPr wrap="square" rtlCol="0">
            <a:spAutoFit/>
          </a:bodyPr>
          <a:lstStyle/>
          <a:p>
            <a:pPr algn="ctr"/>
            <a:r>
              <a:rPr lang="en-US" sz="2800" b="1" i="1" dirty="0" err="1">
                <a:latin typeface="Times New Roman" panose="02020603050405020304" pitchFamily="18" charset="0"/>
                <a:ea typeface="Tahoma" panose="020B0604030504040204" pitchFamily="34" charset="0"/>
                <a:cs typeface="Times New Roman" panose="02020603050405020304" pitchFamily="18" charset="0"/>
              </a:rPr>
              <a:t>Cân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bàn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điện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tử</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8" name="Right Arrow 7">
            <a:hlinkClick r:id="rId6" action="ppaction://hlinksldjump"/>
          </p:cNvPr>
          <p:cNvSpPr/>
          <p:nvPr/>
        </p:nvSpPr>
        <p:spPr>
          <a:xfrm>
            <a:off x="7889358" y="4667693"/>
            <a:ext cx="680484" cy="372140"/>
          </a:xfrm>
          <a:prstGeom prst="rightArrow">
            <a:avLst/>
          </a:prstGeom>
          <a:solidFill>
            <a:schemeClr val="accent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17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ân bàn điện tử Nhơn Hòa 1000kg - Đại lý cân Nhơn Hò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4" y="1519525"/>
            <a:ext cx="4426817" cy="2827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96791" y="2500440"/>
            <a:ext cx="3522518" cy="523220"/>
          </a:xfrm>
          <a:prstGeom prst="rect">
            <a:avLst/>
          </a:prstGeom>
          <a:noFill/>
        </p:spPr>
        <p:txBody>
          <a:bodyPr wrap="square" rtlCol="0">
            <a:spAutoFit/>
          </a:bodyPr>
          <a:lstStyle/>
          <a:p>
            <a:pPr algn="ctr"/>
            <a:r>
              <a:rPr lang="en-US" sz="2800" b="1" i="1" dirty="0" err="1">
                <a:latin typeface="Times New Roman" panose="02020603050405020304" pitchFamily="18" charset="0"/>
                <a:ea typeface="Tahoma" panose="020B0604030504040204" pitchFamily="34" charset="0"/>
                <a:cs typeface="Times New Roman" panose="02020603050405020304" pitchFamily="18" charset="0"/>
              </a:rPr>
              <a:t>Cân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bàn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điện</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latin typeface="Times New Roman" panose="02020603050405020304" pitchFamily="18" charset="0"/>
                <a:ea typeface="Tahoma" panose="020B0604030504040204" pitchFamily="34" charset="0"/>
                <a:cs typeface="Times New Roman" panose="02020603050405020304" pitchFamily="18" charset="0"/>
              </a:rPr>
              <a:t>tử</a:t>
            </a:r>
            <a:r>
              <a:rPr lang="en-US" sz="2800" b="1" i="1"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6" name="Right Arrow 5">
            <a:hlinkClick r:id="rId3" action="ppaction://hlinksldjump"/>
          </p:cNvPr>
          <p:cNvSpPr/>
          <p:nvPr/>
        </p:nvSpPr>
        <p:spPr>
          <a:xfrm>
            <a:off x="7889358" y="4667693"/>
            <a:ext cx="680484" cy="372140"/>
          </a:xfrm>
          <a:prstGeom prst="rightArrow">
            <a:avLst/>
          </a:prstGeom>
          <a:solidFill>
            <a:schemeClr val="accent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37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43"/>
          <p:cNvSpPr txBox="1">
            <a:spLocks noGrp="1"/>
          </p:cNvSpPr>
          <p:nvPr>
            <p:ph type="title"/>
          </p:nvPr>
        </p:nvSpPr>
        <p:spPr>
          <a:xfrm>
            <a:off x="720900" y="554926"/>
            <a:ext cx="4669164"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ahoma" panose="020B0604030504040204" pitchFamily="34" charset="0"/>
                <a:ea typeface="Tahoma" panose="020B0604030504040204" pitchFamily="34" charset="0"/>
                <a:cs typeface="Tahoma" panose="020B0604030504040204" pitchFamily="34" charset="0"/>
              </a:rPr>
              <a:t>LUYỆN TẬP</a:t>
            </a:r>
            <a:endParaRPr dirty="0">
              <a:latin typeface="Tahoma" panose="020B0604030504040204" pitchFamily="34" charset="0"/>
              <a:ea typeface="Tahoma" panose="020B0604030504040204" pitchFamily="34" charset="0"/>
              <a:cs typeface="Tahoma" panose="020B0604030504040204" pitchFamily="34" charset="0"/>
            </a:endParaRPr>
          </a:p>
        </p:txBody>
      </p:sp>
      <p:grpSp>
        <p:nvGrpSpPr>
          <p:cNvPr id="730" name="Google Shape;730;p43"/>
          <p:cNvGrpSpPr/>
          <p:nvPr/>
        </p:nvGrpSpPr>
        <p:grpSpPr>
          <a:xfrm>
            <a:off x="6337385" y="2365968"/>
            <a:ext cx="2403719" cy="4138752"/>
            <a:chOff x="5885161" y="728625"/>
            <a:chExt cx="2145411" cy="3693995"/>
          </a:xfrm>
        </p:grpSpPr>
        <p:sp>
          <p:nvSpPr>
            <p:cNvPr id="731" name="Google Shape;731;p43"/>
            <p:cNvSpPr/>
            <p:nvPr/>
          </p:nvSpPr>
          <p:spPr>
            <a:xfrm>
              <a:off x="6713773" y="2074585"/>
              <a:ext cx="888704" cy="541663"/>
            </a:xfrm>
            <a:custGeom>
              <a:avLst/>
              <a:gdLst/>
              <a:ahLst/>
              <a:cxnLst/>
              <a:rect l="l" t="t" r="r" b="b"/>
              <a:pathLst>
                <a:path w="16658" h="10153" extrusionOk="0">
                  <a:moveTo>
                    <a:pt x="16657" y="0"/>
                  </a:moveTo>
                  <a:lnTo>
                    <a:pt x="1" y="61"/>
                  </a:lnTo>
                  <a:lnTo>
                    <a:pt x="1" y="10152"/>
                  </a:lnTo>
                  <a:lnTo>
                    <a:pt x="16019" y="10092"/>
                  </a:lnTo>
                  <a:lnTo>
                    <a:pt x="1665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6553247" y="1813502"/>
              <a:ext cx="123292" cy="1058944"/>
            </a:xfrm>
            <a:custGeom>
              <a:avLst/>
              <a:gdLst/>
              <a:ahLst/>
              <a:cxnLst/>
              <a:rect l="l" t="t" r="r" b="b"/>
              <a:pathLst>
                <a:path w="2311" h="19849" extrusionOk="0">
                  <a:moveTo>
                    <a:pt x="2159" y="1"/>
                  </a:moveTo>
                  <a:lnTo>
                    <a:pt x="304" y="61"/>
                  </a:lnTo>
                  <a:lnTo>
                    <a:pt x="0" y="19849"/>
                  </a:lnTo>
                  <a:lnTo>
                    <a:pt x="2311" y="19758"/>
                  </a:lnTo>
                  <a:lnTo>
                    <a:pt x="215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6668374" y="1813502"/>
              <a:ext cx="73036" cy="1054089"/>
            </a:xfrm>
            <a:custGeom>
              <a:avLst/>
              <a:gdLst/>
              <a:ahLst/>
              <a:cxnLst/>
              <a:rect l="l" t="t" r="r" b="b"/>
              <a:pathLst>
                <a:path w="1369" h="19758" extrusionOk="0">
                  <a:moveTo>
                    <a:pt x="1" y="1"/>
                  </a:moveTo>
                  <a:lnTo>
                    <a:pt x="153" y="19758"/>
                  </a:lnTo>
                  <a:lnTo>
                    <a:pt x="1368" y="19697"/>
                  </a:lnTo>
                  <a:lnTo>
                    <a:pt x="136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7511604" y="1839429"/>
              <a:ext cx="150874" cy="1054089"/>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7636440" y="1839429"/>
              <a:ext cx="97364" cy="1054089"/>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3"/>
            <p:cNvSpPr/>
            <p:nvPr/>
          </p:nvSpPr>
          <p:spPr>
            <a:xfrm>
              <a:off x="6710519" y="2938869"/>
              <a:ext cx="124946" cy="1033016"/>
            </a:xfrm>
            <a:custGeom>
              <a:avLst/>
              <a:gdLst/>
              <a:ahLst/>
              <a:cxnLst/>
              <a:rect l="l" t="t" r="r" b="b"/>
              <a:pathLst>
                <a:path w="2342" h="19363" extrusionOk="0">
                  <a:moveTo>
                    <a:pt x="1" y="0"/>
                  </a:moveTo>
                  <a:lnTo>
                    <a:pt x="518" y="19332"/>
                  </a:lnTo>
                  <a:lnTo>
                    <a:pt x="2341" y="19362"/>
                  </a:lnTo>
                  <a:lnTo>
                    <a:pt x="2341" y="19362"/>
                  </a:lnTo>
                  <a:lnTo>
                    <a:pt x="2281" y="6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3"/>
            <p:cNvSpPr/>
            <p:nvPr/>
          </p:nvSpPr>
          <p:spPr>
            <a:xfrm>
              <a:off x="6832154" y="2942070"/>
              <a:ext cx="73036" cy="1029815"/>
            </a:xfrm>
            <a:custGeom>
              <a:avLst/>
              <a:gdLst/>
              <a:ahLst/>
              <a:cxnLst/>
              <a:rect l="l" t="t" r="r" b="b"/>
              <a:pathLst>
                <a:path w="1369" h="19303" extrusionOk="0">
                  <a:moveTo>
                    <a:pt x="1" y="1"/>
                  </a:moveTo>
                  <a:lnTo>
                    <a:pt x="61" y="19302"/>
                  </a:lnTo>
                  <a:lnTo>
                    <a:pt x="1368" y="18329"/>
                  </a:lnTo>
                  <a:lnTo>
                    <a:pt x="1186" y="31"/>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3"/>
            <p:cNvSpPr/>
            <p:nvPr/>
          </p:nvSpPr>
          <p:spPr>
            <a:xfrm>
              <a:off x="7550495" y="2989123"/>
              <a:ext cx="144418" cy="1033016"/>
            </a:xfrm>
            <a:custGeom>
              <a:avLst/>
              <a:gdLst/>
              <a:ahLst/>
              <a:cxnLst/>
              <a:rect l="l" t="t" r="r" b="b"/>
              <a:pathLst>
                <a:path w="2707" h="19363" extrusionOk="0">
                  <a:moveTo>
                    <a:pt x="1" y="0"/>
                  </a:moveTo>
                  <a:lnTo>
                    <a:pt x="882" y="19332"/>
                  </a:lnTo>
                  <a:lnTo>
                    <a:pt x="2706" y="19362"/>
                  </a:lnTo>
                  <a:lnTo>
                    <a:pt x="2706" y="19362"/>
                  </a:lnTo>
                  <a:lnTo>
                    <a:pt x="2281"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3"/>
            <p:cNvSpPr/>
            <p:nvPr/>
          </p:nvSpPr>
          <p:spPr>
            <a:xfrm>
              <a:off x="7672130" y="2990723"/>
              <a:ext cx="90855" cy="1031416"/>
            </a:xfrm>
            <a:custGeom>
              <a:avLst/>
              <a:gdLst/>
              <a:ahLst/>
              <a:cxnLst/>
              <a:rect l="l" t="t" r="r" b="b"/>
              <a:pathLst>
                <a:path w="1703" h="19333" extrusionOk="0">
                  <a:moveTo>
                    <a:pt x="1" y="1"/>
                  </a:moveTo>
                  <a:lnTo>
                    <a:pt x="426" y="19332"/>
                  </a:lnTo>
                  <a:lnTo>
                    <a:pt x="170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3"/>
            <p:cNvSpPr/>
            <p:nvPr/>
          </p:nvSpPr>
          <p:spPr>
            <a:xfrm>
              <a:off x="6648901" y="1983787"/>
              <a:ext cx="913032" cy="570845"/>
            </a:xfrm>
            <a:custGeom>
              <a:avLst/>
              <a:gdLst/>
              <a:ahLst/>
              <a:cxnLst/>
              <a:rect l="l" t="t" r="r" b="b"/>
              <a:pathLst>
                <a:path w="17114" h="10700" extrusionOk="0">
                  <a:moveTo>
                    <a:pt x="1" y="0"/>
                  </a:moveTo>
                  <a:lnTo>
                    <a:pt x="487" y="10699"/>
                  </a:lnTo>
                  <a:lnTo>
                    <a:pt x="16506" y="10669"/>
                  </a:lnTo>
                  <a:lnTo>
                    <a:pt x="17114" y="578"/>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3"/>
            <p:cNvSpPr/>
            <p:nvPr/>
          </p:nvSpPr>
          <p:spPr>
            <a:xfrm>
              <a:off x="6118668" y="1174077"/>
              <a:ext cx="1911904" cy="1348154"/>
            </a:xfrm>
            <a:custGeom>
              <a:avLst/>
              <a:gdLst/>
              <a:ahLst/>
              <a:cxnLst/>
              <a:rect l="l" t="t" r="r" b="b"/>
              <a:pathLst>
                <a:path w="35837" h="25270" extrusionOk="0">
                  <a:moveTo>
                    <a:pt x="21522" y="1"/>
                  </a:moveTo>
                  <a:cubicBezTo>
                    <a:pt x="14641" y="1"/>
                    <a:pt x="4955" y="2230"/>
                    <a:pt x="4955" y="2230"/>
                  </a:cubicBezTo>
                  <a:cubicBezTo>
                    <a:pt x="4955" y="2230"/>
                    <a:pt x="1946" y="21257"/>
                    <a:pt x="0" y="23354"/>
                  </a:cubicBezTo>
                  <a:cubicBezTo>
                    <a:pt x="0" y="23354"/>
                    <a:pt x="983" y="25017"/>
                    <a:pt x="3980" y="25017"/>
                  </a:cubicBezTo>
                  <a:cubicBezTo>
                    <a:pt x="4275" y="25017"/>
                    <a:pt x="4589" y="25001"/>
                    <a:pt x="4925" y="24965"/>
                  </a:cubicBezTo>
                  <a:cubicBezTo>
                    <a:pt x="8694" y="24601"/>
                    <a:pt x="29819" y="25269"/>
                    <a:pt x="31946" y="22807"/>
                  </a:cubicBezTo>
                  <a:lnTo>
                    <a:pt x="31369" y="19859"/>
                  </a:lnTo>
                  <a:lnTo>
                    <a:pt x="33466" y="22351"/>
                  </a:lnTo>
                  <a:cubicBezTo>
                    <a:pt x="33466" y="22351"/>
                    <a:pt x="34803" y="21592"/>
                    <a:pt x="35837" y="20528"/>
                  </a:cubicBezTo>
                  <a:cubicBezTo>
                    <a:pt x="35837" y="20528"/>
                    <a:pt x="29606" y="7245"/>
                    <a:pt x="28177" y="2230"/>
                  </a:cubicBezTo>
                  <a:cubicBezTo>
                    <a:pt x="27701" y="558"/>
                    <a:pt x="24962" y="1"/>
                    <a:pt x="21522"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3"/>
            <p:cNvSpPr/>
            <p:nvPr/>
          </p:nvSpPr>
          <p:spPr>
            <a:xfrm>
              <a:off x="6775391" y="3368531"/>
              <a:ext cx="296839" cy="253039"/>
            </a:xfrm>
            <a:custGeom>
              <a:avLst/>
              <a:gdLst/>
              <a:ahLst/>
              <a:cxnLst/>
              <a:rect l="l" t="t" r="r" b="b"/>
              <a:pathLst>
                <a:path w="5564" h="4743" extrusionOk="0">
                  <a:moveTo>
                    <a:pt x="1" y="1"/>
                  </a:moveTo>
                  <a:lnTo>
                    <a:pt x="548" y="4743"/>
                  </a:lnTo>
                  <a:cubicBezTo>
                    <a:pt x="2068" y="3770"/>
                    <a:pt x="3739" y="3071"/>
                    <a:pt x="5502" y="2676"/>
                  </a:cubicBezTo>
                  <a:lnTo>
                    <a:pt x="5563" y="1"/>
                  </a:lnTo>
                  <a:close/>
                </a:path>
              </a:pathLst>
            </a:custGeom>
            <a:solidFill>
              <a:srgbClr val="33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3"/>
            <p:cNvSpPr/>
            <p:nvPr/>
          </p:nvSpPr>
          <p:spPr>
            <a:xfrm>
              <a:off x="6804573" y="3511236"/>
              <a:ext cx="264403" cy="441151"/>
            </a:xfrm>
            <a:custGeom>
              <a:avLst/>
              <a:gdLst/>
              <a:ahLst/>
              <a:cxnLst/>
              <a:rect l="l" t="t" r="r" b="b"/>
              <a:pathLst>
                <a:path w="4956" h="8269" extrusionOk="0">
                  <a:moveTo>
                    <a:pt x="4955" y="1"/>
                  </a:moveTo>
                  <a:lnTo>
                    <a:pt x="4955" y="1"/>
                  </a:lnTo>
                  <a:cubicBezTo>
                    <a:pt x="3192" y="426"/>
                    <a:pt x="1521" y="1095"/>
                    <a:pt x="1" y="2098"/>
                  </a:cubicBezTo>
                  <a:lnTo>
                    <a:pt x="761" y="8208"/>
                  </a:lnTo>
                  <a:lnTo>
                    <a:pt x="4773" y="8268"/>
                  </a:lnTo>
                  <a:lnTo>
                    <a:pt x="4955" y="1"/>
                  </a:ln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3"/>
            <p:cNvSpPr/>
            <p:nvPr/>
          </p:nvSpPr>
          <p:spPr>
            <a:xfrm>
              <a:off x="6666773" y="3926013"/>
              <a:ext cx="398951" cy="333117"/>
            </a:xfrm>
            <a:custGeom>
              <a:avLst/>
              <a:gdLst/>
              <a:ahLst/>
              <a:cxnLst/>
              <a:rect l="l" t="t" r="r" b="b"/>
              <a:pathLst>
                <a:path w="7478" h="6244" extrusionOk="0">
                  <a:moveTo>
                    <a:pt x="7387" y="1"/>
                  </a:moveTo>
                  <a:cubicBezTo>
                    <a:pt x="7335" y="1"/>
                    <a:pt x="7211" y="1093"/>
                    <a:pt x="5550" y="1093"/>
                  </a:cubicBezTo>
                  <a:cubicBezTo>
                    <a:pt x="4994" y="1093"/>
                    <a:pt x="4267" y="971"/>
                    <a:pt x="3313" y="645"/>
                  </a:cubicBezTo>
                  <a:cubicBezTo>
                    <a:pt x="3313" y="645"/>
                    <a:pt x="0" y="6086"/>
                    <a:pt x="2736" y="6238"/>
                  </a:cubicBezTo>
                  <a:cubicBezTo>
                    <a:pt x="2790" y="6242"/>
                    <a:pt x="2843" y="6244"/>
                    <a:pt x="2896" y="6244"/>
                  </a:cubicBezTo>
                  <a:cubicBezTo>
                    <a:pt x="5864" y="6244"/>
                    <a:pt x="7478" y="493"/>
                    <a:pt x="7478" y="493"/>
                  </a:cubicBezTo>
                  <a:cubicBezTo>
                    <a:pt x="7414" y="134"/>
                    <a:pt x="7405" y="1"/>
                    <a:pt x="738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3"/>
            <p:cNvSpPr/>
            <p:nvPr/>
          </p:nvSpPr>
          <p:spPr>
            <a:xfrm>
              <a:off x="6764028" y="3939350"/>
              <a:ext cx="295186" cy="186512"/>
            </a:xfrm>
            <a:custGeom>
              <a:avLst/>
              <a:gdLst/>
              <a:ahLst/>
              <a:cxnLst/>
              <a:rect l="l" t="t" r="r" b="b"/>
              <a:pathLst>
                <a:path w="5533" h="3496" extrusionOk="0">
                  <a:moveTo>
                    <a:pt x="1490" y="0"/>
                  </a:moveTo>
                  <a:cubicBezTo>
                    <a:pt x="1490" y="0"/>
                    <a:pt x="426" y="1763"/>
                    <a:pt x="1" y="3313"/>
                  </a:cubicBezTo>
                  <a:cubicBezTo>
                    <a:pt x="560" y="3135"/>
                    <a:pt x="1124" y="3053"/>
                    <a:pt x="1687" y="3053"/>
                  </a:cubicBezTo>
                  <a:cubicBezTo>
                    <a:pt x="2471" y="3053"/>
                    <a:pt x="3252" y="3213"/>
                    <a:pt x="4013" y="3496"/>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3"/>
            <p:cNvSpPr/>
            <p:nvPr/>
          </p:nvSpPr>
          <p:spPr>
            <a:xfrm>
              <a:off x="6814336" y="3829668"/>
              <a:ext cx="200809" cy="171520"/>
            </a:xfrm>
            <a:custGeom>
              <a:avLst/>
              <a:gdLst/>
              <a:ahLst/>
              <a:cxnLst/>
              <a:rect l="l" t="t" r="r" b="b"/>
              <a:pathLst>
                <a:path w="3764" h="3215" extrusionOk="0">
                  <a:moveTo>
                    <a:pt x="1233" y="323"/>
                  </a:moveTo>
                  <a:cubicBezTo>
                    <a:pt x="1543" y="323"/>
                    <a:pt x="1672" y="1564"/>
                    <a:pt x="1672" y="1691"/>
                  </a:cubicBezTo>
                  <a:cubicBezTo>
                    <a:pt x="1672" y="1935"/>
                    <a:pt x="1663" y="2170"/>
                    <a:pt x="1651" y="2400"/>
                  </a:cubicBezTo>
                  <a:lnTo>
                    <a:pt x="1651" y="2400"/>
                  </a:lnTo>
                  <a:cubicBezTo>
                    <a:pt x="1554" y="2215"/>
                    <a:pt x="1461" y="2029"/>
                    <a:pt x="1368" y="1843"/>
                  </a:cubicBezTo>
                  <a:cubicBezTo>
                    <a:pt x="1216" y="1539"/>
                    <a:pt x="821" y="810"/>
                    <a:pt x="1034" y="476"/>
                  </a:cubicBezTo>
                  <a:cubicBezTo>
                    <a:pt x="1107" y="368"/>
                    <a:pt x="1173" y="323"/>
                    <a:pt x="1233" y="323"/>
                  </a:cubicBezTo>
                  <a:close/>
                  <a:moveTo>
                    <a:pt x="2599" y="991"/>
                  </a:moveTo>
                  <a:cubicBezTo>
                    <a:pt x="2748" y="991"/>
                    <a:pt x="2870" y="1144"/>
                    <a:pt x="2827" y="1357"/>
                  </a:cubicBezTo>
                  <a:cubicBezTo>
                    <a:pt x="2777" y="1908"/>
                    <a:pt x="2376" y="2356"/>
                    <a:pt x="1965" y="2734"/>
                  </a:cubicBezTo>
                  <a:lnTo>
                    <a:pt x="1965" y="2734"/>
                  </a:lnTo>
                  <a:cubicBezTo>
                    <a:pt x="1968" y="2670"/>
                    <a:pt x="1972" y="2598"/>
                    <a:pt x="1976" y="2521"/>
                  </a:cubicBezTo>
                  <a:lnTo>
                    <a:pt x="1976" y="2521"/>
                  </a:lnTo>
                  <a:cubicBezTo>
                    <a:pt x="1997" y="2238"/>
                    <a:pt x="2032" y="1959"/>
                    <a:pt x="2128" y="1691"/>
                  </a:cubicBezTo>
                  <a:cubicBezTo>
                    <a:pt x="2189" y="1509"/>
                    <a:pt x="2249" y="1205"/>
                    <a:pt x="2401" y="1083"/>
                  </a:cubicBezTo>
                  <a:cubicBezTo>
                    <a:pt x="2465" y="1020"/>
                    <a:pt x="2535" y="991"/>
                    <a:pt x="2599" y="991"/>
                  </a:cubicBezTo>
                  <a:close/>
                  <a:moveTo>
                    <a:pt x="1305" y="0"/>
                  </a:moveTo>
                  <a:cubicBezTo>
                    <a:pt x="1216" y="0"/>
                    <a:pt x="1116" y="26"/>
                    <a:pt x="1003" y="80"/>
                  </a:cubicBezTo>
                  <a:cubicBezTo>
                    <a:pt x="0" y="536"/>
                    <a:pt x="1277" y="2542"/>
                    <a:pt x="1611" y="3120"/>
                  </a:cubicBezTo>
                  <a:cubicBezTo>
                    <a:pt x="1649" y="3187"/>
                    <a:pt x="1709" y="3215"/>
                    <a:pt x="1769" y="3215"/>
                  </a:cubicBezTo>
                  <a:cubicBezTo>
                    <a:pt x="1880" y="3215"/>
                    <a:pt x="1993" y="3117"/>
                    <a:pt x="1968" y="2996"/>
                  </a:cubicBezTo>
                  <a:lnTo>
                    <a:pt x="1968" y="2996"/>
                  </a:lnTo>
                  <a:cubicBezTo>
                    <a:pt x="2623" y="2546"/>
                    <a:pt x="3764" y="1421"/>
                    <a:pt x="2918" y="688"/>
                  </a:cubicBezTo>
                  <a:cubicBezTo>
                    <a:pt x="2844" y="631"/>
                    <a:pt x="2762" y="607"/>
                    <a:pt x="2677" y="607"/>
                  </a:cubicBezTo>
                  <a:cubicBezTo>
                    <a:pt x="2449" y="607"/>
                    <a:pt x="2208" y="784"/>
                    <a:pt x="2097" y="962"/>
                  </a:cubicBezTo>
                  <a:cubicBezTo>
                    <a:pt x="2047" y="1045"/>
                    <a:pt x="2002" y="1132"/>
                    <a:pt x="1962" y="1220"/>
                  </a:cubicBezTo>
                  <a:lnTo>
                    <a:pt x="1962" y="1220"/>
                  </a:lnTo>
                  <a:cubicBezTo>
                    <a:pt x="1901" y="570"/>
                    <a:pt x="1728" y="0"/>
                    <a:pt x="130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3"/>
            <p:cNvSpPr/>
            <p:nvPr/>
          </p:nvSpPr>
          <p:spPr>
            <a:xfrm>
              <a:off x="6746209" y="4102221"/>
              <a:ext cx="231966" cy="137270"/>
            </a:xfrm>
            <a:custGeom>
              <a:avLst/>
              <a:gdLst/>
              <a:ahLst/>
              <a:cxnLst/>
              <a:rect l="l" t="t" r="r" b="b"/>
              <a:pathLst>
                <a:path w="4348" h="2573" extrusionOk="0">
                  <a:moveTo>
                    <a:pt x="2021" y="0"/>
                  </a:moveTo>
                  <a:cubicBezTo>
                    <a:pt x="1458" y="0"/>
                    <a:pt x="894" y="82"/>
                    <a:pt x="335" y="260"/>
                  </a:cubicBezTo>
                  <a:cubicBezTo>
                    <a:pt x="1" y="1446"/>
                    <a:pt x="61" y="2479"/>
                    <a:pt x="1247" y="2570"/>
                  </a:cubicBezTo>
                  <a:cubicBezTo>
                    <a:pt x="1285" y="2572"/>
                    <a:pt x="1322" y="2573"/>
                    <a:pt x="1359" y="2573"/>
                  </a:cubicBezTo>
                  <a:cubicBezTo>
                    <a:pt x="2613" y="2573"/>
                    <a:pt x="3609" y="1594"/>
                    <a:pt x="4347" y="443"/>
                  </a:cubicBezTo>
                  <a:cubicBezTo>
                    <a:pt x="3586" y="160"/>
                    <a:pt x="2805" y="0"/>
                    <a:pt x="202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3"/>
            <p:cNvSpPr/>
            <p:nvPr/>
          </p:nvSpPr>
          <p:spPr>
            <a:xfrm>
              <a:off x="6824525" y="3995632"/>
              <a:ext cx="180857" cy="20220"/>
            </a:xfrm>
            <a:custGeom>
              <a:avLst/>
              <a:gdLst/>
              <a:ahLst/>
              <a:cxnLst/>
              <a:rect l="l" t="t" r="r" b="b"/>
              <a:pathLst>
                <a:path w="3390" h="379" extrusionOk="0">
                  <a:moveTo>
                    <a:pt x="2012" y="1"/>
                  </a:moveTo>
                  <a:cubicBezTo>
                    <a:pt x="1362" y="1"/>
                    <a:pt x="697" y="132"/>
                    <a:pt x="52" y="222"/>
                  </a:cubicBezTo>
                  <a:cubicBezTo>
                    <a:pt x="26" y="222"/>
                    <a:pt x="0" y="289"/>
                    <a:pt x="32" y="289"/>
                  </a:cubicBezTo>
                  <a:cubicBezTo>
                    <a:pt x="37" y="289"/>
                    <a:pt x="44" y="287"/>
                    <a:pt x="52" y="283"/>
                  </a:cubicBezTo>
                  <a:cubicBezTo>
                    <a:pt x="687" y="248"/>
                    <a:pt x="1283" y="166"/>
                    <a:pt x="1878" y="166"/>
                  </a:cubicBezTo>
                  <a:cubicBezTo>
                    <a:pt x="2338" y="166"/>
                    <a:pt x="2798" y="215"/>
                    <a:pt x="3274" y="374"/>
                  </a:cubicBezTo>
                  <a:cubicBezTo>
                    <a:pt x="3281" y="377"/>
                    <a:pt x="3288" y="379"/>
                    <a:pt x="3294" y="379"/>
                  </a:cubicBezTo>
                  <a:cubicBezTo>
                    <a:pt x="3347" y="379"/>
                    <a:pt x="3389" y="279"/>
                    <a:pt x="3335" y="252"/>
                  </a:cubicBezTo>
                  <a:cubicBezTo>
                    <a:pt x="2910" y="65"/>
                    <a:pt x="2465" y="1"/>
                    <a:pt x="201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3"/>
            <p:cNvSpPr/>
            <p:nvPr/>
          </p:nvSpPr>
          <p:spPr>
            <a:xfrm>
              <a:off x="6807827" y="4042044"/>
              <a:ext cx="179629" cy="19259"/>
            </a:xfrm>
            <a:custGeom>
              <a:avLst/>
              <a:gdLst/>
              <a:ahLst/>
              <a:cxnLst/>
              <a:rect l="l" t="t" r="r" b="b"/>
              <a:pathLst>
                <a:path w="3367" h="361" extrusionOk="0">
                  <a:moveTo>
                    <a:pt x="1926" y="0"/>
                  </a:moveTo>
                  <a:cubicBezTo>
                    <a:pt x="1301" y="0"/>
                    <a:pt x="667" y="116"/>
                    <a:pt x="61" y="203"/>
                  </a:cubicBezTo>
                  <a:cubicBezTo>
                    <a:pt x="1" y="203"/>
                    <a:pt x="1" y="294"/>
                    <a:pt x="61" y="294"/>
                  </a:cubicBezTo>
                  <a:cubicBezTo>
                    <a:pt x="680" y="242"/>
                    <a:pt x="1279" y="162"/>
                    <a:pt x="1875" y="162"/>
                  </a:cubicBezTo>
                  <a:cubicBezTo>
                    <a:pt x="2334" y="162"/>
                    <a:pt x="2791" y="209"/>
                    <a:pt x="3253" y="355"/>
                  </a:cubicBezTo>
                  <a:cubicBezTo>
                    <a:pt x="3266" y="359"/>
                    <a:pt x="3277" y="361"/>
                    <a:pt x="3287" y="361"/>
                  </a:cubicBezTo>
                  <a:cubicBezTo>
                    <a:pt x="3351" y="361"/>
                    <a:pt x="3366" y="290"/>
                    <a:pt x="3314" y="264"/>
                  </a:cubicBezTo>
                  <a:cubicBezTo>
                    <a:pt x="2868" y="67"/>
                    <a:pt x="2400" y="0"/>
                    <a:pt x="192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3"/>
            <p:cNvSpPr/>
            <p:nvPr/>
          </p:nvSpPr>
          <p:spPr>
            <a:xfrm>
              <a:off x="7075371" y="3368531"/>
              <a:ext cx="296839" cy="253039"/>
            </a:xfrm>
            <a:custGeom>
              <a:avLst/>
              <a:gdLst/>
              <a:ahLst/>
              <a:cxnLst/>
              <a:rect l="l" t="t" r="r" b="b"/>
              <a:pathLst>
                <a:path w="5564" h="4743" extrusionOk="0">
                  <a:moveTo>
                    <a:pt x="1" y="1"/>
                  </a:moveTo>
                  <a:lnTo>
                    <a:pt x="578" y="4743"/>
                  </a:lnTo>
                  <a:cubicBezTo>
                    <a:pt x="2068" y="3770"/>
                    <a:pt x="3770" y="3071"/>
                    <a:pt x="5503" y="2676"/>
                  </a:cubicBezTo>
                  <a:lnTo>
                    <a:pt x="5563" y="1"/>
                  </a:lnTo>
                  <a:close/>
                </a:path>
              </a:pathLst>
            </a:custGeom>
            <a:solidFill>
              <a:srgbClr val="33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3"/>
            <p:cNvSpPr/>
            <p:nvPr/>
          </p:nvSpPr>
          <p:spPr>
            <a:xfrm>
              <a:off x="7104606" y="3511236"/>
              <a:ext cx="264349" cy="441151"/>
            </a:xfrm>
            <a:custGeom>
              <a:avLst/>
              <a:gdLst/>
              <a:ahLst/>
              <a:cxnLst/>
              <a:rect l="l" t="t" r="r" b="b"/>
              <a:pathLst>
                <a:path w="4955" h="8269" extrusionOk="0">
                  <a:moveTo>
                    <a:pt x="4955" y="1"/>
                  </a:moveTo>
                  <a:lnTo>
                    <a:pt x="4955" y="1"/>
                  </a:lnTo>
                  <a:cubicBezTo>
                    <a:pt x="3222" y="396"/>
                    <a:pt x="1520" y="1095"/>
                    <a:pt x="0" y="2068"/>
                  </a:cubicBezTo>
                  <a:lnTo>
                    <a:pt x="760" y="8208"/>
                  </a:lnTo>
                  <a:lnTo>
                    <a:pt x="4772" y="8268"/>
                  </a:lnTo>
                  <a:lnTo>
                    <a:pt x="4955" y="1"/>
                  </a:ln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3"/>
            <p:cNvSpPr/>
            <p:nvPr/>
          </p:nvSpPr>
          <p:spPr>
            <a:xfrm>
              <a:off x="6966753" y="3926013"/>
              <a:ext cx="398951" cy="333117"/>
            </a:xfrm>
            <a:custGeom>
              <a:avLst/>
              <a:gdLst/>
              <a:ahLst/>
              <a:cxnLst/>
              <a:rect l="l" t="t" r="r" b="b"/>
              <a:pathLst>
                <a:path w="7478" h="6244" extrusionOk="0">
                  <a:moveTo>
                    <a:pt x="7387" y="1"/>
                  </a:moveTo>
                  <a:cubicBezTo>
                    <a:pt x="7335" y="1"/>
                    <a:pt x="7211" y="1093"/>
                    <a:pt x="5550" y="1093"/>
                  </a:cubicBezTo>
                  <a:cubicBezTo>
                    <a:pt x="4995" y="1093"/>
                    <a:pt x="4267" y="971"/>
                    <a:pt x="3314" y="645"/>
                  </a:cubicBezTo>
                  <a:cubicBezTo>
                    <a:pt x="3314" y="645"/>
                    <a:pt x="0" y="6086"/>
                    <a:pt x="2736" y="6238"/>
                  </a:cubicBezTo>
                  <a:cubicBezTo>
                    <a:pt x="2790" y="6242"/>
                    <a:pt x="2843" y="6244"/>
                    <a:pt x="2896" y="6244"/>
                  </a:cubicBezTo>
                  <a:cubicBezTo>
                    <a:pt x="5864" y="6244"/>
                    <a:pt x="7478" y="493"/>
                    <a:pt x="7478" y="493"/>
                  </a:cubicBezTo>
                  <a:cubicBezTo>
                    <a:pt x="7415" y="134"/>
                    <a:pt x="7405" y="1"/>
                    <a:pt x="738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3"/>
            <p:cNvSpPr/>
            <p:nvPr/>
          </p:nvSpPr>
          <p:spPr>
            <a:xfrm>
              <a:off x="7064061" y="3939350"/>
              <a:ext cx="295186" cy="186512"/>
            </a:xfrm>
            <a:custGeom>
              <a:avLst/>
              <a:gdLst/>
              <a:ahLst/>
              <a:cxnLst/>
              <a:rect l="l" t="t" r="r" b="b"/>
              <a:pathLst>
                <a:path w="5533" h="3496" extrusionOk="0">
                  <a:moveTo>
                    <a:pt x="1490" y="0"/>
                  </a:moveTo>
                  <a:cubicBezTo>
                    <a:pt x="1490" y="0"/>
                    <a:pt x="426" y="1763"/>
                    <a:pt x="0" y="3313"/>
                  </a:cubicBezTo>
                  <a:cubicBezTo>
                    <a:pt x="546" y="3135"/>
                    <a:pt x="1109" y="3053"/>
                    <a:pt x="1674" y="3053"/>
                  </a:cubicBezTo>
                  <a:cubicBezTo>
                    <a:pt x="2460" y="3053"/>
                    <a:pt x="3252" y="3213"/>
                    <a:pt x="4012" y="3496"/>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3"/>
            <p:cNvSpPr/>
            <p:nvPr/>
          </p:nvSpPr>
          <p:spPr>
            <a:xfrm>
              <a:off x="7114316" y="3829668"/>
              <a:ext cx="200809" cy="171520"/>
            </a:xfrm>
            <a:custGeom>
              <a:avLst/>
              <a:gdLst/>
              <a:ahLst/>
              <a:cxnLst/>
              <a:rect l="l" t="t" r="r" b="b"/>
              <a:pathLst>
                <a:path w="3764" h="3215" extrusionOk="0">
                  <a:moveTo>
                    <a:pt x="1222" y="323"/>
                  </a:moveTo>
                  <a:cubicBezTo>
                    <a:pt x="1522" y="323"/>
                    <a:pt x="1672" y="1564"/>
                    <a:pt x="1672" y="1691"/>
                  </a:cubicBezTo>
                  <a:cubicBezTo>
                    <a:pt x="1672" y="1935"/>
                    <a:pt x="1663" y="2170"/>
                    <a:pt x="1651" y="2400"/>
                  </a:cubicBezTo>
                  <a:lnTo>
                    <a:pt x="1651" y="2400"/>
                  </a:lnTo>
                  <a:cubicBezTo>
                    <a:pt x="1554" y="2215"/>
                    <a:pt x="1461" y="2029"/>
                    <a:pt x="1368" y="1843"/>
                  </a:cubicBezTo>
                  <a:cubicBezTo>
                    <a:pt x="1216" y="1539"/>
                    <a:pt x="821" y="810"/>
                    <a:pt x="1034" y="476"/>
                  </a:cubicBezTo>
                  <a:cubicBezTo>
                    <a:pt x="1102" y="368"/>
                    <a:pt x="1165" y="323"/>
                    <a:pt x="1222" y="323"/>
                  </a:cubicBezTo>
                  <a:close/>
                  <a:moveTo>
                    <a:pt x="2599" y="991"/>
                  </a:moveTo>
                  <a:cubicBezTo>
                    <a:pt x="2749" y="991"/>
                    <a:pt x="2870" y="1144"/>
                    <a:pt x="2827" y="1357"/>
                  </a:cubicBezTo>
                  <a:cubicBezTo>
                    <a:pt x="2777" y="1909"/>
                    <a:pt x="2375" y="2357"/>
                    <a:pt x="1963" y="2736"/>
                  </a:cubicBezTo>
                  <a:lnTo>
                    <a:pt x="1963" y="2736"/>
                  </a:lnTo>
                  <a:cubicBezTo>
                    <a:pt x="1983" y="2379"/>
                    <a:pt x="2009" y="2026"/>
                    <a:pt x="2128" y="1691"/>
                  </a:cubicBezTo>
                  <a:cubicBezTo>
                    <a:pt x="2189" y="1509"/>
                    <a:pt x="2250" y="1205"/>
                    <a:pt x="2402" y="1083"/>
                  </a:cubicBezTo>
                  <a:cubicBezTo>
                    <a:pt x="2466" y="1020"/>
                    <a:pt x="2535" y="991"/>
                    <a:pt x="2599" y="991"/>
                  </a:cubicBezTo>
                  <a:close/>
                  <a:moveTo>
                    <a:pt x="1304" y="0"/>
                  </a:moveTo>
                  <a:cubicBezTo>
                    <a:pt x="1216" y="0"/>
                    <a:pt x="1116" y="26"/>
                    <a:pt x="1003" y="80"/>
                  </a:cubicBezTo>
                  <a:cubicBezTo>
                    <a:pt x="0" y="536"/>
                    <a:pt x="1277" y="2542"/>
                    <a:pt x="1611" y="3120"/>
                  </a:cubicBezTo>
                  <a:cubicBezTo>
                    <a:pt x="1650" y="3187"/>
                    <a:pt x="1709" y="3215"/>
                    <a:pt x="1769" y="3215"/>
                  </a:cubicBezTo>
                  <a:cubicBezTo>
                    <a:pt x="1881" y="3215"/>
                    <a:pt x="1993" y="3117"/>
                    <a:pt x="1968" y="2996"/>
                  </a:cubicBezTo>
                  <a:lnTo>
                    <a:pt x="1968" y="2996"/>
                  </a:lnTo>
                  <a:cubicBezTo>
                    <a:pt x="2624" y="2546"/>
                    <a:pt x="3764" y="1421"/>
                    <a:pt x="2918" y="688"/>
                  </a:cubicBezTo>
                  <a:cubicBezTo>
                    <a:pt x="2845" y="631"/>
                    <a:pt x="2762" y="607"/>
                    <a:pt x="2678" y="607"/>
                  </a:cubicBezTo>
                  <a:cubicBezTo>
                    <a:pt x="2449" y="607"/>
                    <a:pt x="2209" y="784"/>
                    <a:pt x="2098" y="962"/>
                  </a:cubicBezTo>
                  <a:cubicBezTo>
                    <a:pt x="2043" y="1047"/>
                    <a:pt x="1994" y="1135"/>
                    <a:pt x="1951" y="1225"/>
                  </a:cubicBezTo>
                  <a:lnTo>
                    <a:pt x="1951" y="1225"/>
                  </a:lnTo>
                  <a:cubicBezTo>
                    <a:pt x="1893" y="572"/>
                    <a:pt x="1726" y="0"/>
                    <a:pt x="130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3"/>
            <p:cNvSpPr/>
            <p:nvPr/>
          </p:nvSpPr>
          <p:spPr>
            <a:xfrm>
              <a:off x="7046189" y="4102221"/>
              <a:ext cx="231966" cy="137270"/>
            </a:xfrm>
            <a:custGeom>
              <a:avLst/>
              <a:gdLst/>
              <a:ahLst/>
              <a:cxnLst/>
              <a:rect l="l" t="t" r="r" b="b"/>
              <a:pathLst>
                <a:path w="4348" h="2573" extrusionOk="0">
                  <a:moveTo>
                    <a:pt x="2009" y="0"/>
                  </a:moveTo>
                  <a:cubicBezTo>
                    <a:pt x="1444" y="0"/>
                    <a:pt x="881" y="82"/>
                    <a:pt x="335" y="260"/>
                  </a:cubicBezTo>
                  <a:cubicBezTo>
                    <a:pt x="1" y="1446"/>
                    <a:pt x="62" y="2479"/>
                    <a:pt x="1247" y="2570"/>
                  </a:cubicBezTo>
                  <a:cubicBezTo>
                    <a:pt x="1285" y="2572"/>
                    <a:pt x="1322" y="2573"/>
                    <a:pt x="1360" y="2573"/>
                  </a:cubicBezTo>
                  <a:cubicBezTo>
                    <a:pt x="2614" y="2573"/>
                    <a:pt x="3609" y="1594"/>
                    <a:pt x="4347" y="443"/>
                  </a:cubicBezTo>
                  <a:cubicBezTo>
                    <a:pt x="3587" y="160"/>
                    <a:pt x="2795" y="0"/>
                    <a:pt x="200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3"/>
            <p:cNvSpPr/>
            <p:nvPr/>
          </p:nvSpPr>
          <p:spPr>
            <a:xfrm>
              <a:off x="7125732" y="3995632"/>
              <a:ext cx="179629" cy="20220"/>
            </a:xfrm>
            <a:custGeom>
              <a:avLst/>
              <a:gdLst/>
              <a:ahLst/>
              <a:cxnLst/>
              <a:rect l="l" t="t" r="r" b="b"/>
              <a:pathLst>
                <a:path w="3367" h="379" extrusionOk="0">
                  <a:moveTo>
                    <a:pt x="1991" y="1"/>
                  </a:moveTo>
                  <a:cubicBezTo>
                    <a:pt x="1345" y="1"/>
                    <a:pt x="686" y="132"/>
                    <a:pt x="60" y="222"/>
                  </a:cubicBezTo>
                  <a:cubicBezTo>
                    <a:pt x="8" y="222"/>
                    <a:pt x="0" y="289"/>
                    <a:pt x="18" y="289"/>
                  </a:cubicBezTo>
                  <a:cubicBezTo>
                    <a:pt x="21" y="289"/>
                    <a:pt x="25" y="287"/>
                    <a:pt x="30" y="283"/>
                  </a:cubicBezTo>
                  <a:cubicBezTo>
                    <a:pt x="664" y="248"/>
                    <a:pt x="1260" y="166"/>
                    <a:pt x="1856" y="166"/>
                  </a:cubicBezTo>
                  <a:cubicBezTo>
                    <a:pt x="2315" y="166"/>
                    <a:pt x="2775" y="215"/>
                    <a:pt x="3251" y="374"/>
                  </a:cubicBezTo>
                  <a:cubicBezTo>
                    <a:pt x="3258" y="377"/>
                    <a:pt x="3265" y="379"/>
                    <a:pt x="3271" y="379"/>
                  </a:cubicBezTo>
                  <a:cubicBezTo>
                    <a:pt x="3324" y="379"/>
                    <a:pt x="3366" y="279"/>
                    <a:pt x="3312" y="252"/>
                  </a:cubicBezTo>
                  <a:cubicBezTo>
                    <a:pt x="2887" y="65"/>
                    <a:pt x="2442" y="1"/>
                    <a:pt x="19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3"/>
            <p:cNvSpPr/>
            <p:nvPr/>
          </p:nvSpPr>
          <p:spPr>
            <a:xfrm>
              <a:off x="7107807" y="4042044"/>
              <a:ext cx="179629" cy="19259"/>
            </a:xfrm>
            <a:custGeom>
              <a:avLst/>
              <a:gdLst/>
              <a:ahLst/>
              <a:cxnLst/>
              <a:rect l="l" t="t" r="r" b="b"/>
              <a:pathLst>
                <a:path w="3367" h="361" extrusionOk="0">
                  <a:moveTo>
                    <a:pt x="1926" y="0"/>
                  </a:moveTo>
                  <a:cubicBezTo>
                    <a:pt x="1301" y="0"/>
                    <a:pt x="667" y="116"/>
                    <a:pt x="62" y="203"/>
                  </a:cubicBezTo>
                  <a:cubicBezTo>
                    <a:pt x="1" y="203"/>
                    <a:pt x="1" y="294"/>
                    <a:pt x="62" y="294"/>
                  </a:cubicBezTo>
                  <a:cubicBezTo>
                    <a:pt x="680" y="242"/>
                    <a:pt x="1279" y="162"/>
                    <a:pt x="1881" y="162"/>
                  </a:cubicBezTo>
                  <a:cubicBezTo>
                    <a:pt x="2344" y="162"/>
                    <a:pt x="2808" y="209"/>
                    <a:pt x="3284" y="355"/>
                  </a:cubicBezTo>
                  <a:cubicBezTo>
                    <a:pt x="3292" y="359"/>
                    <a:pt x="3300" y="361"/>
                    <a:pt x="3307" y="361"/>
                  </a:cubicBezTo>
                  <a:cubicBezTo>
                    <a:pt x="3351" y="361"/>
                    <a:pt x="3366" y="290"/>
                    <a:pt x="3314" y="264"/>
                  </a:cubicBezTo>
                  <a:cubicBezTo>
                    <a:pt x="2868" y="67"/>
                    <a:pt x="2400" y="0"/>
                    <a:pt x="192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3"/>
            <p:cNvSpPr/>
            <p:nvPr/>
          </p:nvSpPr>
          <p:spPr>
            <a:xfrm>
              <a:off x="7681839" y="2611315"/>
              <a:ext cx="285476" cy="582209"/>
            </a:xfrm>
            <a:custGeom>
              <a:avLst/>
              <a:gdLst/>
              <a:ahLst/>
              <a:cxnLst/>
              <a:rect l="l" t="t" r="r" b="b"/>
              <a:pathLst>
                <a:path w="5351" h="10913" extrusionOk="0">
                  <a:moveTo>
                    <a:pt x="5351" y="0"/>
                  </a:moveTo>
                  <a:lnTo>
                    <a:pt x="426" y="7751"/>
                  </a:lnTo>
                  <a:lnTo>
                    <a:pt x="1" y="10912"/>
                  </a:lnTo>
                  <a:lnTo>
                    <a:pt x="5351" y="2797"/>
                  </a:lnTo>
                  <a:lnTo>
                    <a:pt x="535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3"/>
            <p:cNvSpPr/>
            <p:nvPr/>
          </p:nvSpPr>
          <p:spPr>
            <a:xfrm>
              <a:off x="6499738" y="3109102"/>
              <a:ext cx="157329" cy="1054089"/>
            </a:xfrm>
            <a:custGeom>
              <a:avLst/>
              <a:gdLst/>
              <a:ahLst/>
              <a:cxnLst/>
              <a:rect l="l" t="t" r="r" b="b"/>
              <a:pathLst>
                <a:path w="2949" h="19758" extrusionOk="0">
                  <a:moveTo>
                    <a:pt x="0" y="1"/>
                  </a:moveTo>
                  <a:lnTo>
                    <a:pt x="103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3"/>
            <p:cNvSpPr/>
            <p:nvPr/>
          </p:nvSpPr>
          <p:spPr>
            <a:xfrm>
              <a:off x="6626228" y="3109102"/>
              <a:ext cx="102219" cy="1054089"/>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3"/>
            <p:cNvSpPr/>
            <p:nvPr/>
          </p:nvSpPr>
          <p:spPr>
            <a:xfrm>
              <a:off x="7719130" y="3094538"/>
              <a:ext cx="131454" cy="1068654"/>
            </a:xfrm>
            <a:custGeom>
              <a:avLst/>
              <a:gdLst/>
              <a:ahLst/>
              <a:cxnLst/>
              <a:rect l="l" t="t" r="r" b="b"/>
              <a:pathLst>
                <a:path w="2464" h="20031" extrusionOk="0">
                  <a:moveTo>
                    <a:pt x="1" y="0"/>
                  </a:moveTo>
                  <a:lnTo>
                    <a:pt x="578" y="20031"/>
                  </a:lnTo>
                  <a:lnTo>
                    <a:pt x="2463" y="20031"/>
                  </a:lnTo>
                  <a:lnTo>
                    <a:pt x="1886" y="274"/>
                  </a:lnTo>
                  <a:lnTo>
                    <a:pt x="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3"/>
            <p:cNvSpPr/>
            <p:nvPr/>
          </p:nvSpPr>
          <p:spPr>
            <a:xfrm>
              <a:off x="7819693" y="3002086"/>
              <a:ext cx="102219" cy="1161109"/>
            </a:xfrm>
            <a:custGeom>
              <a:avLst/>
              <a:gdLst/>
              <a:ahLst/>
              <a:cxnLst/>
              <a:rect l="l" t="t" r="r" b="b"/>
              <a:pathLst>
                <a:path w="1916" h="21764" extrusionOk="0">
                  <a:moveTo>
                    <a:pt x="1368" y="0"/>
                  </a:moveTo>
                  <a:lnTo>
                    <a:pt x="1" y="2007"/>
                  </a:lnTo>
                  <a:lnTo>
                    <a:pt x="578" y="21764"/>
                  </a:lnTo>
                  <a:lnTo>
                    <a:pt x="1915" y="20700"/>
                  </a:lnTo>
                  <a:lnTo>
                    <a:pt x="136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3"/>
            <p:cNvSpPr/>
            <p:nvPr/>
          </p:nvSpPr>
          <p:spPr>
            <a:xfrm>
              <a:off x="6013251" y="3193444"/>
              <a:ext cx="1684900" cy="175148"/>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3"/>
            <p:cNvSpPr/>
            <p:nvPr/>
          </p:nvSpPr>
          <p:spPr>
            <a:xfrm>
              <a:off x="7681839" y="2801019"/>
              <a:ext cx="259548" cy="567591"/>
            </a:xfrm>
            <a:custGeom>
              <a:avLst/>
              <a:gdLst/>
              <a:ahLst/>
              <a:cxnLst/>
              <a:rect l="l" t="t" r="r" b="b"/>
              <a:pathLst>
                <a:path w="4865" h="10639" extrusionOk="0">
                  <a:moveTo>
                    <a:pt x="4864" y="0"/>
                  </a:moveTo>
                  <a:lnTo>
                    <a:pt x="1" y="7356"/>
                  </a:lnTo>
                  <a:lnTo>
                    <a:pt x="305" y="10639"/>
                  </a:lnTo>
                  <a:lnTo>
                    <a:pt x="4743" y="2949"/>
                  </a:lnTo>
                  <a:lnTo>
                    <a:pt x="4864"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3"/>
            <p:cNvSpPr/>
            <p:nvPr/>
          </p:nvSpPr>
          <p:spPr>
            <a:xfrm>
              <a:off x="6079724" y="3368531"/>
              <a:ext cx="157382" cy="1054089"/>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3"/>
            <p:cNvSpPr/>
            <p:nvPr/>
          </p:nvSpPr>
          <p:spPr>
            <a:xfrm>
              <a:off x="6206213" y="3368531"/>
              <a:ext cx="102219" cy="1054089"/>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3"/>
            <p:cNvSpPr/>
            <p:nvPr/>
          </p:nvSpPr>
          <p:spPr>
            <a:xfrm>
              <a:off x="7453240" y="3368531"/>
              <a:ext cx="157329" cy="1054089"/>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3"/>
            <p:cNvSpPr/>
            <p:nvPr/>
          </p:nvSpPr>
          <p:spPr>
            <a:xfrm>
              <a:off x="7579677" y="3368531"/>
              <a:ext cx="102219" cy="1054089"/>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3"/>
            <p:cNvSpPr/>
            <p:nvPr/>
          </p:nvSpPr>
          <p:spPr>
            <a:xfrm>
              <a:off x="5885161" y="3024812"/>
              <a:ext cx="468680" cy="168693"/>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3"/>
            <p:cNvSpPr/>
            <p:nvPr/>
          </p:nvSpPr>
          <p:spPr>
            <a:xfrm>
              <a:off x="6237049" y="3024812"/>
              <a:ext cx="248131" cy="168693"/>
            </a:xfrm>
            <a:custGeom>
              <a:avLst/>
              <a:gdLst/>
              <a:ahLst/>
              <a:cxnLst/>
              <a:rect l="l" t="t" r="r" b="b"/>
              <a:pathLst>
                <a:path w="4651" h="3162" extrusionOk="0">
                  <a:moveTo>
                    <a:pt x="0" y="0"/>
                  </a:moveTo>
                  <a:cubicBezTo>
                    <a:pt x="699" y="912"/>
                    <a:pt x="1459" y="2310"/>
                    <a:pt x="2189" y="3161"/>
                  </a:cubicBezTo>
                  <a:lnTo>
                    <a:pt x="4651" y="3161"/>
                  </a:lnTo>
                  <a:cubicBezTo>
                    <a:pt x="3982" y="2249"/>
                    <a:pt x="3070" y="882"/>
                    <a:pt x="2310"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3"/>
            <p:cNvSpPr/>
            <p:nvPr/>
          </p:nvSpPr>
          <p:spPr>
            <a:xfrm>
              <a:off x="6361885" y="3024812"/>
              <a:ext cx="275766" cy="168693"/>
            </a:xfrm>
            <a:custGeom>
              <a:avLst/>
              <a:gdLst/>
              <a:ahLst/>
              <a:cxnLst/>
              <a:rect l="l" t="t" r="r" b="b"/>
              <a:pathLst>
                <a:path w="5169" h="3162" extrusionOk="0">
                  <a:moveTo>
                    <a:pt x="1" y="0"/>
                  </a:moveTo>
                  <a:cubicBezTo>
                    <a:pt x="730" y="882"/>
                    <a:pt x="1642" y="2249"/>
                    <a:pt x="2311" y="3161"/>
                  </a:cubicBezTo>
                  <a:lnTo>
                    <a:pt x="5168" y="3161"/>
                  </a:lnTo>
                  <a:cubicBezTo>
                    <a:pt x="4651" y="2249"/>
                    <a:pt x="3831" y="882"/>
                    <a:pt x="3344"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3"/>
            <p:cNvSpPr/>
            <p:nvPr/>
          </p:nvSpPr>
          <p:spPr>
            <a:xfrm>
              <a:off x="6775391" y="3024812"/>
              <a:ext cx="929250" cy="168693"/>
            </a:xfrm>
            <a:custGeom>
              <a:avLst/>
              <a:gdLst/>
              <a:ahLst/>
              <a:cxnLst/>
              <a:rect l="l" t="t" r="r" b="b"/>
              <a:pathLst>
                <a:path w="17418" h="3162" extrusionOk="0">
                  <a:moveTo>
                    <a:pt x="1" y="0"/>
                  </a:moveTo>
                  <a:cubicBezTo>
                    <a:pt x="457" y="942"/>
                    <a:pt x="1277"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3"/>
            <p:cNvSpPr/>
            <p:nvPr/>
          </p:nvSpPr>
          <p:spPr>
            <a:xfrm>
              <a:off x="6540283" y="3024812"/>
              <a:ext cx="335732" cy="168693"/>
            </a:xfrm>
            <a:custGeom>
              <a:avLst/>
              <a:gdLst/>
              <a:ahLst/>
              <a:cxnLst/>
              <a:rect l="l" t="t" r="r" b="b"/>
              <a:pathLst>
                <a:path w="6293" h="3162" extrusionOk="0">
                  <a:moveTo>
                    <a:pt x="0" y="0"/>
                  </a:moveTo>
                  <a:cubicBezTo>
                    <a:pt x="487" y="912"/>
                    <a:pt x="1307" y="2249"/>
                    <a:pt x="1824" y="3161"/>
                  </a:cubicBezTo>
                  <a:lnTo>
                    <a:pt x="6292" y="3161"/>
                  </a:lnTo>
                  <a:cubicBezTo>
                    <a:pt x="5684" y="2219"/>
                    <a:pt x="4864" y="942"/>
                    <a:pt x="440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3"/>
            <p:cNvSpPr/>
            <p:nvPr/>
          </p:nvSpPr>
          <p:spPr>
            <a:xfrm>
              <a:off x="5890016" y="2578880"/>
              <a:ext cx="2083851" cy="446006"/>
            </a:xfrm>
            <a:custGeom>
              <a:avLst/>
              <a:gdLst/>
              <a:ahLst/>
              <a:cxnLst/>
              <a:rect l="l" t="t" r="r" b="b"/>
              <a:pathLst>
                <a:path w="39060"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3"/>
            <p:cNvSpPr/>
            <p:nvPr/>
          </p:nvSpPr>
          <p:spPr>
            <a:xfrm>
              <a:off x="6890518" y="2611315"/>
              <a:ext cx="638973" cy="361660"/>
            </a:xfrm>
            <a:custGeom>
              <a:avLst/>
              <a:gdLst/>
              <a:ahLst/>
              <a:cxnLst/>
              <a:rect l="l" t="t" r="r" b="b"/>
              <a:pathLst>
                <a:path w="11977" h="6779" extrusionOk="0">
                  <a:moveTo>
                    <a:pt x="10852" y="578"/>
                  </a:moveTo>
                  <a:cubicBezTo>
                    <a:pt x="11034" y="578"/>
                    <a:pt x="11186" y="699"/>
                    <a:pt x="11186" y="851"/>
                  </a:cubicBezTo>
                  <a:cubicBezTo>
                    <a:pt x="11186" y="1003"/>
                    <a:pt x="11034" y="1125"/>
                    <a:pt x="10852" y="1125"/>
                  </a:cubicBezTo>
                  <a:cubicBezTo>
                    <a:pt x="10670" y="1125"/>
                    <a:pt x="10518" y="1003"/>
                    <a:pt x="10518" y="851"/>
                  </a:cubicBezTo>
                  <a:cubicBezTo>
                    <a:pt x="10518" y="699"/>
                    <a:pt x="10670" y="578"/>
                    <a:pt x="10852" y="578"/>
                  </a:cubicBezTo>
                  <a:close/>
                  <a:moveTo>
                    <a:pt x="10183" y="2827"/>
                  </a:moveTo>
                  <a:cubicBezTo>
                    <a:pt x="10366" y="2827"/>
                    <a:pt x="10518" y="2979"/>
                    <a:pt x="10518" y="3131"/>
                  </a:cubicBezTo>
                  <a:cubicBezTo>
                    <a:pt x="10518" y="3283"/>
                    <a:pt x="10366" y="3404"/>
                    <a:pt x="10183" y="3404"/>
                  </a:cubicBezTo>
                  <a:cubicBezTo>
                    <a:pt x="10001" y="3404"/>
                    <a:pt x="9849" y="3252"/>
                    <a:pt x="9849" y="3131"/>
                  </a:cubicBezTo>
                  <a:cubicBezTo>
                    <a:pt x="9849" y="2979"/>
                    <a:pt x="10001" y="2827"/>
                    <a:pt x="10183" y="2827"/>
                  </a:cubicBezTo>
                  <a:close/>
                  <a:moveTo>
                    <a:pt x="9211" y="5593"/>
                  </a:moveTo>
                  <a:cubicBezTo>
                    <a:pt x="9393" y="5593"/>
                    <a:pt x="9545" y="5715"/>
                    <a:pt x="9545" y="5867"/>
                  </a:cubicBezTo>
                  <a:cubicBezTo>
                    <a:pt x="9545" y="5988"/>
                    <a:pt x="9363" y="6140"/>
                    <a:pt x="9211" y="6140"/>
                  </a:cubicBezTo>
                  <a:cubicBezTo>
                    <a:pt x="9028" y="6140"/>
                    <a:pt x="8876" y="6018"/>
                    <a:pt x="8876" y="5867"/>
                  </a:cubicBezTo>
                  <a:cubicBezTo>
                    <a:pt x="8876" y="5715"/>
                    <a:pt x="8998" y="5593"/>
                    <a:pt x="9211" y="5593"/>
                  </a:cubicBezTo>
                  <a:close/>
                  <a:moveTo>
                    <a:pt x="3132" y="0"/>
                  </a:moveTo>
                  <a:lnTo>
                    <a:pt x="1" y="6778"/>
                  </a:lnTo>
                  <a:lnTo>
                    <a:pt x="9849" y="6778"/>
                  </a:lnTo>
                  <a:lnTo>
                    <a:pt x="1197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3"/>
            <p:cNvSpPr/>
            <p:nvPr/>
          </p:nvSpPr>
          <p:spPr>
            <a:xfrm>
              <a:off x="7320935" y="2623052"/>
              <a:ext cx="110595" cy="330130"/>
            </a:xfrm>
            <a:custGeom>
              <a:avLst/>
              <a:gdLst/>
              <a:ahLst/>
              <a:cxnLst/>
              <a:rect l="l" t="t" r="r" b="b"/>
              <a:pathLst>
                <a:path w="2073" h="6188" extrusionOk="0">
                  <a:moveTo>
                    <a:pt x="1977" y="1"/>
                  </a:moveTo>
                  <a:cubicBezTo>
                    <a:pt x="1945" y="1"/>
                    <a:pt x="1915" y="18"/>
                    <a:pt x="1903" y="54"/>
                  </a:cubicBezTo>
                  <a:cubicBezTo>
                    <a:pt x="1143" y="1999"/>
                    <a:pt x="535" y="4096"/>
                    <a:pt x="18" y="6102"/>
                  </a:cubicBezTo>
                  <a:cubicBezTo>
                    <a:pt x="0" y="6155"/>
                    <a:pt x="34" y="6188"/>
                    <a:pt x="71" y="6188"/>
                  </a:cubicBezTo>
                  <a:cubicBezTo>
                    <a:pt x="98" y="6188"/>
                    <a:pt x="127" y="6171"/>
                    <a:pt x="140" y="6133"/>
                  </a:cubicBezTo>
                  <a:cubicBezTo>
                    <a:pt x="900" y="4218"/>
                    <a:pt x="1568" y="2121"/>
                    <a:pt x="2055" y="115"/>
                  </a:cubicBezTo>
                  <a:cubicBezTo>
                    <a:pt x="2073" y="41"/>
                    <a:pt x="2024" y="1"/>
                    <a:pt x="1977"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3"/>
            <p:cNvSpPr/>
            <p:nvPr/>
          </p:nvSpPr>
          <p:spPr>
            <a:xfrm>
              <a:off x="6955390" y="2862316"/>
              <a:ext cx="441151" cy="19419"/>
            </a:xfrm>
            <a:custGeom>
              <a:avLst/>
              <a:gdLst/>
              <a:ahLst/>
              <a:cxnLst/>
              <a:rect l="l" t="t" r="r" b="b"/>
              <a:pathLst>
                <a:path w="8269" h="364" extrusionOk="0">
                  <a:moveTo>
                    <a:pt x="5180" y="1"/>
                  </a:moveTo>
                  <a:cubicBezTo>
                    <a:pt x="3355" y="1"/>
                    <a:pt x="1369" y="53"/>
                    <a:pt x="92" y="128"/>
                  </a:cubicBezTo>
                  <a:cubicBezTo>
                    <a:pt x="1" y="128"/>
                    <a:pt x="1" y="250"/>
                    <a:pt x="92" y="250"/>
                  </a:cubicBezTo>
                  <a:cubicBezTo>
                    <a:pt x="1125" y="326"/>
                    <a:pt x="2630" y="364"/>
                    <a:pt x="4134" y="364"/>
                  </a:cubicBezTo>
                  <a:cubicBezTo>
                    <a:pt x="5639" y="364"/>
                    <a:pt x="7144" y="326"/>
                    <a:pt x="8177" y="250"/>
                  </a:cubicBezTo>
                  <a:cubicBezTo>
                    <a:pt x="8268" y="250"/>
                    <a:pt x="8268" y="98"/>
                    <a:pt x="8177" y="67"/>
                  </a:cubicBezTo>
                  <a:cubicBezTo>
                    <a:pt x="7376" y="21"/>
                    <a:pt x="6309" y="1"/>
                    <a:pt x="5180"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3"/>
            <p:cNvSpPr/>
            <p:nvPr/>
          </p:nvSpPr>
          <p:spPr>
            <a:xfrm>
              <a:off x="6970007" y="2800646"/>
              <a:ext cx="442752" cy="18086"/>
            </a:xfrm>
            <a:custGeom>
              <a:avLst/>
              <a:gdLst/>
              <a:ahLst/>
              <a:cxnLst/>
              <a:rect l="l" t="t" r="r" b="b"/>
              <a:pathLst>
                <a:path w="8299" h="339" extrusionOk="0">
                  <a:moveTo>
                    <a:pt x="5029" y="0"/>
                  </a:moveTo>
                  <a:cubicBezTo>
                    <a:pt x="3254" y="0"/>
                    <a:pt x="1350" y="44"/>
                    <a:pt x="91" y="99"/>
                  </a:cubicBezTo>
                  <a:cubicBezTo>
                    <a:pt x="0" y="129"/>
                    <a:pt x="0" y="251"/>
                    <a:pt x="91" y="251"/>
                  </a:cubicBezTo>
                  <a:cubicBezTo>
                    <a:pt x="1082" y="308"/>
                    <a:pt x="2478" y="338"/>
                    <a:pt x="3895" y="338"/>
                  </a:cubicBezTo>
                  <a:cubicBezTo>
                    <a:pt x="5478" y="338"/>
                    <a:pt x="7086" y="300"/>
                    <a:pt x="8177" y="220"/>
                  </a:cubicBezTo>
                  <a:cubicBezTo>
                    <a:pt x="8298" y="220"/>
                    <a:pt x="8268" y="68"/>
                    <a:pt x="8177" y="68"/>
                  </a:cubicBezTo>
                  <a:cubicBezTo>
                    <a:pt x="7338" y="20"/>
                    <a:pt x="6212" y="0"/>
                    <a:pt x="5029"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3"/>
            <p:cNvSpPr/>
            <p:nvPr/>
          </p:nvSpPr>
          <p:spPr>
            <a:xfrm>
              <a:off x="7012153" y="2749219"/>
              <a:ext cx="411915" cy="17072"/>
            </a:xfrm>
            <a:custGeom>
              <a:avLst/>
              <a:gdLst/>
              <a:ahLst/>
              <a:cxnLst/>
              <a:rect l="l" t="t" r="r" b="b"/>
              <a:pathLst>
                <a:path w="7721" h="320" extrusionOk="0">
                  <a:moveTo>
                    <a:pt x="5130" y="1"/>
                  </a:moveTo>
                  <a:cubicBezTo>
                    <a:pt x="3354" y="1"/>
                    <a:pt x="1345" y="61"/>
                    <a:pt x="92" y="120"/>
                  </a:cubicBezTo>
                  <a:cubicBezTo>
                    <a:pt x="0" y="120"/>
                    <a:pt x="0" y="242"/>
                    <a:pt x="92" y="242"/>
                  </a:cubicBezTo>
                  <a:cubicBezTo>
                    <a:pt x="931" y="295"/>
                    <a:pt x="2110" y="319"/>
                    <a:pt x="3333" y="319"/>
                  </a:cubicBezTo>
                  <a:cubicBezTo>
                    <a:pt x="4899" y="319"/>
                    <a:pt x="6537" y="280"/>
                    <a:pt x="7630" y="212"/>
                  </a:cubicBezTo>
                  <a:cubicBezTo>
                    <a:pt x="7721" y="181"/>
                    <a:pt x="7721" y="60"/>
                    <a:pt x="7599" y="60"/>
                  </a:cubicBezTo>
                  <a:cubicBezTo>
                    <a:pt x="6938" y="18"/>
                    <a:pt x="6066" y="1"/>
                    <a:pt x="5130"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3"/>
            <p:cNvSpPr/>
            <p:nvPr/>
          </p:nvSpPr>
          <p:spPr>
            <a:xfrm>
              <a:off x="7020262" y="2699712"/>
              <a:ext cx="411915" cy="16859"/>
            </a:xfrm>
            <a:custGeom>
              <a:avLst/>
              <a:gdLst/>
              <a:ahLst/>
              <a:cxnLst/>
              <a:rect l="l" t="t" r="r" b="b"/>
              <a:pathLst>
                <a:path w="7721" h="316" extrusionOk="0">
                  <a:moveTo>
                    <a:pt x="5119" y="0"/>
                  </a:moveTo>
                  <a:cubicBezTo>
                    <a:pt x="3348" y="0"/>
                    <a:pt x="1359" y="47"/>
                    <a:pt x="92" y="106"/>
                  </a:cubicBezTo>
                  <a:cubicBezTo>
                    <a:pt x="0" y="106"/>
                    <a:pt x="31" y="228"/>
                    <a:pt x="92" y="228"/>
                  </a:cubicBezTo>
                  <a:cubicBezTo>
                    <a:pt x="1010" y="285"/>
                    <a:pt x="2308" y="315"/>
                    <a:pt x="3627" y="315"/>
                  </a:cubicBezTo>
                  <a:cubicBezTo>
                    <a:pt x="5102" y="315"/>
                    <a:pt x="6603" y="278"/>
                    <a:pt x="7630" y="197"/>
                  </a:cubicBezTo>
                  <a:cubicBezTo>
                    <a:pt x="7721" y="197"/>
                    <a:pt x="7721" y="45"/>
                    <a:pt x="7630" y="45"/>
                  </a:cubicBezTo>
                  <a:cubicBezTo>
                    <a:pt x="6952" y="14"/>
                    <a:pt x="6067" y="0"/>
                    <a:pt x="5119"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3"/>
            <p:cNvSpPr/>
            <p:nvPr/>
          </p:nvSpPr>
          <p:spPr>
            <a:xfrm>
              <a:off x="7036480" y="2648712"/>
              <a:ext cx="411915" cy="17019"/>
            </a:xfrm>
            <a:custGeom>
              <a:avLst/>
              <a:gdLst/>
              <a:ahLst/>
              <a:cxnLst/>
              <a:rect l="l" t="t" r="r" b="b"/>
              <a:pathLst>
                <a:path w="7721" h="319" extrusionOk="0">
                  <a:moveTo>
                    <a:pt x="5145" y="0"/>
                  </a:moveTo>
                  <a:cubicBezTo>
                    <a:pt x="3368" y="0"/>
                    <a:pt x="1365" y="60"/>
                    <a:pt x="92" y="120"/>
                  </a:cubicBezTo>
                  <a:cubicBezTo>
                    <a:pt x="0" y="120"/>
                    <a:pt x="0" y="241"/>
                    <a:pt x="92" y="241"/>
                  </a:cubicBezTo>
                  <a:cubicBezTo>
                    <a:pt x="944" y="295"/>
                    <a:pt x="2125" y="319"/>
                    <a:pt x="3345" y="319"/>
                  </a:cubicBezTo>
                  <a:cubicBezTo>
                    <a:pt x="4908" y="319"/>
                    <a:pt x="6537" y="279"/>
                    <a:pt x="7630" y="211"/>
                  </a:cubicBezTo>
                  <a:cubicBezTo>
                    <a:pt x="7721" y="181"/>
                    <a:pt x="7721" y="59"/>
                    <a:pt x="7630" y="59"/>
                  </a:cubicBezTo>
                  <a:cubicBezTo>
                    <a:pt x="6958" y="17"/>
                    <a:pt x="6083" y="0"/>
                    <a:pt x="5145"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3"/>
            <p:cNvSpPr/>
            <p:nvPr/>
          </p:nvSpPr>
          <p:spPr>
            <a:xfrm>
              <a:off x="7190498" y="2920998"/>
              <a:ext cx="17926" cy="22780"/>
            </a:xfrm>
            <a:custGeom>
              <a:avLst/>
              <a:gdLst/>
              <a:ahLst/>
              <a:cxnLst/>
              <a:rect l="l" t="t" r="r" b="b"/>
              <a:pathLst>
                <a:path w="336" h="427" extrusionOk="0">
                  <a:moveTo>
                    <a:pt x="214" y="1"/>
                  </a:moveTo>
                  <a:cubicBezTo>
                    <a:pt x="123" y="122"/>
                    <a:pt x="1" y="244"/>
                    <a:pt x="1" y="426"/>
                  </a:cubicBezTo>
                  <a:cubicBezTo>
                    <a:pt x="123" y="426"/>
                    <a:pt x="244" y="396"/>
                    <a:pt x="275" y="335"/>
                  </a:cubicBezTo>
                  <a:cubicBezTo>
                    <a:pt x="335" y="274"/>
                    <a:pt x="275" y="153"/>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3"/>
            <p:cNvSpPr/>
            <p:nvPr/>
          </p:nvSpPr>
          <p:spPr>
            <a:xfrm>
              <a:off x="6992681" y="2796165"/>
              <a:ext cx="170347" cy="145966"/>
            </a:xfrm>
            <a:custGeom>
              <a:avLst/>
              <a:gdLst/>
              <a:ahLst/>
              <a:cxnLst/>
              <a:rect l="l" t="t" r="r" b="b"/>
              <a:pathLst>
                <a:path w="3193" h="2736" extrusionOk="0">
                  <a:moveTo>
                    <a:pt x="487" y="0"/>
                  </a:moveTo>
                  <a:lnTo>
                    <a:pt x="1" y="821"/>
                  </a:lnTo>
                  <a:lnTo>
                    <a:pt x="3071" y="2705"/>
                  </a:lnTo>
                  <a:lnTo>
                    <a:pt x="3071" y="2736"/>
                  </a:lnTo>
                  <a:lnTo>
                    <a:pt x="3101" y="2736"/>
                  </a:lnTo>
                  <a:cubicBezTo>
                    <a:pt x="3131" y="2675"/>
                    <a:pt x="3162" y="2645"/>
                    <a:pt x="3192" y="2614"/>
                  </a:cubicBezTo>
                  <a:cubicBezTo>
                    <a:pt x="2372" y="2189"/>
                    <a:pt x="1308" y="1581"/>
                    <a:pt x="700" y="851"/>
                  </a:cubicBezTo>
                  <a:cubicBezTo>
                    <a:pt x="517" y="608"/>
                    <a:pt x="548" y="335"/>
                    <a:pt x="669" y="91"/>
                  </a:cubicBezTo>
                  <a:lnTo>
                    <a:pt x="48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3"/>
            <p:cNvSpPr/>
            <p:nvPr/>
          </p:nvSpPr>
          <p:spPr>
            <a:xfrm>
              <a:off x="7020262" y="2801019"/>
              <a:ext cx="165438" cy="134655"/>
            </a:xfrm>
            <a:custGeom>
              <a:avLst/>
              <a:gdLst/>
              <a:ahLst/>
              <a:cxnLst/>
              <a:rect l="l" t="t" r="r" b="b"/>
              <a:pathLst>
                <a:path w="3101" h="2524" extrusionOk="0">
                  <a:moveTo>
                    <a:pt x="152" y="0"/>
                  </a:moveTo>
                  <a:lnTo>
                    <a:pt x="152" y="0"/>
                  </a:lnTo>
                  <a:cubicBezTo>
                    <a:pt x="31" y="244"/>
                    <a:pt x="0" y="517"/>
                    <a:pt x="183" y="760"/>
                  </a:cubicBezTo>
                  <a:cubicBezTo>
                    <a:pt x="791" y="1490"/>
                    <a:pt x="1855" y="2067"/>
                    <a:pt x="2675" y="2523"/>
                  </a:cubicBezTo>
                  <a:cubicBezTo>
                    <a:pt x="2736" y="2462"/>
                    <a:pt x="2797" y="2432"/>
                    <a:pt x="2797" y="2432"/>
                  </a:cubicBezTo>
                  <a:cubicBezTo>
                    <a:pt x="2645" y="2128"/>
                    <a:pt x="3010" y="2037"/>
                    <a:pt x="3010" y="2037"/>
                  </a:cubicBezTo>
                  <a:cubicBezTo>
                    <a:pt x="2949" y="1915"/>
                    <a:pt x="3010" y="1824"/>
                    <a:pt x="3101" y="1794"/>
                  </a:cubicBezTo>
                  <a:cubicBezTo>
                    <a:pt x="3070" y="1763"/>
                    <a:pt x="3070" y="1763"/>
                    <a:pt x="3070" y="1763"/>
                  </a:cubicBezTo>
                  <a:lnTo>
                    <a:pt x="3070" y="1794"/>
                  </a:lnTo>
                  <a:lnTo>
                    <a:pt x="152"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3"/>
            <p:cNvSpPr/>
            <p:nvPr/>
          </p:nvSpPr>
          <p:spPr>
            <a:xfrm>
              <a:off x="7158115" y="2935615"/>
              <a:ext cx="17872" cy="8163"/>
            </a:xfrm>
            <a:custGeom>
              <a:avLst/>
              <a:gdLst/>
              <a:ahLst/>
              <a:cxnLst/>
              <a:rect l="l" t="t" r="r" b="b"/>
              <a:pathLst>
                <a:path w="335" h="153" extrusionOk="0">
                  <a:moveTo>
                    <a:pt x="91" y="0"/>
                  </a:moveTo>
                  <a:cubicBezTo>
                    <a:pt x="61" y="31"/>
                    <a:pt x="30" y="61"/>
                    <a:pt x="0" y="122"/>
                  </a:cubicBezTo>
                  <a:cubicBezTo>
                    <a:pt x="61" y="122"/>
                    <a:pt x="182" y="122"/>
                    <a:pt x="334" y="152"/>
                  </a:cubicBezTo>
                  <a:lnTo>
                    <a:pt x="91" y="0"/>
                  </a:ln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3"/>
            <p:cNvSpPr/>
            <p:nvPr/>
          </p:nvSpPr>
          <p:spPr>
            <a:xfrm>
              <a:off x="7161316" y="2896671"/>
              <a:ext cx="40599" cy="47108"/>
            </a:xfrm>
            <a:custGeom>
              <a:avLst/>
              <a:gdLst/>
              <a:ahLst/>
              <a:cxnLst/>
              <a:rect l="l" t="t" r="r" b="b"/>
              <a:pathLst>
                <a:path w="761" h="883" extrusionOk="0">
                  <a:moveTo>
                    <a:pt x="457" y="1"/>
                  </a:moveTo>
                  <a:cubicBezTo>
                    <a:pt x="366" y="31"/>
                    <a:pt x="305" y="122"/>
                    <a:pt x="366" y="244"/>
                  </a:cubicBezTo>
                  <a:cubicBezTo>
                    <a:pt x="366" y="244"/>
                    <a:pt x="1" y="335"/>
                    <a:pt x="153" y="639"/>
                  </a:cubicBezTo>
                  <a:cubicBezTo>
                    <a:pt x="153" y="639"/>
                    <a:pt x="92" y="669"/>
                    <a:pt x="31" y="730"/>
                  </a:cubicBezTo>
                  <a:lnTo>
                    <a:pt x="274" y="882"/>
                  </a:lnTo>
                  <a:lnTo>
                    <a:pt x="518" y="882"/>
                  </a:lnTo>
                  <a:cubicBezTo>
                    <a:pt x="548" y="700"/>
                    <a:pt x="670" y="578"/>
                    <a:pt x="761" y="457"/>
                  </a:cubicBezTo>
                  <a:cubicBezTo>
                    <a:pt x="700" y="335"/>
                    <a:pt x="487" y="31"/>
                    <a:pt x="457" y="1"/>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3"/>
            <p:cNvSpPr/>
            <p:nvPr/>
          </p:nvSpPr>
          <p:spPr>
            <a:xfrm>
              <a:off x="6970007" y="2804273"/>
              <a:ext cx="25981" cy="33130"/>
            </a:xfrm>
            <a:custGeom>
              <a:avLst/>
              <a:gdLst/>
              <a:ahLst/>
              <a:cxnLst/>
              <a:rect l="l" t="t" r="r" b="b"/>
              <a:pathLst>
                <a:path w="487" h="621" extrusionOk="0">
                  <a:moveTo>
                    <a:pt x="183" y="0"/>
                  </a:moveTo>
                  <a:lnTo>
                    <a:pt x="61" y="183"/>
                  </a:lnTo>
                  <a:cubicBezTo>
                    <a:pt x="61" y="243"/>
                    <a:pt x="0" y="395"/>
                    <a:pt x="91" y="456"/>
                  </a:cubicBezTo>
                  <a:lnTo>
                    <a:pt x="304" y="608"/>
                  </a:lnTo>
                  <a:cubicBezTo>
                    <a:pt x="313" y="617"/>
                    <a:pt x="322" y="621"/>
                    <a:pt x="331" y="621"/>
                  </a:cubicBezTo>
                  <a:cubicBezTo>
                    <a:pt x="352" y="621"/>
                    <a:pt x="374" y="599"/>
                    <a:pt x="395" y="578"/>
                  </a:cubicBezTo>
                  <a:lnTo>
                    <a:pt x="486" y="456"/>
                  </a:lnTo>
                  <a:cubicBezTo>
                    <a:pt x="304" y="335"/>
                    <a:pt x="213" y="183"/>
                    <a:pt x="183" y="0"/>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3"/>
            <p:cNvSpPr/>
            <p:nvPr/>
          </p:nvSpPr>
          <p:spPr>
            <a:xfrm>
              <a:off x="6979717" y="2784055"/>
              <a:ext cx="35745" cy="44601"/>
            </a:xfrm>
            <a:custGeom>
              <a:avLst/>
              <a:gdLst/>
              <a:ahLst/>
              <a:cxnLst/>
              <a:rect l="l" t="t" r="r" b="b"/>
              <a:pathLst>
                <a:path w="670" h="836" extrusionOk="0">
                  <a:moveTo>
                    <a:pt x="349" y="0"/>
                  </a:moveTo>
                  <a:cubicBezTo>
                    <a:pt x="267" y="0"/>
                    <a:pt x="178" y="111"/>
                    <a:pt x="153" y="136"/>
                  </a:cubicBezTo>
                  <a:lnTo>
                    <a:pt x="31" y="349"/>
                  </a:lnTo>
                  <a:lnTo>
                    <a:pt x="1" y="410"/>
                  </a:lnTo>
                  <a:cubicBezTo>
                    <a:pt x="31" y="592"/>
                    <a:pt x="122" y="744"/>
                    <a:pt x="304" y="835"/>
                  </a:cubicBezTo>
                  <a:lnTo>
                    <a:pt x="426" y="622"/>
                  </a:lnTo>
                  <a:lnTo>
                    <a:pt x="456" y="562"/>
                  </a:lnTo>
                  <a:lnTo>
                    <a:pt x="639" y="258"/>
                  </a:lnTo>
                  <a:cubicBezTo>
                    <a:pt x="669" y="197"/>
                    <a:pt x="669" y="166"/>
                    <a:pt x="639" y="136"/>
                  </a:cubicBezTo>
                  <a:lnTo>
                    <a:pt x="396" y="14"/>
                  </a:lnTo>
                  <a:cubicBezTo>
                    <a:pt x="381" y="5"/>
                    <a:pt x="365" y="0"/>
                    <a:pt x="349" y="0"/>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3"/>
            <p:cNvSpPr/>
            <p:nvPr/>
          </p:nvSpPr>
          <p:spPr>
            <a:xfrm>
              <a:off x="6986225" y="2825346"/>
              <a:ext cx="13017" cy="14618"/>
            </a:xfrm>
            <a:custGeom>
              <a:avLst/>
              <a:gdLst/>
              <a:ahLst/>
              <a:cxnLst/>
              <a:rect l="l" t="t" r="r" b="b"/>
              <a:pathLst>
                <a:path w="244" h="274" extrusionOk="0">
                  <a:moveTo>
                    <a:pt x="122" y="0"/>
                  </a:moveTo>
                  <a:lnTo>
                    <a:pt x="0" y="213"/>
                  </a:lnTo>
                  <a:lnTo>
                    <a:pt x="122" y="274"/>
                  </a:lnTo>
                  <a:lnTo>
                    <a:pt x="243" y="92"/>
                  </a:lnTo>
                  <a:cubicBezTo>
                    <a:pt x="182" y="61"/>
                    <a:pt x="152" y="31"/>
                    <a:pt x="122" y="0"/>
                  </a:cubicBez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3"/>
            <p:cNvSpPr/>
            <p:nvPr/>
          </p:nvSpPr>
          <p:spPr>
            <a:xfrm>
              <a:off x="6992681" y="2791310"/>
              <a:ext cx="27635" cy="38946"/>
            </a:xfrm>
            <a:custGeom>
              <a:avLst/>
              <a:gdLst/>
              <a:ahLst/>
              <a:cxnLst/>
              <a:rect l="l" t="t" r="r" b="b"/>
              <a:pathLst>
                <a:path w="518" h="730" extrusionOk="0">
                  <a:moveTo>
                    <a:pt x="365" y="0"/>
                  </a:moveTo>
                  <a:lnTo>
                    <a:pt x="1" y="638"/>
                  </a:lnTo>
                  <a:cubicBezTo>
                    <a:pt x="31" y="669"/>
                    <a:pt x="61" y="699"/>
                    <a:pt x="122" y="730"/>
                  </a:cubicBezTo>
                  <a:lnTo>
                    <a:pt x="517" y="91"/>
                  </a:lnTo>
                  <a:lnTo>
                    <a:pt x="365" y="0"/>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3"/>
            <p:cNvSpPr/>
            <p:nvPr/>
          </p:nvSpPr>
          <p:spPr>
            <a:xfrm>
              <a:off x="6404084" y="2014676"/>
              <a:ext cx="1251911" cy="585356"/>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3"/>
            <p:cNvSpPr/>
            <p:nvPr/>
          </p:nvSpPr>
          <p:spPr>
            <a:xfrm>
              <a:off x="6875953" y="1868610"/>
              <a:ext cx="347042" cy="234206"/>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3"/>
            <p:cNvSpPr/>
            <p:nvPr/>
          </p:nvSpPr>
          <p:spPr>
            <a:xfrm>
              <a:off x="6261376" y="1519290"/>
              <a:ext cx="241675" cy="149647"/>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3"/>
            <p:cNvSpPr/>
            <p:nvPr/>
          </p:nvSpPr>
          <p:spPr>
            <a:xfrm>
              <a:off x="6253267" y="1434360"/>
              <a:ext cx="244876" cy="13108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3"/>
            <p:cNvSpPr/>
            <p:nvPr/>
          </p:nvSpPr>
          <p:spPr>
            <a:xfrm>
              <a:off x="6331103" y="1525211"/>
              <a:ext cx="152474" cy="121318"/>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3"/>
            <p:cNvSpPr/>
            <p:nvPr/>
          </p:nvSpPr>
          <p:spPr>
            <a:xfrm>
              <a:off x="6394748" y="1558927"/>
              <a:ext cx="87867" cy="49082"/>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3"/>
            <p:cNvSpPr/>
            <p:nvPr/>
          </p:nvSpPr>
          <p:spPr>
            <a:xfrm>
              <a:off x="7573221" y="1456180"/>
              <a:ext cx="236821" cy="150554"/>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3"/>
            <p:cNvSpPr/>
            <p:nvPr/>
          </p:nvSpPr>
          <p:spPr>
            <a:xfrm>
              <a:off x="7568367" y="1370397"/>
              <a:ext cx="246530" cy="118864"/>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3"/>
            <p:cNvSpPr/>
            <p:nvPr/>
          </p:nvSpPr>
          <p:spPr>
            <a:xfrm>
              <a:off x="7592694" y="1462315"/>
              <a:ext cx="145966" cy="129107"/>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3"/>
            <p:cNvSpPr/>
            <p:nvPr/>
          </p:nvSpPr>
          <p:spPr>
            <a:xfrm>
              <a:off x="7593814" y="1498964"/>
              <a:ext cx="83013" cy="53617"/>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3"/>
            <p:cNvSpPr/>
            <p:nvPr/>
          </p:nvSpPr>
          <p:spPr>
            <a:xfrm>
              <a:off x="6443882" y="867809"/>
              <a:ext cx="1173220" cy="1076283"/>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3"/>
            <p:cNvSpPr/>
            <p:nvPr/>
          </p:nvSpPr>
          <p:spPr>
            <a:xfrm>
              <a:off x="6995935" y="1405286"/>
              <a:ext cx="82746" cy="136523"/>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3"/>
            <p:cNvSpPr/>
            <p:nvPr/>
          </p:nvSpPr>
          <p:spPr>
            <a:xfrm>
              <a:off x="6645700" y="1250845"/>
              <a:ext cx="103819" cy="81252"/>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3"/>
            <p:cNvSpPr/>
            <p:nvPr/>
          </p:nvSpPr>
          <p:spPr>
            <a:xfrm>
              <a:off x="7281351" y="1211421"/>
              <a:ext cx="118971" cy="4742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3"/>
            <p:cNvSpPr/>
            <p:nvPr/>
          </p:nvSpPr>
          <p:spPr>
            <a:xfrm>
              <a:off x="6625383" y="1572387"/>
              <a:ext cx="256337" cy="235649"/>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3"/>
            <p:cNvSpPr/>
            <p:nvPr/>
          </p:nvSpPr>
          <p:spPr>
            <a:xfrm>
              <a:off x="7196415" y="1533105"/>
              <a:ext cx="280169" cy="257672"/>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3"/>
            <p:cNvSpPr/>
            <p:nvPr/>
          </p:nvSpPr>
          <p:spPr>
            <a:xfrm>
              <a:off x="6963499" y="1595150"/>
              <a:ext cx="100618" cy="69248"/>
            </a:xfrm>
            <a:custGeom>
              <a:avLst/>
              <a:gdLst/>
              <a:ahLst/>
              <a:cxnLst/>
              <a:rect l="l" t="t" r="r" b="b"/>
              <a:pathLst>
                <a:path w="1886" h="1298" extrusionOk="0">
                  <a:moveTo>
                    <a:pt x="149" y="1"/>
                  </a:moveTo>
                  <a:cubicBezTo>
                    <a:pt x="123" y="1"/>
                    <a:pt x="92" y="15"/>
                    <a:pt x="92" y="51"/>
                  </a:cubicBezTo>
                  <a:cubicBezTo>
                    <a:pt x="1" y="932"/>
                    <a:pt x="1095" y="1236"/>
                    <a:pt x="1764" y="1297"/>
                  </a:cubicBezTo>
                  <a:cubicBezTo>
                    <a:pt x="1855" y="1297"/>
                    <a:pt x="1885" y="1145"/>
                    <a:pt x="1794" y="1145"/>
                  </a:cubicBezTo>
                  <a:cubicBezTo>
                    <a:pt x="1460" y="1054"/>
                    <a:pt x="1125" y="993"/>
                    <a:pt x="791" y="841"/>
                  </a:cubicBezTo>
                  <a:cubicBezTo>
                    <a:pt x="457" y="659"/>
                    <a:pt x="305" y="416"/>
                    <a:pt x="183" y="21"/>
                  </a:cubicBezTo>
                  <a:cubicBezTo>
                    <a:pt x="183" y="8"/>
                    <a:pt x="167" y="1"/>
                    <a:pt x="1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3"/>
            <p:cNvSpPr/>
            <p:nvPr/>
          </p:nvSpPr>
          <p:spPr>
            <a:xfrm>
              <a:off x="6747810" y="1437188"/>
              <a:ext cx="60072" cy="69889"/>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3"/>
            <p:cNvSpPr/>
            <p:nvPr/>
          </p:nvSpPr>
          <p:spPr>
            <a:xfrm>
              <a:off x="7222934" y="1404752"/>
              <a:ext cx="60072" cy="69889"/>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3"/>
            <p:cNvSpPr/>
            <p:nvPr/>
          </p:nvSpPr>
          <p:spPr>
            <a:xfrm>
              <a:off x="6363539" y="887601"/>
              <a:ext cx="282222" cy="571859"/>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3"/>
            <p:cNvSpPr/>
            <p:nvPr/>
          </p:nvSpPr>
          <p:spPr>
            <a:xfrm>
              <a:off x="6567865" y="861674"/>
              <a:ext cx="171894" cy="505971"/>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3"/>
            <p:cNvSpPr/>
            <p:nvPr/>
          </p:nvSpPr>
          <p:spPr>
            <a:xfrm>
              <a:off x="6702410" y="728625"/>
              <a:ext cx="724920" cy="621207"/>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3"/>
            <p:cNvSpPr/>
            <p:nvPr/>
          </p:nvSpPr>
          <p:spPr>
            <a:xfrm>
              <a:off x="7192151" y="835160"/>
              <a:ext cx="371369" cy="532486"/>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3"/>
            <p:cNvSpPr/>
            <p:nvPr/>
          </p:nvSpPr>
          <p:spPr>
            <a:xfrm>
              <a:off x="7349423" y="845456"/>
              <a:ext cx="300040" cy="549772"/>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3"/>
            <p:cNvSpPr/>
            <p:nvPr/>
          </p:nvSpPr>
          <p:spPr>
            <a:xfrm>
              <a:off x="6219177" y="2335615"/>
              <a:ext cx="351950" cy="34240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3"/>
            <p:cNvSpPr/>
            <p:nvPr/>
          </p:nvSpPr>
          <p:spPr>
            <a:xfrm>
              <a:off x="6600247" y="1951352"/>
              <a:ext cx="411969" cy="718411"/>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3"/>
            <p:cNvSpPr/>
            <p:nvPr/>
          </p:nvSpPr>
          <p:spPr>
            <a:xfrm>
              <a:off x="6699209" y="1933481"/>
              <a:ext cx="330823" cy="718464"/>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3"/>
            <p:cNvSpPr/>
            <p:nvPr/>
          </p:nvSpPr>
          <p:spPr>
            <a:xfrm>
              <a:off x="6806227" y="1920517"/>
              <a:ext cx="225457" cy="718411"/>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3"/>
            <p:cNvSpPr/>
            <p:nvPr/>
          </p:nvSpPr>
          <p:spPr>
            <a:xfrm>
              <a:off x="7033226" y="1948098"/>
              <a:ext cx="411969" cy="718411"/>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3"/>
            <p:cNvSpPr/>
            <p:nvPr/>
          </p:nvSpPr>
          <p:spPr>
            <a:xfrm>
              <a:off x="7015407" y="1930280"/>
              <a:ext cx="330823" cy="718411"/>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3"/>
            <p:cNvSpPr/>
            <p:nvPr/>
          </p:nvSpPr>
          <p:spPr>
            <a:xfrm>
              <a:off x="7013753" y="1918917"/>
              <a:ext cx="227111" cy="716811"/>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3"/>
            <p:cNvSpPr/>
            <p:nvPr/>
          </p:nvSpPr>
          <p:spPr>
            <a:xfrm>
              <a:off x="6542097" y="1994724"/>
              <a:ext cx="445793" cy="694510"/>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3"/>
            <p:cNvSpPr/>
            <p:nvPr/>
          </p:nvSpPr>
          <p:spPr>
            <a:xfrm>
              <a:off x="7075371" y="1985014"/>
              <a:ext cx="445793" cy="694457"/>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3"/>
            <p:cNvSpPr/>
            <p:nvPr/>
          </p:nvSpPr>
          <p:spPr>
            <a:xfrm>
              <a:off x="6987826" y="2149218"/>
              <a:ext cx="87601" cy="545984"/>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3"/>
            <p:cNvSpPr/>
            <p:nvPr/>
          </p:nvSpPr>
          <p:spPr>
            <a:xfrm>
              <a:off x="6206160" y="2304993"/>
              <a:ext cx="564443" cy="494234"/>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3"/>
            <p:cNvSpPr/>
            <p:nvPr/>
          </p:nvSpPr>
          <p:spPr>
            <a:xfrm>
              <a:off x="7488877" y="2335615"/>
              <a:ext cx="353604" cy="34240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3"/>
            <p:cNvSpPr/>
            <p:nvPr/>
          </p:nvSpPr>
          <p:spPr>
            <a:xfrm>
              <a:off x="7291060" y="2304993"/>
              <a:ext cx="562789" cy="494234"/>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43"/>
          <p:cNvGrpSpPr/>
          <p:nvPr/>
        </p:nvGrpSpPr>
        <p:grpSpPr>
          <a:xfrm>
            <a:off x="5149250" y="727862"/>
            <a:ext cx="817614" cy="955942"/>
            <a:chOff x="4786575" y="766525"/>
            <a:chExt cx="921775" cy="1077725"/>
          </a:xfrm>
        </p:grpSpPr>
        <p:sp>
          <p:nvSpPr>
            <p:cNvPr id="830" name="Google Shape;830;p43"/>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3"/>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3"/>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3"/>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3"/>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43">
            <a:hlinkClick r:id="rId3" action="ppaction://hlinksldjump"/>
          </p:cNvPr>
          <p:cNvSpPr/>
          <p:nvPr/>
        </p:nvSpPr>
        <p:spPr>
          <a:xfrm>
            <a:off x="1086825" y="3251875"/>
            <a:ext cx="525000" cy="500100"/>
          </a:xfrm>
          <a:prstGeom prst="roundRect">
            <a:avLst>
              <a:gd name="adj" fmla="val 30219"/>
            </a:avLst>
          </a:prstGeom>
          <a:solidFill>
            <a:schemeClr val="lt1"/>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a:latin typeface="Lato"/>
                <a:ea typeface="Lato"/>
                <a:cs typeface="Lato"/>
                <a:sym typeface="Lato"/>
              </a:rPr>
              <a:t>1</a:t>
            </a:r>
            <a:endParaRPr sz="2500" b="1">
              <a:latin typeface="Lato"/>
              <a:ea typeface="Lato"/>
              <a:cs typeface="Lato"/>
              <a:sym typeface="Lato"/>
            </a:endParaRPr>
          </a:p>
        </p:txBody>
      </p:sp>
      <p:sp>
        <p:nvSpPr>
          <p:cNvPr id="836" name="Google Shape;836;p43">
            <a:hlinkClick r:id="rId4" action="ppaction://hlinksldjump"/>
          </p:cNvPr>
          <p:cNvSpPr/>
          <p:nvPr/>
        </p:nvSpPr>
        <p:spPr>
          <a:xfrm>
            <a:off x="1951575" y="3251875"/>
            <a:ext cx="525000" cy="500100"/>
          </a:xfrm>
          <a:prstGeom prst="roundRect">
            <a:avLst>
              <a:gd name="adj" fmla="val 30219"/>
            </a:avLst>
          </a:prstGeom>
          <a:solidFill>
            <a:schemeClr val="lt1"/>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a:latin typeface="Lato"/>
                <a:ea typeface="Lato"/>
                <a:cs typeface="Lato"/>
                <a:sym typeface="Lato"/>
              </a:rPr>
              <a:t>2</a:t>
            </a:r>
            <a:endParaRPr sz="2500" b="1">
              <a:latin typeface="Lato"/>
              <a:ea typeface="Lato"/>
              <a:cs typeface="Lato"/>
              <a:sym typeface="Lato"/>
            </a:endParaRPr>
          </a:p>
        </p:txBody>
      </p:sp>
      <p:sp>
        <p:nvSpPr>
          <p:cNvPr id="837" name="Google Shape;837;p43">
            <a:hlinkClick r:id="rId5" action="ppaction://hlinksldjump"/>
          </p:cNvPr>
          <p:cNvSpPr/>
          <p:nvPr/>
        </p:nvSpPr>
        <p:spPr>
          <a:xfrm>
            <a:off x="2816325" y="3251875"/>
            <a:ext cx="525000" cy="500100"/>
          </a:xfrm>
          <a:prstGeom prst="roundRect">
            <a:avLst>
              <a:gd name="adj" fmla="val 30219"/>
            </a:avLst>
          </a:prstGeom>
          <a:solidFill>
            <a:schemeClr val="lt1"/>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a:latin typeface="Lato"/>
                <a:ea typeface="Lato"/>
                <a:cs typeface="Lato"/>
                <a:sym typeface="Lato"/>
              </a:rPr>
              <a:t>3</a:t>
            </a:r>
            <a:endParaRPr sz="2500" b="1">
              <a:latin typeface="Lato"/>
              <a:ea typeface="Lato"/>
              <a:cs typeface="Lato"/>
              <a:sym typeface="Lato"/>
            </a:endParaRPr>
          </a:p>
        </p:txBody>
      </p:sp>
      <p:sp>
        <p:nvSpPr>
          <p:cNvPr id="838" name="Google Shape;838;p43">
            <a:hlinkClick r:id="rId4" action="ppaction://hlinksldjump"/>
          </p:cNvPr>
          <p:cNvSpPr/>
          <p:nvPr/>
        </p:nvSpPr>
        <p:spPr>
          <a:xfrm>
            <a:off x="3681075" y="3251875"/>
            <a:ext cx="525000" cy="500100"/>
          </a:xfrm>
          <a:prstGeom prst="roundRect">
            <a:avLst>
              <a:gd name="adj" fmla="val 30219"/>
            </a:avLst>
          </a:prstGeom>
          <a:solidFill>
            <a:schemeClr val="lt1"/>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a:latin typeface="Lato"/>
                <a:ea typeface="Lato"/>
                <a:cs typeface="Lato"/>
                <a:sym typeface="Lato"/>
              </a:rPr>
              <a:t>4</a:t>
            </a:r>
            <a:endParaRPr sz="2500" b="1">
              <a:latin typeface="Lato"/>
              <a:ea typeface="Lato"/>
              <a:cs typeface="Lato"/>
              <a:sym typeface="Lato"/>
            </a:endParaRPr>
          </a:p>
        </p:txBody>
      </p:sp>
      <p:sp>
        <p:nvSpPr>
          <p:cNvPr id="839" name="Google Shape;839;p43">
            <a:hlinkClick r:id="rId6" action="ppaction://hlinksldjump"/>
          </p:cNvPr>
          <p:cNvSpPr/>
          <p:nvPr/>
        </p:nvSpPr>
        <p:spPr>
          <a:xfrm>
            <a:off x="547400" y="742674"/>
            <a:ext cx="347003" cy="341411"/>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53982">
              <a:srgbClr val="BDD1F9"/>
            </a:gs>
            <a:gs pos="100000">
              <a:schemeClr val="tx2">
                <a:lumMod val="60000"/>
                <a:lumOff val="40000"/>
              </a:schemeClr>
            </a:gs>
            <a:gs pos="97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9" name="Rectangle 8"/>
          <p:cNvSpPr/>
          <p:nvPr/>
        </p:nvSpPr>
        <p:spPr>
          <a:xfrm>
            <a:off x="95697" y="161550"/>
            <a:ext cx="9048302" cy="954107"/>
          </a:xfrm>
          <a:prstGeom prst="rect">
            <a:avLst/>
          </a:prstGeom>
          <a:solidFill>
            <a:schemeClr val="accent4">
              <a:lumMod val="40000"/>
              <a:lumOff val="60000"/>
            </a:schemeClr>
          </a:solidFill>
        </p:spPr>
        <p:txBody>
          <a:bodyPr wrap="square">
            <a:spAutoFit/>
          </a:bodyPr>
          <a:lstStyle/>
          <a:p>
            <a:r>
              <a:rPr lang="en" sz="2800" b="1" dirty="0">
                <a:latin typeface="HP001 4 hàng" panose="020B0603050302020204" pitchFamily="34" charset="0"/>
              </a:rPr>
              <a:t>Bài 1: Viết “2 kg” hoặc “2 tạ” hoặc “2 tấn” vào chỗ chấm cho thích hợp. </a:t>
            </a:r>
            <a:endParaRPr lang="en-US" sz="2800" b="1" dirty="0"/>
          </a:p>
        </p:txBody>
      </p:sp>
      <p:pic>
        <p:nvPicPr>
          <p:cNvPr id="4098" name="Picture 2" descr="Tả con gà trống lớp 5 hay nhất - 3 bài văn miêu tả con gà trống đang gáy  ngắn gọ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908" y="1669803"/>
            <a:ext cx="3255879" cy="204713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ơ thấy con bò báo hiệu điềm tốt hay xấ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75" y="1943602"/>
            <a:ext cx="2182683" cy="187239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ả con voi (12 mẫu) - Tập làm văn lớp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180" b="100000" l="0" r="96857"/>
                    </a14:imgEffect>
                  </a14:imgLayer>
                </a14:imgProps>
              </a:ext>
              <a:ext uri="{28A0092B-C50C-407E-A947-70E740481C1C}">
                <a14:useLocalDpi xmlns:a14="http://schemas.microsoft.com/office/drawing/2010/main" val="0"/>
              </a:ext>
            </a:extLst>
          </a:blip>
          <a:srcRect/>
          <a:stretch>
            <a:fillRect/>
          </a:stretch>
        </p:blipFill>
        <p:spPr bwMode="auto">
          <a:xfrm>
            <a:off x="6370564" y="1208724"/>
            <a:ext cx="2773435" cy="2434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4B55A96-179F-4905-B491-8DD063D65046}"/>
              </a:ext>
            </a:extLst>
          </p:cNvPr>
          <p:cNvSpPr/>
          <p:nvPr/>
        </p:nvSpPr>
        <p:spPr>
          <a:xfrm>
            <a:off x="768263" y="4066936"/>
            <a:ext cx="1127109" cy="646331"/>
          </a:xfrm>
          <a:prstGeom prst="rect">
            <a:avLst/>
          </a:prstGeom>
          <a:noFill/>
        </p:spPr>
        <p:txBody>
          <a:bodyPr wrap="square">
            <a:spAutoFit/>
          </a:bodyPr>
          <a:lstStyle/>
          <a:p>
            <a:r>
              <a:rPr lang="en-US" sz="3600" b="1" dirty="0">
                <a:latin typeface="HP001 4 hàng" panose="020B0603050302020204" pitchFamily="34" charset="0"/>
              </a:rPr>
              <a:t>2 </a:t>
            </a:r>
            <a:r>
              <a:rPr lang="en-US" sz="3600" b="1" dirty="0" err="1">
                <a:latin typeface="HP001 4 hàng" panose="020B0603050302020204" pitchFamily="34" charset="0"/>
              </a:rPr>
              <a:t>tạ</a:t>
            </a:r>
            <a:endParaRPr lang="en-US" sz="3600" b="1" dirty="0"/>
          </a:p>
        </p:txBody>
      </p:sp>
      <p:sp>
        <p:nvSpPr>
          <p:cNvPr id="4" name="Rectangle 3">
            <a:extLst>
              <a:ext uri="{FF2B5EF4-FFF2-40B4-BE49-F238E27FC236}">
                <a16:creationId xmlns:a16="http://schemas.microsoft.com/office/drawing/2014/main" id="{56F6E47E-24F1-C742-6FB4-F27693400230}"/>
              </a:ext>
            </a:extLst>
          </p:cNvPr>
          <p:cNvSpPr/>
          <p:nvPr/>
        </p:nvSpPr>
        <p:spPr>
          <a:xfrm>
            <a:off x="3952418" y="4066935"/>
            <a:ext cx="1334857" cy="646331"/>
          </a:xfrm>
          <a:prstGeom prst="rect">
            <a:avLst/>
          </a:prstGeom>
          <a:noFill/>
        </p:spPr>
        <p:txBody>
          <a:bodyPr wrap="square">
            <a:spAutoFit/>
          </a:bodyPr>
          <a:lstStyle/>
          <a:p>
            <a:r>
              <a:rPr lang="en-US" sz="3600" b="1" dirty="0">
                <a:latin typeface="HP001 4 hàng" panose="020B0603050302020204" pitchFamily="34" charset="0"/>
              </a:rPr>
              <a:t>2 kg</a:t>
            </a:r>
            <a:endParaRPr lang="en-US" sz="3600" b="1" dirty="0"/>
          </a:p>
        </p:txBody>
      </p:sp>
      <p:sp>
        <p:nvSpPr>
          <p:cNvPr id="5" name="Rectangle 4">
            <a:extLst>
              <a:ext uri="{FF2B5EF4-FFF2-40B4-BE49-F238E27FC236}">
                <a16:creationId xmlns:a16="http://schemas.microsoft.com/office/drawing/2014/main" id="{C4FC7B3E-5B1F-72E6-88E3-25006409EDDB}"/>
              </a:ext>
            </a:extLst>
          </p:cNvPr>
          <p:cNvSpPr/>
          <p:nvPr/>
        </p:nvSpPr>
        <p:spPr>
          <a:xfrm>
            <a:off x="7098030" y="4066935"/>
            <a:ext cx="1634490" cy="646331"/>
          </a:xfrm>
          <a:prstGeom prst="rect">
            <a:avLst/>
          </a:prstGeom>
          <a:noFill/>
        </p:spPr>
        <p:txBody>
          <a:bodyPr wrap="square">
            <a:spAutoFit/>
          </a:bodyPr>
          <a:lstStyle/>
          <a:p>
            <a:r>
              <a:rPr lang="en-US" sz="3600" b="1" dirty="0">
                <a:latin typeface="HP001 4 hàng" panose="020B0603050302020204" pitchFamily="34" charset="0"/>
              </a:rPr>
              <a:t>2 </a:t>
            </a:r>
            <a:r>
              <a:rPr lang="en-US" sz="3600" b="1" dirty="0" err="1">
                <a:latin typeface="HP001 4 hàng" panose="020B0603050302020204" pitchFamily="34" charset="0"/>
              </a:rPr>
              <a:t>tấn</a:t>
            </a:r>
            <a:endParaRPr lang="en-US" sz="3600" b="1" dirty="0"/>
          </a:p>
        </p:txBody>
      </p:sp>
    </p:spTree>
    <p:extLst>
      <p:ext uri="{BB962C8B-B14F-4D97-AF65-F5344CB8AC3E}">
        <p14:creationId xmlns:p14="http://schemas.microsoft.com/office/powerpoint/2010/main" val="105821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nodeType="withEffect">
                                  <p:stCondLst>
                                    <p:cond delay="0"/>
                                  </p:stCondLst>
                                  <p:childTnLst>
                                    <p:set>
                                      <p:cBhvr>
                                        <p:cTn id="12" dur="1" fill="hold">
                                          <p:stCondLst>
                                            <p:cond delay="0"/>
                                          </p:stCondLst>
                                        </p:cTn>
                                        <p:tgtEl>
                                          <p:spTgt spid="4104"/>
                                        </p:tgtEl>
                                        <p:attrNameLst>
                                          <p:attrName>style.visibility</p:attrName>
                                        </p:attrNameLst>
                                      </p:cBhvr>
                                      <p:to>
                                        <p:strVal val="visible"/>
                                      </p:to>
                                    </p:set>
                                    <p:animEffect transition="in" filter="fade">
                                      <p:cBhvr>
                                        <p:cTn id="13" dur="500"/>
                                        <p:tgtEl>
                                          <p:spTgt spid="410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287607" y="-98474"/>
            <a:ext cx="9530081" cy="5355032"/>
          </a:xfrm>
          <a:prstGeom prst="rect">
            <a:avLst/>
          </a:prstGeom>
        </p:spPr>
      </p:pic>
      <p:pic>
        <p:nvPicPr>
          <p:cNvPr id="5" name="图片 4"/>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4365322" y="122989"/>
            <a:ext cx="1174866" cy="1218614"/>
          </a:xfrm>
          <a:prstGeom prst="rect">
            <a:avLst/>
          </a:prstGeom>
          <a:effectLst>
            <a:outerShdw blurRad="50800" dist="38100" dir="10800000" algn="r" rotWithShape="0">
              <a:prstClr val="black">
                <a:alpha val="40000"/>
              </a:prstClr>
            </a:outerShdw>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139" y="-177455"/>
            <a:ext cx="1324714" cy="1322580"/>
          </a:xfrm>
          <a:prstGeom prst="rect">
            <a:avLst/>
          </a:prstGeom>
        </p:spPr>
      </p:pic>
      <p:pic>
        <p:nvPicPr>
          <p:cNvPr id="10" name="图片 9" descr="图片包含 玩具, 玩偶&#10;&#10;已生成极高可信度的说明">
            <a:extLst>
              <a:ext uri="{FF2B5EF4-FFF2-40B4-BE49-F238E27FC236}">
                <a16:creationId xmlns:a16="http://schemas.microsoft.com/office/drawing/2014/main" id="{4A4EF67B-CA99-41B9-8E0E-9F1206323D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4138" y="3528308"/>
            <a:ext cx="1723226" cy="1672641"/>
          </a:xfrm>
          <a:prstGeom prst="rect">
            <a:avLst/>
          </a:prstGeom>
        </p:spPr>
      </p:pic>
      <p:pic>
        <p:nvPicPr>
          <p:cNvPr id="15" name="图片 14">
            <a:extLst>
              <a:ext uri="{FF2B5EF4-FFF2-40B4-BE49-F238E27FC236}">
                <a16:creationId xmlns:a16="http://schemas.microsoft.com/office/drawing/2014/main" id="{C701FA28-B7ED-4143-91DE-30BA50787C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5285" y="-209927"/>
            <a:ext cx="4132092" cy="5143500"/>
          </a:xfrm>
          <a:prstGeom prst="rect">
            <a:avLst/>
          </a:prstGeom>
        </p:spPr>
      </p:pic>
      <p:pic>
        <p:nvPicPr>
          <p:cNvPr id="17" name="图片 16" descr="图片包含 餐桌&#10;&#10;已生成极高可信度的说明">
            <a:extLst>
              <a:ext uri="{FF2B5EF4-FFF2-40B4-BE49-F238E27FC236}">
                <a16:creationId xmlns:a16="http://schemas.microsoft.com/office/drawing/2014/main" id="{9D63AE6F-4EE6-4A25-8946-2BA5C9C8E9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043947" y="2781679"/>
            <a:ext cx="2736457" cy="2819747"/>
          </a:xfrm>
          <a:prstGeom prst="rect">
            <a:avLst/>
          </a:prstGeom>
        </p:spPr>
      </p:pic>
      <p:pic>
        <p:nvPicPr>
          <p:cNvPr id="12" name="图片 9">
            <a:extLst>
              <a:ext uri="{FF2B5EF4-FFF2-40B4-BE49-F238E27FC236}">
                <a16:creationId xmlns:a16="http://schemas.microsoft.com/office/drawing/2014/main" id="{685A4AC2-F072-4B4D-A78C-D06DE7156A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35681" flipH="1">
            <a:off x="2412521" y="3993701"/>
            <a:ext cx="1844019" cy="1262421"/>
          </a:xfrm>
          <a:prstGeom prst="rect">
            <a:avLst/>
          </a:prstGeom>
          <a:effectLst>
            <a:outerShdw blurRad="50800" dist="38100" dir="10800000" algn="r" rotWithShape="0">
              <a:prstClr val="black">
                <a:alpha val="40000"/>
              </a:prstClr>
            </a:outerShdw>
          </a:effectLst>
        </p:spPr>
      </p:pic>
      <p:sp>
        <p:nvSpPr>
          <p:cNvPr id="14" name="Rectangle 13">
            <a:extLst>
              <a:ext uri="{FF2B5EF4-FFF2-40B4-BE49-F238E27FC236}">
                <a16:creationId xmlns:a16="http://schemas.microsoft.com/office/drawing/2014/main" id="{1F14ED18-CE0B-41EC-8F9E-0106832C93FA}"/>
              </a:ext>
            </a:extLst>
          </p:cNvPr>
          <p:cNvSpPr/>
          <p:nvPr/>
        </p:nvSpPr>
        <p:spPr>
          <a:xfrm>
            <a:off x="330948" y="1135103"/>
            <a:ext cx="5209241" cy="2039579"/>
          </a:xfrm>
          <a:prstGeom prst="rect">
            <a:avLst/>
          </a:prstGeom>
          <a:solidFill>
            <a:srgbClr val="38822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914355">
              <a:buClrTx/>
              <a:defRPr/>
            </a:pPr>
            <a:r>
              <a:rPr lang="en-US" sz="6600" b="1" kern="1200" dirty="0">
                <a:solidFill>
                  <a:srgbClr val="FFFF00"/>
                </a:solidFill>
                <a:latin typeface="Times New Roman" panose="02020603050405020304" pitchFamily="18" charset="0"/>
                <a:cs typeface="Times New Roman" panose="02020603050405020304" pitchFamily="18" charset="0"/>
              </a:rPr>
              <a:t>KHỞI ĐỘNG</a:t>
            </a:r>
            <a:endParaRPr lang="en-US" sz="6000" b="1" kern="1200" dirty="0">
              <a:solidFill>
                <a:srgbClr val="FFFF00"/>
              </a:solidFill>
              <a:latin typeface="Times New Roman" panose="02020603050405020304" pitchFamily="18" charset="0"/>
              <a:cs typeface="Times New Roman" panose="02020603050405020304" pitchFamily="18" charset="0"/>
            </a:endParaRPr>
          </a:p>
        </p:txBody>
      </p:sp>
      <p:pic>
        <p:nvPicPr>
          <p:cNvPr id="2" name="Google Shape;95;p1">
            <a:extLst>
              <a:ext uri="{FF2B5EF4-FFF2-40B4-BE49-F238E27FC236}">
                <a16:creationId xmlns:a16="http://schemas.microsoft.com/office/drawing/2014/main" id="{359B9D9C-1C31-E49D-5943-7DA6A905020E}"/>
              </a:ext>
            </a:extLst>
          </p:cNvPr>
          <p:cNvPicPr preferRelativeResize="0"/>
          <p:nvPr/>
        </p:nvPicPr>
        <p:blipFill rotWithShape="1">
          <a:blip r:embed="rId10">
            <a:alphaModFix/>
          </a:blip>
          <a:srcRect/>
          <a:stretch/>
        </p:blipFill>
        <p:spPr>
          <a:xfrm>
            <a:off x="8159719" y="-99854"/>
            <a:ext cx="990434" cy="445687"/>
          </a:xfrm>
          <a:prstGeom prst="rect">
            <a:avLst/>
          </a:prstGeom>
          <a:noFill/>
          <a:ln>
            <a:noFill/>
          </a:ln>
        </p:spPr>
      </p:pic>
    </p:spTree>
    <p:extLst>
      <p:ext uri="{BB962C8B-B14F-4D97-AF65-F5344CB8AC3E}">
        <p14:creationId xmlns:p14="http://schemas.microsoft.com/office/powerpoint/2010/main" val="343928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8" name="Google Shape;972;p47">
            <a:extLst>
              <a:ext uri="{FF2B5EF4-FFF2-40B4-BE49-F238E27FC236}">
                <a16:creationId xmlns:a16="http://schemas.microsoft.com/office/drawing/2014/main" id="{44416EA1-4710-D88E-3D2B-3FF8B970730C}"/>
              </a:ext>
            </a:extLst>
          </p:cNvPr>
          <p:cNvSpPr txBox="1">
            <a:spLocks noGrp="1"/>
          </p:cNvSpPr>
          <p:nvPr>
            <p:ph type="subTitle" idx="1"/>
          </p:nvPr>
        </p:nvSpPr>
        <p:spPr>
          <a:xfrm>
            <a:off x="1592321" y="215010"/>
            <a:ext cx="5299545" cy="54600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b="1" dirty="0">
                <a:latin typeface="HP001 4 hàng" panose="020B0603050302020204" pitchFamily="34" charset="0"/>
                <a:cs typeface="Times New Roman" panose="02020603050405020304" pitchFamily="18" charset="0"/>
              </a:rPr>
              <a:t>Bài 2: Viết số thích hợp vào chỗ trống:</a:t>
            </a:r>
            <a:endParaRPr sz="2400" b="1" dirty="0">
              <a:latin typeface="HP001 4 hàng" panose="020B0603050302020204" pitchFamily="34" charset="0"/>
              <a:cs typeface="Times New Roman" panose="02020603050405020304" pitchFamily="18" charset="0"/>
            </a:endParaRPr>
          </a:p>
        </p:txBody>
      </p:sp>
      <p:sp>
        <p:nvSpPr>
          <p:cNvPr id="9" name="Google Shape;972;p47">
            <a:extLst>
              <a:ext uri="{FF2B5EF4-FFF2-40B4-BE49-F238E27FC236}">
                <a16:creationId xmlns:a16="http://schemas.microsoft.com/office/drawing/2014/main" id="{7C72FFD1-8E22-332E-2380-69C9AA731212}"/>
              </a:ext>
            </a:extLst>
          </p:cNvPr>
          <p:cNvSpPr txBox="1">
            <a:spLocks/>
          </p:cNvSpPr>
          <p:nvPr/>
        </p:nvSpPr>
        <p:spPr>
          <a:xfrm>
            <a:off x="127000" y="2423621"/>
            <a:ext cx="9207500" cy="546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12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lgn="l">
              <a:lnSpc>
                <a:spcPct val="150000"/>
              </a:lnSpc>
              <a:buSzPts val="1100"/>
            </a:pPr>
            <a:r>
              <a:rPr lang="en-US" sz="2400" b="1" dirty="0">
                <a:latin typeface="HP001 4 hàng" panose="020B0603050302020204" pitchFamily="34" charset="0"/>
                <a:cs typeface="Times New Roman" panose="02020603050405020304" pitchFamily="18" charset="0"/>
              </a:rPr>
              <a:t>a) 1 </a:t>
            </a:r>
            <a:r>
              <a:rPr lang="en-US" sz="2400" b="1" dirty="0" err="1">
                <a:latin typeface="HP001 4 hàng" panose="020B0603050302020204" pitchFamily="34" charset="0"/>
                <a:cs typeface="Times New Roman" panose="02020603050405020304" pitchFamily="18" charset="0"/>
              </a:rPr>
              <a:t>yến</a:t>
            </a:r>
            <a:r>
              <a:rPr lang="en-US" sz="2400" b="1" dirty="0">
                <a:latin typeface="HP001 4 hàng" panose="020B0603050302020204" pitchFamily="34" charset="0"/>
                <a:cs typeface="Times New Roman" panose="02020603050405020304" pitchFamily="18" charset="0"/>
              </a:rPr>
              <a:t> =…...kg		5 </a:t>
            </a:r>
            <a:r>
              <a:rPr lang="en-US" sz="2400" b="1" dirty="0" err="1">
                <a:latin typeface="HP001 4 hàng" panose="020B0603050302020204" pitchFamily="34" charset="0"/>
                <a:cs typeface="Times New Roman" panose="02020603050405020304" pitchFamily="18" charset="0"/>
              </a:rPr>
              <a:t>yến</a:t>
            </a:r>
            <a:r>
              <a:rPr lang="en-US" sz="2400" b="1" dirty="0">
                <a:latin typeface="HP001 4 hàng" panose="020B0603050302020204" pitchFamily="34" charset="0"/>
                <a:cs typeface="Times New Roman" panose="02020603050405020304" pitchFamily="18" charset="0"/>
              </a:rPr>
              <a:t> =……kg		1 </a:t>
            </a:r>
            <a:r>
              <a:rPr lang="en-US" sz="2400" b="1" dirty="0" err="1">
                <a:latin typeface="HP001 4 hàng" panose="020B0603050302020204" pitchFamily="34" charset="0"/>
                <a:cs typeface="Times New Roman" panose="02020603050405020304" pitchFamily="18" charset="0"/>
              </a:rPr>
              <a:t>yến</a:t>
            </a:r>
            <a:r>
              <a:rPr lang="en-US" sz="2400" b="1" dirty="0">
                <a:latin typeface="HP001 4 hàng" panose="020B0603050302020204" pitchFamily="34" charset="0"/>
                <a:cs typeface="Times New Roman" panose="02020603050405020304" pitchFamily="18" charset="0"/>
              </a:rPr>
              <a:t> 7kg =…..kg</a:t>
            </a:r>
          </a:p>
          <a:p>
            <a:pPr marL="0" indent="0" algn="l">
              <a:lnSpc>
                <a:spcPct val="150000"/>
              </a:lnSpc>
              <a:buSzPts val="1100"/>
            </a:pPr>
            <a:r>
              <a:rPr lang="en-US" sz="2400" b="1" dirty="0">
                <a:latin typeface="HP001 4 hàng" panose="020B0603050302020204" pitchFamily="34" charset="0"/>
                <a:cs typeface="Times New Roman" panose="02020603050405020304" pitchFamily="18" charset="0"/>
              </a:rPr>
              <a:t>   10 kg =……</a:t>
            </a:r>
            <a:r>
              <a:rPr lang="en-US" sz="2400" b="1" dirty="0" err="1">
                <a:latin typeface="HP001 4 hàng" panose="020B0603050302020204" pitchFamily="34" charset="0"/>
                <a:cs typeface="Times New Roman" panose="02020603050405020304" pitchFamily="18" charset="0"/>
              </a:rPr>
              <a:t>yến</a:t>
            </a:r>
            <a:r>
              <a:rPr lang="en-US" sz="2400" b="1" dirty="0">
                <a:latin typeface="HP001 4 hàng" panose="020B0603050302020204" pitchFamily="34" charset="0"/>
                <a:cs typeface="Times New Roman" panose="02020603050405020304" pitchFamily="18" charset="0"/>
              </a:rPr>
              <a:t>		8 </a:t>
            </a:r>
            <a:r>
              <a:rPr lang="en-US" sz="2400" b="1" dirty="0" err="1">
                <a:latin typeface="HP001 4 hàng" panose="020B0603050302020204" pitchFamily="34" charset="0"/>
                <a:cs typeface="Times New Roman" panose="02020603050405020304" pitchFamily="18" charset="0"/>
              </a:rPr>
              <a:t>yến</a:t>
            </a:r>
            <a:r>
              <a:rPr lang="en-US" sz="2400" b="1" dirty="0">
                <a:latin typeface="HP001 4 hàng" panose="020B0603050302020204" pitchFamily="34" charset="0"/>
                <a:cs typeface="Times New Roman" panose="02020603050405020304" pitchFamily="18" charset="0"/>
              </a:rPr>
              <a:t> =……kg		5 </a:t>
            </a:r>
            <a:r>
              <a:rPr lang="en-US" sz="2400" b="1" dirty="0" err="1">
                <a:latin typeface="HP001 4 hàng" panose="020B0603050302020204" pitchFamily="34" charset="0"/>
                <a:cs typeface="Times New Roman" panose="02020603050405020304" pitchFamily="18" charset="0"/>
              </a:rPr>
              <a:t>yến</a:t>
            </a:r>
            <a:r>
              <a:rPr lang="en-US" sz="2400" b="1" dirty="0">
                <a:latin typeface="HP001 4 hàng" panose="020B0603050302020204" pitchFamily="34" charset="0"/>
                <a:cs typeface="Times New Roman" panose="02020603050405020304" pitchFamily="18" charset="0"/>
              </a:rPr>
              <a:t> 3kg =……kg</a:t>
            </a:r>
          </a:p>
          <a:p>
            <a:pPr marL="0" indent="0" algn="l">
              <a:lnSpc>
                <a:spcPct val="150000"/>
              </a:lnSpc>
              <a:buSzPts val="1100"/>
            </a:pPr>
            <a:r>
              <a:rPr lang="en-US" sz="2400" b="1" dirty="0">
                <a:latin typeface="HP001 4 hàng" panose="020B0603050302020204" pitchFamily="34" charset="0"/>
                <a:cs typeface="Times New Roman" panose="02020603050405020304" pitchFamily="18" charset="0"/>
              </a:rPr>
              <a:t>b) 1 </a:t>
            </a:r>
            <a:r>
              <a:rPr lang="en-US" sz="2400" b="1" dirty="0" err="1">
                <a:latin typeface="HP001 4 hàng" panose="020B0603050302020204" pitchFamily="34" charset="0"/>
                <a:cs typeface="Times New Roman" panose="02020603050405020304" pitchFamily="18" charset="0"/>
              </a:rPr>
              <a:t>tạ</a:t>
            </a:r>
            <a:r>
              <a:rPr lang="en-US" sz="2400" b="1" dirty="0">
                <a:latin typeface="HP001 4 hàng" panose="020B0603050302020204" pitchFamily="34" charset="0"/>
                <a:cs typeface="Times New Roman" panose="02020603050405020304" pitchFamily="18" charset="0"/>
              </a:rPr>
              <a:t> =……</a:t>
            </a:r>
            <a:r>
              <a:rPr lang="en-US" sz="2400" b="1" dirty="0" err="1">
                <a:latin typeface="HP001 4 hàng" panose="020B0603050302020204" pitchFamily="34" charset="0"/>
                <a:cs typeface="Times New Roman" panose="02020603050405020304" pitchFamily="18" charset="0"/>
              </a:rPr>
              <a:t>yến</a:t>
            </a:r>
            <a:r>
              <a:rPr lang="en-US" sz="2400" b="1" dirty="0">
                <a:latin typeface="HP001 4 hàng" panose="020B0603050302020204" pitchFamily="34" charset="0"/>
                <a:cs typeface="Times New Roman" panose="02020603050405020304" pitchFamily="18" charset="0"/>
              </a:rPr>
              <a:t>		4 </a:t>
            </a:r>
            <a:r>
              <a:rPr lang="en-US" sz="2400" b="1" dirty="0" err="1">
                <a:latin typeface="HP001 4 hàng" panose="020B0603050302020204" pitchFamily="34" charset="0"/>
                <a:cs typeface="Times New Roman" panose="02020603050405020304" pitchFamily="18" charset="0"/>
              </a:rPr>
              <a:t>tạ</a:t>
            </a:r>
            <a:r>
              <a:rPr lang="en-US" sz="2400" b="1" dirty="0">
                <a:latin typeface="HP001 4 hàng" panose="020B0603050302020204" pitchFamily="34" charset="0"/>
                <a:cs typeface="Times New Roman" panose="02020603050405020304" pitchFamily="18" charset="0"/>
              </a:rPr>
              <a:t> =……</a:t>
            </a:r>
            <a:r>
              <a:rPr lang="en-US" sz="2400" b="1" dirty="0" err="1">
                <a:latin typeface="HP001 4 hàng" panose="020B0603050302020204" pitchFamily="34" charset="0"/>
                <a:cs typeface="Times New Roman" panose="02020603050405020304" pitchFamily="18" charset="0"/>
              </a:rPr>
              <a:t>yến</a:t>
            </a:r>
            <a:r>
              <a:rPr lang="en-US" sz="2400" b="1" dirty="0">
                <a:latin typeface="HP001 4 hàng" panose="020B0603050302020204" pitchFamily="34" charset="0"/>
                <a:cs typeface="Times New Roman" panose="02020603050405020304" pitchFamily="18" charset="0"/>
              </a:rPr>
              <a:t>		</a:t>
            </a:r>
          </a:p>
          <a:p>
            <a:pPr marL="0" indent="0" algn="l">
              <a:lnSpc>
                <a:spcPct val="150000"/>
              </a:lnSpc>
              <a:buSzPts val="1100"/>
            </a:pPr>
            <a:r>
              <a:rPr lang="en-US" sz="2400" b="1" dirty="0">
                <a:latin typeface="HP001 4 hàng" panose="020B0603050302020204" pitchFamily="34" charset="0"/>
                <a:cs typeface="Times New Roman" panose="02020603050405020304" pitchFamily="18" charset="0"/>
              </a:rPr>
              <a:t>   10 </a:t>
            </a:r>
            <a:r>
              <a:rPr lang="en-US" sz="2400" b="1" dirty="0" err="1">
                <a:latin typeface="HP001 4 hàng" panose="020B0603050302020204" pitchFamily="34" charset="0"/>
                <a:cs typeface="Times New Roman" panose="02020603050405020304" pitchFamily="18" charset="0"/>
              </a:rPr>
              <a:t>yến</a:t>
            </a:r>
            <a:r>
              <a:rPr lang="en-US" sz="2400" b="1" dirty="0">
                <a:latin typeface="HP001 4 hàng" panose="020B0603050302020204" pitchFamily="34" charset="0"/>
                <a:cs typeface="Times New Roman" panose="02020603050405020304" pitchFamily="18" charset="0"/>
              </a:rPr>
              <a:t> =……</a:t>
            </a:r>
            <a:r>
              <a:rPr lang="en-US" sz="2400" b="1" dirty="0" err="1">
                <a:latin typeface="HP001 4 hàng" panose="020B0603050302020204" pitchFamily="34" charset="0"/>
                <a:cs typeface="Times New Roman" panose="02020603050405020304" pitchFamily="18" charset="0"/>
              </a:rPr>
              <a:t>tạ</a:t>
            </a:r>
            <a:r>
              <a:rPr lang="en-US" sz="2400" b="1" dirty="0">
                <a:latin typeface="HP001 4 hàng" panose="020B0603050302020204" pitchFamily="34" charset="0"/>
                <a:cs typeface="Times New Roman" panose="02020603050405020304" pitchFamily="18" charset="0"/>
              </a:rPr>
              <a:t>		2 </a:t>
            </a:r>
            <a:r>
              <a:rPr lang="en-US" sz="2400" b="1" dirty="0" err="1">
                <a:latin typeface="HP001 4 hàng" panose="020B0603050302020204" pitchFamily="34" charset="0"/>
                <a:cs typeface="Times New Roman" panose="02020603050405020304" pitchFamily="18" charset="0"/>
              </a:rPr>
              <a:t>tạ</a:t>
            </a:r>
            <a:r>
              <a:rPr lang="en-US" sz="2400" b="1" dirty="0">
                <a:latin typeface="HP001 4 hàng" panose="020B0603050302020204" pitchFamily="34" charset="0"/>
                <a:cs typeface="Times New Roman" panose="02020603050405020304" pitchFamily="18" charset="0"/>
              </a:rPr>
              <a:t> =…..…kg</a:t>
            </a:r>
          </a:p>
          <a:p>
            <a:pPr marL="0" indent="0" algn="l">
              <a:lnSpc>
                <a:spcPct val="150000"/>
              </a:lnSpc>
              <a:buSzPts val="1100"/>
            </a:pPr>
            <a:r>
              <a:rPr lang="en-US" sz="2400" b="1" dirty="0">
                <a:latin typeface="HP001 4 hàng" panose="020B0603050302020204" pitchFamily="34" charset="0"/>
                <a:cs typeface="Times New Roman" panose="02020603050405020304" pitchFamily="18" charset="0"/>
              </a:rPr>
              <a:t>   1 </a:t>
            </a:r>
            <a:r>
              <a:rPr lang="en-US" sz="2400" b="1" dirty="0" err="1">
                <a:latin typeface="HP001 4 hàng" panose="020B0603050302020204" pitchFamily="34" charset="0"/>
                <a:cs typeface="Times New Roman" panose="02020603050405020304" pitchFamily="18" charset="0"/>
              </a:rPr>
              <a:t>tạ</a:t>
            </a:r>
            <a:r>
              <a:rPr lang="en-US" sz="2400" b="1" dirty="0">
                <a:latin typeface="HP001 4 hàng" panose="020B0603050302020204" pitchFamily="34" charset="0"/>
                <a:cs typeface="Times New Roman" panose="02020603050405020304" pitchFamily="18" charset="0"/>
              </a:rPr>
              <a:t> =…..…kg		9 </a:t>
            </a:r>
            <a:r>
              <a:rPr lang="en-US" sz="2400" b="1" dirty="0" err="1">
                <a:latin typeface="HP001 4 hàng" panose="020B0603050302020204" pitchFamily="34" charset="0"/>
                <a:cs typeface="Times New Roman" panose="02020603050405020304" pitchFamily="18" charset="0"/>
              </a:rPr>
              <a:t>tạ</a:t>
            </a:r>
            <a:r>
              <a:rPr lang="en-US" sz="2400" b="1" dirty="0">
                <a:latin typeface="HP001 4 hàng" panose="020B0603050302020204" pitchFamily="34" charset="0"/>
                <a:cs typeface="Times New Roman" panose="02020603050405020304" pitchFamily="18" charset="0"/>
              </a:rPr>
              <a:t> =…..…kg</a:t>
            </a:r>
          </a:p>
          <a:p>
            <a:pPr marL="0" indent="0" algn="l">
              <a:lnSpc>
                <a:spcPct val="150000"/>
              </a:lnSpc>
              <a:buSzPts val="1100"/>
            </a:pPr>
            <a:r>
              <a:rPr lang="en-US" sz="2400" b="1" dirty="0">
                <a:latin typeface="HP001 4 hàng" panose="020B0603050302020204" pitchFamily="34" charset="0"/>
                <a:cs typeface="Times New Roman" panose="02020603050405020304" pitchFamily="18" charset="0"/>
              </a:rPr>
              <a:t>   100 kg = ……</a:t>
            </a:r>
            <a:r>
              <a:rPr lang="en-US" sz="2400" b="1" dirty="0" err="1">
                <a:latin typeface="HP001 4 hàng" panose="020B0603050302020204" pitchFamily="34" charset="0"/>
                <a:cs typeface="Times New Roman" panose="02020603050405020304" pitchFamily="18" charset="0"/>
              </a:rPr>
              <a:t>tạ</a:t>
            </a:r>
            <a:r>
              <a:rPr lang="en-US" sz="2400" b="1" dirty="0">
                <a:latin typeface="HP001 4 hàng" panose="020B0603050302020204" pitchFamily="34" charset="0"/>
                <a:cs typeface="Times New Roman" panose="02020603050405020304" pitchFamily="18" charset="0"/>
              </a:rPr>
              <a:t>		4 </a:t>
            </a:r>
            <a:r>
              <a:rPr lang="en-US" sz="2400" b="1" dirty="0" err="1">
                <a:latin typeface="HP001 4 hàng" panose="020B0603050302020204" pitchFamily="34" charset="0"/>
                <a:cs typeface="Times New Roman" panose="02020603050405020304" pitchFamily="18" charset="0"/>
              </a:rPr>
              <a:t>tạ</a:t>
            </a:r>
            <a:r>
              <a:rPr lang="en-US" sz="2400" b="1" dirty="0">
                <a:latin typeface="HP001 4 hàng" panose="020B0603050302020204" pitchFamily="34" charset="0"/>
                <a:cs typeface="Times New Roman" panose="02020603050405020304" pitchFamily="18" charset="0"/>
              </a:rPr>
              <a:t> 60kg =………kg</a:t>
            </a:r>
          </a:p>
        </p:txBody>
      </p:sp>
      <p:sp>
        <p:nvSpPr>
          <p:cNvPr id="10" name="TextBox 9">
            <a:extLst>
              <a:ext uri="{FF2B5EF4-FFF2-40B4-BE49-F238E27FC236}">
                <a16:creationId xmlns:a16="http://schemas.microsoft.com/office/drawing/2014/main" id="{C68803AF-EF51-6D64-A9B7-40FFE278486E}"/>
              </a:ext>
            </a:extLst>
          </p:cNvPr>
          <p:cNvSpPr txBox="1"/>
          <p:nvPr/>
        </p:nvSpPr>
        <p:spPr>
          <a:xfrm>
            <a:off x="1488755" y="1196859"/>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10 </a:t>
            </a:r>
          </a:p>
        </p:txBody>
      </p:sp>
      <p:sp>
        <p:nvSpPr>
          <p:cNvPr id="11" name="TextBox 10">
            <a:extLst>
              <a:ext uri="{FF2B5EF4-FFF2-40B4-BE49-F238E27FC236}">
                <a16:creationId xmlns:a16="http://schemas.microsoft.com/office/drawing/2014/main" id="{9CC135B4-3532-D9F5-4224-32ACED64AB24}"/>
              </a:ext>
            </a:extLst>
          </p:cNvPr>
          <p:cNvSpPr txBox="1"/>
          <p:nvPr/>
        </p:nvSpPr>
        <p:spPr>
          <a:xfrm>
            <a:off x="1592321" y="1724630"/>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a:t>
            </a:r>
          </a:p>
        </p:txBody>
      </p:sp>
      <p:sp>
        <p:nvSpPr>
          <p:cNvPr id="12" name="TextBox 11">
            <a:extLst>
              <a:ext uri="{FF2B5EF4-FFF2-40B4-BE49-F238E27FC236}">
                <a16:creationId xmlns:a16="http://schemas.microsoft.com/office/drawing/2014/main" id="{3B9D6257-FC1A-B3AD-2DB3-E4C91E128005}"/>
              </a:ext>
            </a:extLst>
          </p:cNvPr>
          <p:cNvSpPr txBox="1"/>
          <p:nvPr/>
        </p:nvSpPr>
        <p:spPr>
          <a:xfrm>
            <a:off x="4841555" y="1196859"/>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50</a:t>
            </a:r>
          </a:p>
        </p:txBody>
      </p:sp>
      <p:sp>
        <p:nvSpPr>
          <p:cNvPr id="13" name="TextBox 12">
            <a:extLst>
              <a:ext uri="{FF2B5EF4-FFF2-40B4-BE49-F238E27FC236}">
                <a16:creationId xmlns:a16="http://schemas.microsoft.com/office/drawing/2014/main" id="{92E70EB7-9C7A-5490-3D86-92239BC46356}"/>
              </a:ext>
            </a:extLst>
          </p:cNvPr>
          <p:cNvSpPr txBox="1"/>
          <p:nvPr/>
        </p:nvSpPr>
        <p:spPr>
          <a:xfrm>
            <a:off x="8092755" y="1178299"/>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17</a:t>
            </a:r>
          </a:p>
        </p:txBody>
      </p:sp>
      <p:sp>
        <p:nvSpPr>
          <p:cNvPr id="14" name="TextBox 13">
            <a:extLst>
              <a:ext uri="{FF2B5EF4-FFF2-40B4-BE49-F238E27FC236}">
                <a16:creationId xmlns:a16="http://schemas.microsoft.com/office/drawing/2014/main" id="{634690D0-9410-5D6F-387A-B331BA94F5C1}"/>
              </a:ext>
            </a:extLst>
          </p:cNvPr>
          <p:cNvSpPr txBox="1"/>
          <p:nvPr/>
        </p:nvSpPr>
        <p:spPr>
          <a:xfrm>
            <a:off x="4841554" y="1724630"/>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80</a:t>
            </a:r>
          </a:p>
        </p:txBody>
      </p:sp>
      <p:sp>
        <p:nvSpPr>
          <p:cNvPr id="15" name="TextBox 14">
            <a:extLst>
              <a:ext uri="{FF2B5EF4-FFF2-40B4-BE49-F238E27FC236}">
                <a16:creationId xmlns:a16="http://schemas.microsoft.com/office/drawing/2014/main" id="{4B2338DB-7323-733A-6E08-AC3A86BFDF57}"/>
              </a:ext>
            </a:extLst>
          </p:cNvPr>
          <p:cNvSpPr txBox="1"/>
          <p:nvPr/>
        </p:nvSpPr>
        <p:spPr>
          <a:xfrm>
            <a:off x="8194355" y="1724630"/>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53</a:t>
            </a:r>
          </a:p>
        </p:txBody>
      </p:sp>
      <p:sp>
        <p:nvSpPr>
          <p:cNvPr id="16" name="TextBox 15">
            <a:extLst>
              <a:ext uri="{FF2B5EF4-FFF2-40B4-BE49-F238E27FC236}">
                <a16:creationId xmlns:a16="http://schemas.microsoft.com/office/drawing/2014/main" id="{360FDFE0-C758-CB6F-62C7-C3BE78441E5C}"/>
              </a:ext>
            </a:extLst>
          </p:cNvPr>
          <p:cNvSpPr txBox="1"/>
          <p:nvPr/>
        </p:nvSpPr>
        <p:spPr>
          <a:xfrm>
            <a:off x="1314695" y="2252401"/>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10</a:t>
            </a:r>
          </a:p>
        </p:txBody>
      </p:sp>
      <p:sp>
        <p:nvSpPr>
          <p:cNvPr id="17" name="TextBox 16">
            <a:extLst>
              <a:ext uri="{FF2B5EF4-FFF2-40B4-BE49-F238E27FC236}">
                <a16:creationId xmlns:a16="http://schemas.microsoft.com/office/drawing/2014/main" id="{7CF66657-2425-C4F5-B0A5-4CAFE0C69E6A}"/>
              </a:ext>
            </a:extLst>
          </p:cNvPr>
          <p:cNvSpPr txBox="1"/>
          <p:nvPr/>
        </p:nvSpPr>
        <p:spPr>
          <a:xfrm>
            <a:off x="4655288" y="2252401"/>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40</a:t>
            </a:r>
          </a:p>
        </p:txBody>
      </p:sp>
      <p:sp>
        <p:nvSpPr>
          <p:cNvPr id="18" name="TextBox 17">
            <a:extLst>
              <a:ext uri="{FF2B5EF4-FFF2-40B4-BE49-F238E27FC236}">
                <a16:creationId xmlns:a16="http://schemas.microsoft.com/office/drawing/2014/main" id="{71A58543-FA8A-64D2-BF61-8540CED63C16}"/>
              </a:ext>
            </a:extLst>
          </p:cNvPr>
          <p:cNvSpPr txBox="1"/>
          <p:nvPr/>
        </p:nvSpPr>
        <p:spPr>
          <a:xfrm>
            <a:off x="1744133" y="2826904"/>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a:t>
            </a:r>
          </a:p>
        </p:txBody>
      </p:sp>
      <p:sp>
        <p:nvSpPr>
          <p:cNvPr id="19" name="TextBox 18">
            <a:extLst>
              <a:ext uri="{FF2B5EF4-FFF2-40B4-BE49-F238E27FC236}">
                <a16:creationId xmlns:a16="http://schemas.microsoft.com/office/drawing/2014/main" id="{6240712A-9C6E-57CE-0A6F-FE13D9CF684A}"/>
              </a:ext>
            </a:extLst>
          </p:cNvPr>
          <p:cNvSpPr txBox="1"/>
          <p:nvPr/>
        </p:nvSpPr>
        <p:spPr>
          <a:xfrm>
            <a:off x="4588934" y="2823683"/>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200</a:t>
            </a:r>
          </a:p>
        </p:txBody>
      </p:sp>
      <p:sp>
        <p:nvSpPr>
          <p:cNvPr id="20" name="TextBox 19">
            <a:extLst>
              <a:ext uri="{FF2B5EF4-FFF2-40B4-BE49-F238E27FC236}">
                <a16:creationId xmlns:a16="http://schemas.microsoft.com/office/drawing/2014/main" id="{439967C8-397A-19E3-CA06-8B1334CE935E}"/>
              </a:ext>
            </a:extLst>
          </p:cNvPr>
          <p:cNvSpPr txBox="1"/>
          <p:nvPr/>
        </p:nvSpPr>
        <p:spPr>
          <a:xfrm>
            <a:off x="1264486" y="3362224"/>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100</a:t>
            </a:r>
          </a:p>
        </p:txBody>
      </p:sp>
      <p:sp>
        <p:nvSpPr>
          <p:cNvPr id="21" name="TextBox 20">
            <a:extLst>
              <a:ext uri="{FF2B5EF4-FFF2-40B4-BE49-F238E27FC236}">
                <a16:creationId xmlns:a16="http://schemas.microsoft.com/office/drawing/2014/main" id="{8F088E53-5680-2BDC-DB89-6E806FD4FC91}"/>
              </a:ext>
            </a:extLst>
          </p:cNvPr>
          <p:cNvSpPr txBox="1"/>
          <p:nvPr/>
        </p:nvSpPr>
        <p:spPr>
          <a:xfrm>
            <a:off x="4605868" y="3375957"/>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900</a:t>
            </a:r>
          </a:p>
        </p:txBody>
      </p:sp>
      <p:sp>
        <p:nvSpPr>
          <p:cNvPr id="22" name="TextBox 21">
            <a:extLst>
              <a:ext uri="{FF2B5EF4-FFF2-40B4-BE49-F238E27FC236}">
                <a16:creationId xmlns:a16="http://schemas.microsoft.com/office/drawing/2014/main" id="{AEAF74E5-2244-CD59-C92B-B6D1CF12221A}"/>
              </a:ext>
            </a:extLst>
          </p:cNvPr>
          <p:cNvSpPr txBox="1"/>
          <p:nvPr/>
        </p:nvSpPr>
        <p:spPr>
          <a:xfrm>
            <a:off x="1892792" y="3895351"/>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a:t>
            </a:r>
          </a:p>
        </p:txBody>
      </p:sp>
      <p:sp>
        <p:nvSpPr>
          <p:cNvPr id="23" name="TextBox 22">
            <a:extLst>
              <a:ext uri="{FF2B5EF4-FFF2-40B4-BE49-F238E27FC236}">
                <a16:creationId xmlns:a16="http://schemas.microsoft.com/office/drawing/2014/main" id="{4D92867C-BBCA-691B-3E70-235BBAF45F80}"/>
              </a:ext>
            </a:extLst>
          </p:cNvPr>
          <p:cNvSpPr txBox="1"/>
          <p:nvPr/>
        </p:nvSpPr>
        <p:spPr>
          <a:xfrm>
            <a:off x="5463363" y="3915012"/>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460</a:t>
            </a:r>
          </a:p>
        </p:txBody>
      </p:sp>
    </p:spTree>
    <p:extLst>
      <p:ext uri="{BB962C8B-B14F-4D97-AF65-F5344CB8AC3E}">
        <p14:creationId xmlns:p14="http://schemas.microsoft.com/office/powerpoint/2010/main" val="417886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2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1000"/>
                                        <p:tgtEl>
                                          <p:spTgt spid="23"/>
                                        </p:tgtEl>
                                      </p:cBhvr>
                                    </p:animEffect>
                                    <p:anim calcmode="lin" valueType="num">
                                      <p:cBhvr>
                                        <p:cTn id="77" dur="1000" fill="hold"/>
                                        <p:tgtEl>
                                          <p:spTgt spid="23"/>
                                        </p:tgtEl>
                                        <p:attrNameLst>
                                          <p:attrName>ppt_x</p:attrName>
                                        </p:attrNameLst>
                                      </p:cBhvr>
                                      <p:tavLst>
                                        <p:tav tm="0">
                                          <p:val>
                                            <p:strVal val="#ppt_x"/>
                                          </p:val>
                                        </p:tav>
                                        <p:tav tm="100000">
                                          <p:val>
                                            <p:strVal val="#ppt_x"/>
                                          </p:val>
                                        </p:tav>
                                      </p:tavLst>
                                    </p:anim>
                                    <p:anim calcmode="lin" valueType="num">
                                      <p:cBhvr>
                                        <p:cTn id="7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8" name="Google Shape;972;p47">
            <a:extLst>
              <a:ext uri="{FF2B5EF4-FFF2-40B4-BE49-F238E27FC236}">
                <a16:creationId xmlns:a16="http://schemas.microsoft.com/office/drawing/2014/main" id="{E886B6CD-0A95-BDBD-E76E-7C54D28FFED8}"/>
              </a:ext>
            </a:extLst>
          </p:cNvPr>
          <p:cNvSpPr txBox="1">
            <a:spLocks/>
          </p:cNvSpPr>
          <p:nvPr/>
        </p:nvSpPr>
        <p:spPr>
          <a:xfrm>
            <a:off x="1413933" y="2025750"/>
            <a:ext cx="9207500" cy="546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12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lgn="l">
              <a:lnSpc>
                <a:spcPct val="150000"/>
              </a:lnSpc>
              <a:buSzPts val="1100"/>
            </a:pPr>
            <a:r>
              <a:rPr lang="en-US" sz="2400" b="1" dirty="0">
                <a:latin typeface="HP001 4 hàng" panose="020B0603050302020204" pitchFamily="34" charset="0"/>
                <a:cs typeface="Times New Roman" panose="02020603050405020304" pitchFamily="18" charset="0"/>
              </a:rPr>
              <a:t>c) 1 </a:t>
            </a:r>
            <a:r>
              <a:rPr lang="en-US" sz="2400" b="1" dirty="0" err="1">
                <a:latin typeface="HP001 4 hàng" panose="020B0603050302020204" pitchFamily="34" charset="0"/>
                <a:cs typeface="Times New Roman" panose="02020603050405020304" pitchFamily="18" charset="0"/>
              </a:rPr>
              <a:t>tấn</a:t>
            </a:r>
            <a:r>
              <a:rPr lang="en-US" sz="2400" b="1" dirty="0">
                <a:latin typeface="HP001 4 hàng" panose="020B0603050302020204" pitchFamily="34" charset="0"/>
                <a:cs typeface="Times New Roman" panose="02020603050405020304" pitchFamily="18" charset="0"/>
              </a:rPr>
              <a:t> =…….</a:t>
            </a:r>
            <a:r>
              <a:rPr lang="en-US" sz="2400" b="1" dirty="0" err="1">
                <a:latin typeface="HP001 4 hàng" panose="020B0603050302020204" pitchFamily="34" charset="0"/>
                <a:cs typeface="Times New Roman" panose="02020603050405020304" pitchFamily="18" charset="0"/>
              </a:rPr>
              <a:t>tạ</a:t>
            </a:r>
            <a:r>
              <a:rPr lang="en-US" sz="2400" b="1" dirty="0">
                <a:latin typeface="HP001 4 hàng" panose="020B0603050302020204" pitchFamily="34" charset="0"/>
                <a:cs typeface="Times New Roman" panose="02020603050405020304" pitchFamily="18" charset="0"/>
              </a:rPr>
              <a:t>		3 </a:t>
            </a:r>
            <a:r>
              <a:rPr lang="en-US" sz="2400" b="1" dirty="0" err="1">
                <a:latin typeface="HP001 4 hàng" panose="020B0603050302020204" pitchFamily="34" charset="0"/>
                <a:cs typeface="Times New Roman" panose="02020603050405020304" pitchFamily="18" charset="0"/>
              </a:rPr>
              <a:t>tấn</a:t>
            </a:r>
            <a:r>
              <a:rPr lang="en-US" sz="2400" b="1" dirty="0">
                <a:latin typeface="HP001 4 hàng" panose="020B0603050302020204" pitchFamily="34" charset="0"/>
                <a:cs typeface="Times New Roman" panose="02020603050405020304" pitchFamily="18" charset="0"/>
              </a:rPr>
              <a:t> =………</a:t>
            </a:r>
            <a:r>
              <a:rPr lang="en-US" sz="2400" b="1" dirty="0" err="1">
                <a:latin typeface="HP001 4 hàng" panose="020B0603050302020204" pitchFamily="34" charset="0"/>
                <a:cs typeface="Times New Roman" panose="02020603050405020304" pitchFamily="18" charset="0"/>
              </a:rPr>
              <a:t>tạ</a:t>
            </a:r>
            <a:endParaRPr lang="en-US" sz="2400" b="1" dirty="0">
              <a:latin typeface="HP001 4 hàng" panose="020B0603050302020204" pitchFamily="34" charset="0"/>
              <a:cs typeface="Times New Roman" panose="02020603050405020304" pitchFamily="18" charset="0"/>
            </a:endParaRPr>
          </a:p>
          <a:p>
            <a:pPr marL="0" indent="0" algn="l">
              <a:lnSpc>
                <a:spcPct val="150000"/>
              </a:lnSpc>
              <a:buSzPts val="1100"/>
            </a:pPr>
            <a:r>
              <a:rPr lang="en-US" sz="2400" b="1" dirty="0">
                <a:latin typeface="HP001 4 hàng" panose="020B0603050302020204" pitchFamily="34" charset="0"/>
                <a:cs typeface="Times New Roman" panose="02020603050405020304" pitchFamily="18" charset="0"/>
              </a:rPr>
              <a:t>   10 </a:t>
            </a:r>
            <a:r>
              <a:rPr lang="en-US" sz="2400" b="1" dirty="0" err="1">
                <a:latin typeface="HP001 4 hàng" panose="020B0603050302020204" pitchFamily="34" charset="0"/>
                <a:cs typeface="Times New Roman" panose="02020603050405020304" pitchFamily="18" charset="0"/>
              </a:rPr>
              <a:t>tạ</a:t>
            </a:r>
            <a:r>
              <a:rPr lang="en-US" sz="2400" b="1" dirty="0">
                <a:latin typeface="HP001 4 hàng" panose="020B0603050302020204" pitchFamily="34" charset="0"/>
                <a:cs typeface="Times New Roman" panose="02020603050405020304" pitchFamily="18" charset="0"/>
              </a:rPr>
              <a:t> =……..</a:t>
            </a:r>
            <a:r>
              <a:rPr lang="en-US" sz="2400" b="1" dirty="0" err="1">
                <a:latin typeface="HP001 4 hàng" panose="020B0603050302020204" pitchFamily="34" charset="0"/>
                <a:cs typeface="Times New Roman" panose="02020603050405020304" pitchFamily="18" charset="0"/>
              </a:rPr>
              <a:t>tấn</a:t>
            </a:r>
            <a:r>
              <a:rPr lang="en-US" sz="2400" b="1" dirty="0">
                <a:latin typeface="HP001 4 hàng" panose="020B0603050302020204" pitchFamily="34" charset="0"/>
                <a:cs typeface="Times New Roman" panose="02020603050405020304" pitchFamily="18" charset="0"/>
              </a:rPr>
              <a:t>		8 </a:t>
            </a:r>
            <a:r>
              <a:rPr lang="en-US" sz="2400" b="1" dirty="0" err="1">
                <a:latin typeface="HP001 4 hàng" panose="020B0603050302020204" pitchFamily="34" charset="0"/>
                <a:cs typeface="Times New Roman" panose="02020603050405020304" pitchFamily="18" charset="0"/>
              </a:rPr>
              <a:t>tấn</a:t>
            </a:r>
            <a:r>
              <a:rPr lang="en-US" sz="2400" b="1" dirty="0">
                <a:latin typeface="HP001 4 hàng" panose="020B0603050302020204" pitchFamily="34" charset="0"/>
                <a:cs typeface="Times New Roman" panose="02020603050405020304" pitchFamily="18" charset="0"/>
              </a:rPr>
              <a:t> =………</a:t>
            </a:r>
            <a:r>
              <a:rPr lang="en-US" sz="2400" b="1" dirty="0" err="1">
                <a:latin typeface="HP001 4 hàng" panose="020B0603050302020204" pitchFamily="34" charset="0"/>
                <a:cs typeface="Times New Roman" panose="02020603050405020304" pitchFamily="18" charset="0"/>
              </a:rPr>
              <a:t>tạ</a:t>
            </a:r>
            <a:endParaRPr lang="en-US" sz="2400" b="1" dirty="0">
              <a:latin typeface="HP001 4 hàng" panose="020B0603050302020204" pitchFamily="34" charset="0"/>
              <a:cs typeface="Times New Roman" panose="02020603050405020304" pitchFamily="18" charset="0"/>
            </a:endParaRPr>
          </a:p>
          <a:p>
            <a:pPr marL="0" indent="0" algn="l">
              <a:lnSpc>
                <a:spcPct val="150000"/>
              </a:lnSpc>
              <a:buSzPts val="1100"/>
            </a:pPr>
            <a:r>
              <a:rPr lang="en-US" sz="2400" b="1" dirty="0">
                <a:latin typeface="HP001 4 hàng" panose="020B0603050302020204" pitchFamily="34" charset="0"/>
                <a:cs typeface="Times New Roman" panose="02020603050405020304" pitchFamily="18" charset="0"/>
              </a:rPr>
              <a:t>   1 </a:t>
            </a:r>
            <a:r>
              <a:rPr lang="en-US" sz="2400" b="1" dirty="0" err="1">
                <a:latin typeface="HP001 4 hàng" panose="020B0603050302020204" pitchFamily="34" charset="0"/>
                <a:cs typeface="Times New Roman" panose="02020603050405020304" pitchFamily="18" charset="0"/>
              </a:rPr>
              <a:t>tấn</a:t>
            </a:r>
            <a:r>
              <a:rPr lang="en-US" sz="2400" b="1" dirty="0">
                <a:latin typeface="HP001 4 hàng" panose="020B0603050302020204" pitchFamily="34" charset="0"/>
                <a:cs typeface="Times New Roman" panose="02020603050405020304" pitchFamily="18" charset="0"/>
              </a:rPr>
              <a:t> =……..…kg		5 </a:t>
            </a:r>
            <a:r>
              <a:rPr lang="en-US" sz="2400" b="1" dirty="0" err="1">
                <a:latin typeface="HP001 4 hàng" panose="020B0603050302020204" pitchFamily="34" charset="0"/>
                <a:cs typeface="Times New Roman" panose="02020603050405020304" pitchFamily="18" charset="0"/>
              </a:rPr>
              <a:t>tấn</a:t>
            </a:r>
            <a:r>
              <a:rPr lang="en-US" sz="2400" b="1" dirty="0">
                <a:latin typeface="HP001 4 hàng" panose="020B0603050302020204" pitchFamily="34" charset="0"/>
                <a:cs typeface="Times New Roman" panose="02020603050405020304" pitchFamily="18" charset="0"/>
              </a:rPr>
              <a:t> =…………kg</a:t>
            </a:r>
          </a:p>
          <a:p>
            <a:pPr marL="0" indent="0" algn="l">
              <a:lnSpc>
                <a:spcPct val="150000"/>
              </a:lnSpc>
              <a:buSzPts val="1100"/>
            </a:pPr>
            <a:r>
              <a:rPr lang="en-US" sz="2400" b="1" dirty="0">
                <a:latin typeface="HP001 4 hàng" panose="020B0603050302020204" pitchFamily="34" charset="0"/>
                <a:cs typeface="Times New Roman" panose="02020603050405020304" pitchFamily="18" charset="0"/>
              </a:rPr>
              <a:t>   1000 kg =…….</a:t>
            </a:r>
            <a:r>
              <a:rPr lang="en-US" sz="2400" b="1" dirty="0" err="1">
                <a:latin typeface="HP001 4 hàng" panose="020B0603050302020204" pitchFamily="34" charset="0"/>
                <a:cs typeface="Times New Roman" panose="02020603050405020304" pitchFamily="18" charset="0"/>
              </a:rPr>
              <a:t>tấn</a:t>
            </a:r>
            <a:r>
              <a:rPr lang="en-US" sz="2400" b="1" dirty="0">
                <a:latin typeface="HP001 4 hàng" panose="020B0603050302020204" pitchFamily="34" charset="0"/>
                <a:cs typeface="Times New Roman" panose="02020603050405020304" pitchFamily="18" charset="0"/>
              </a:rPr>
              <a:t>		2 </a:t>
            </a:r>
            <a:r>
              <a:rPr lang="en-US" sz="2400" b="1" dirty="0" err="1">
                <a:latin typeface="HP001 4 hàng" panose="020B0603050302020204" pitchFamily="34" charset="0"/>
                <a:cs typeface="Times New Roman" panose="02020603050405020304" pitchFamily="18" charset="0"/>
              </a:rPr>
              <a:t>tấn</a:t>
            </a:r>
            <a:r>
              <a:rPr lang="en-US" sz="2400" b="1" dirty="0">
                <a:latin typeface="HP001 4 hàng" panose="020B0603050302020204" pitchFamily="34" charset="0"/>
                <a:cs typeface="Times New Roman" panose="02020603050405020304" pitchFamily="18" charset="0"/>
              </a:rPr>
              <a:t> 85kg =…..……kg</a:t>
            </a:r>
          </a:p>
        </p:txBody>
      </p:sp>
      <p:sp>
        <p:nvSpPr>
          <p:cNvPr id="9" name="Google Shape;972;p47">
            <a:extLst>
              <a:ext uri="{FF2B5EF4-FFF2-40B4-BE49-F238E27FC236}">
                <a16:creationId xmlns:a16="http://schemas.microsoft.com/office/drawing/2014/main" id="{F591B0B5-5246-3D09-197E-C8DF9555252B}"/>
              </a:ext>
            </a:extLst>
          </p:cNvPr>
          <p:cNvSpPr txBox="1">
            <a:spLocks noGrp="1"/>
          </p:cNvSpPr>
          <p:nvPr>
            <p:ph type="subTitle" idx="1"/>
          </p:nvPr>
        </p:nvSpPr>
        <p:spPr>
          <a:xfrm>
            <a:off x="2080977" y="147277"/>
            <a:ext cx="5299545" cy="54600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b="1" dirty="0">
                <a:latin typeface="HP001 4 hàng" panose="020B0603050302020204" pitchFamily="34" charset="0"/>
                <a:cs typeface="Times New Roman" panose="02020603050405020304" pitchFamily="18" charset="0"/>
              </a:rPr>
              <a:t>Bài 2: Viết số thích hợp vào chỗ trống:</a:t>
            </a:r>
            <a:endParaRPr sz="2400" b="1" dirty="0">
              <a:latin typeface="HP001 4 hàng" panose="020B06030503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EA66AEB-C53D-B08C-7317-5E3FB3BD9AFA}"/>
              </a:ext>
            </a:extLst>
          </p:cNvPr>
          <p:cNvSpPr txBox="1"/>
          <p:nvPr/>
        </p:nvSpPr>
        <p:spPr>
          <a:xfrm>
            <a:off x="2758755" y="1323859"/>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10 </a:t>
            </a:r>
          </a:p>
        </p:txBody>
      </p:sp>
      <p:sp>
        <p:nvSpPr>
          <p:cNvPr id="11" name="TextBox 10">
            <a:extLst>
              <a:ext uri="{FF2B5EF4-FFF2-40B4-BE49-F238E27FC236}">
                <a16:creationId xmlns:a16="http://schemas.microsoft.com/office/drawing/2014/main" id="{AD93F140-1393-13DC-9C98-9B0EC04C6951}"/>
              </a:ext>
            </a:extLst>
          </p:cNvPr>
          <p:cNvSpPr txBox="1"/>
          <p:nvPr/>
        </p:nvSpPr>
        <p:spPr>
          <a:xfrm>
            <a:off x="6213155" y="1323858"/>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30 </a:t>
            </a:r>
          </a:p>
        </p:txBody>
      </p:sp>
      <p:sp>
        <p:nvSpPr>
          <p:cNvPr id="12" name="TextBox 11">
            <a:extLst>
              <a:ext uri="{FF2B5EF4-FFF2-40B4-BE49-F238E27FC236}">
                <a16:creationId xmlns:a16="http://schemas.microsoft.com/office/drawing/2014/main" id="{B9569795-109E-6318-D9AC-BE31446A7F1F}"/>
              </a:ext>
            </a:extLst>
          </p:cNvPr>
          <p:cNvSpPr txBox="1"/>
          <p:nvPr/>
        </p:nvSpPr>
        <p:spPr>
          <a:xfrm>
            <a:off x="2807733" y="1870953"/>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 </a:t>
            </a:r>
          </a:p>
        </p:txBody>
      </p:sp>
      <p:sp>
        <p:nvSpPr>
          <p:cNvPr id="13" name="TextBox 12">
            <a:extLst>
              <a:ext uri="{FF2B5EF4-FFF2-40B4-BE49-F238E27FC236}">
                <a16:creationId xmlns:a16="http://schemas.microsoft.com/office/drawing/2014/main" id="{73445BDE-6201-6B45-7BF5-56B17FC3EB51}"/>
              </a:ext>
            </a:extLst>
          </p:cNvPr>
          <p:cNvSpPr txBox="1"/>
          <p:nvPr/>
        </p:nvSpPr>
        <p:spPr>
          <a:xfrm>
            <a:off x="6213155" y="1870953"/>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80 </a:t>
            </a:r>
          </a:p>
        </p:txBody>
      </p:sp>
      <p:sp>
        <p:nvSpPr>
          <p:cNvPr id="14" name="TextBox 13">
            <a:extLst>
              <a:ext uri="{FF2B5EF4-FFF2-40B4-BE49-F238E27FC236}">
                <a16:creationId xmlns:a16="http://schemas.microsoft.com/office/drawing/2014/main" id="{42CA43B2-D9C0-4489-ADFC-4B3483E37501}"/>
              </a:ext>
            </a:extLst>
          </p:cNvPr>
          <p:cNvSpPr txBox="1"/>
          <p:nvPr/>
        </p:nvSpPr>
        <p:spPr>
          <a:xfrm>
            <a:off x="2749650" y="2410745"/>
            <a:ext cx="1059712"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1000 </a:t>
            </a:r>
          </a:p>
        </p:txBody>
      </p:sp>
      <p:sp>
        <p:nvSpPr>
          <p:cNvPr id="15" name="TextBox 14">
            <a:extLst>
              <a:ext uri="{FF2B5EF4-FFF2-40B4-BE49-F238E27FC236}">
                <a16:creationId xmlns:a16="http://schemas.microsoft.com/office/drawing/2014/main" id="{465BEB2D-A6DD-DB97-DA1B-292F8C4E90B3}"/>
              </a:ext>
            </a:extLst>
          </p:cNvPr>
          <p:cNvSpPr txBox="1"/>
          <p:nvPr/>
        </p:nvSpPr>
        <p:spPr>
          <a:xfrm>
            <a:off x="6152608" y="2418048"/>
            <a:ext cx="112872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5000 </a:t>
            </a:r>
          </a:p>
        </p:txBody>
      </p:sp>
      <p:sp>
        <p:nvSpPr>
          <p:cNvPr id="16" name="TextBox 15">
            <a:extLst>
              <a:ext uri="{FF2B5EF4-FFF2-40B4-BE49-F238E27FC236}">
                <a16:creationId xmlns:a16="http://schemas.microsoft.com/office/drawing/2014/main" id="{87097C12-A6D8-33B5-2308-049B45407A55}"/>
              </a:ext>
            </a:extLst>
          </p:cNvPr>
          <p:cNvSpPr txBox="1"/>
          <p:nvPr/>
        </p:nvSpPr>
        <p:spPr>
          <a:xfrm>
            <a:off x="3209407" y="2950537"/>
            <a:ext cx="808075"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1 </a:t>
            </a:r>
          </a:p>
        </p:txBody>
      </p:sp>
      <p:sp>
        <p:nvSpPr>
          <p:cNvPr id="17" name="TextBox 16">
            <a:extLst>
              <a:ext uri="{FF2B5EF4-FFF2-40B4-BE49-F238E27FC236}">
                <a16:creationId xmlns:a16="http://schemas.microsoft.com/office/drawing/2014/main" id="{F430233D-2509-2EAF-D4D9-905E00770105}"/>
              </a:ext>
            </a:extLst>
          </p:cNvPr>
          <p:cNvSpPr txBox="1"/>
          <p:nvPr/>
        </p:nvSpPr>
        <p:spPr>
          <a:xfrm>
            <a:off x="6865088" y="2964048"/>
            <a:ext cx="1318978" cy="461665"/>
          </a:xfrm>
          <a:prstGeom prst="rect">
            <a:avLst/>
          </a:prstGeom>
          <a:noFill/>
        </p:spPr>
        <p:txBody>
          <a:bodyPr wrap="square" rtlCol="0">
            <a:spAutoFit/>
          </a:bodyPr>
          <a:lstStyle/>
          <a:p>
            <a:r>
              <a:rPr lang="en-US" sz="2400" b="1" dirty="0">
                <a:solidFill>
                  <a:srgbClr val="FF0000"/>
                </a:solidFill>
                <a:latin typeface="HP001 4 hàng" panose="020B0603050302020204" pitchFamily="34" charset="0"/>
              </a:rPr>
              <a:t>2085 </a:t>
            </a:r>
          </a:p>
        </p:txBody>
      </p:sp>
    </p:spTree>
    <p:extLst>
      <p:ext uri="{BB962C8B-B14F-4D97-AF65-F5344CB8AC3E}">
        <p14:creationId xmlns:p14="http://schemas.microsoft.com/office/powerpoint/2010/main" val="161933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2"/>
        <p:cNvGrpSpPr/>
        <p:nvPr/>
      </p:nvGrpSpPr>
      <p:grpSpPr>
        <a:xfrm>
          <a:off x="0" y="0"/>
          <a:ext cx="0" cy="0"/>
          <a:chOff x="0" y="0"/>
          <a:chExt cx="0" cy="0"/>
        </a:xfrm>
      </p:grpSpPr>
      <p:grpSp>
        <p:nvGrpSpPr>
          <p:cNvPr id="2425" name="Google Shape;2425;p70"/>
          <p:cNvGrpSpPr/>
          <p:nvPr/>
        </p:nvGrpSpPr>
        <p:grpSpPr>
          <a:xfrm>
            <a:off x="-1200" y="4647276"/>
            <a:ext cx="9144287" cy="496238"/>
            <a:chOff x="6554556" y="4848176"/>
            <a:chExt cx="7127825" cy="496238"/>
          </a:xfrm>
        </p:grpSpPr>
        <p:sp>
          <p:nvSpPr>
            <p:cNvPr id="2426" name="Google Shape;2426;p70"/>
            <p:cNvSpPr/>
            <p:nvPr/>
          </p:nvSpPr>
          <p:spPr>
            <a:xfrm>
              <a:off x="6554556" y="4848176"/>
              <a:ext cx="7127825" cy="404993"/>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0"/>
            <p:cNvSpPr/>
            <p:nvPr/>
          </p:nvSpPr>
          <p:spPr>
            <a:xfrm>
              <a:off x="6554556" y="4943339"/>
              <a:ext cx="7127825" cy="401075"/>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70"/>
          <p:cNvGrpSpPr/>
          <p:nvPr/>
        </p:nvGrpSpPr>
        <p:grpSpPr>
          <a:xfrm>
            <a:off x="7360480" y="496885"/>
            <a:ext cx="1157525" cy="2095860"/>
            <a:chOff x="6093972" y="739900"/>
            <a:chExt cx="2135361" cy="3682716"/>
          </a:xfrm>
        </p:grpSpPr>
        <p:sp>
          <p:nvSpPr>
            <p:cNvPr id="2429" name="Google Shape;2429;p70"/>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0"/>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0"/>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70"/>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70"/>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70"/>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70"/>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70"/>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70"/>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70"/>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70"/>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70"/>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70"/>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70"/>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70"/>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70"/>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70"/>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70"/>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70"/>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70"/>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70"/>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70"/>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0"/>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0"/>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0"/>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0"/>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0"/>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0"/>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0"/>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0"/>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0"/>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0"/>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0"/>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0"/>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0"/>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0"/>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0"/>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0"/>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0"/>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0"/>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0"/>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0"/>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0"/>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0"/>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0"/>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0"/>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0"/>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0"/>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0"/>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0"/>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0"/>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0"/>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0"/>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0"/>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0"/>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0"/>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0"/>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0"/>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0"/>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0"/>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0"/>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0"/>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0"/>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0"/>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0"/>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0"/>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0"/>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0"/>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0"/>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0"/>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0"/>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0"/>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70"/>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70"/>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0"/>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0"/>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0"/>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0"/>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0"/>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0"/>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0"/>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0"/>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0"/>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0"/>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0"/>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0"/>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0"/>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0"/>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0"/>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0"/>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0"/>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0"/>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0"/>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0"/>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0"/>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0"/>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0"/>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0"/>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0"/>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0"/>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0"/>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0"/>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0"/>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0"/>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0"/>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0"/>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0"/>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0"/>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0"/>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0"/>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0"/>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0"/>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0"/>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0"/>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0"/>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0"/>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0"/>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0"/>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0"/>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0"/>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0"/>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0"/>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0"/>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0"/>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0"/>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0"/>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0"/>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0"/>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70"/>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0"/>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0"/>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0"/>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0"/>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0"/>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0"/>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0"/>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0"/>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0"/>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0"/>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0"/>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0"/>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0"/>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0"/>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0"/>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0"/>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0"/>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0"/>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0"/>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0"/>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0"/>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0"/>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0"/>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0"/>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0"/>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0"/>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0"/>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0"/>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p:cNvSpPr>
            <a:spLocks noGrp="1"/>
          </p:cNvSpPr>
          <p:nvPr>
            <p:ph type="subTitle" idx="1"/>
          </p:nvPr>
        </p:nvSpPr>
        <p:spPr>
          <a:xfrm>
            <a:off x="719843" y="270120"/>
            <a:ext cx="3851100" cy="546000"/>
          </a:xfrm>
        </p:spPr>
        <p:txBody>
          <a:bodyPr/>
          <a:lstStyle/>
          <a:p>
            <a:pPr algn="l"/>
            <a:r>
              <a:rPr lang="en-US" b="1" dirty="0" err="1">
                <a:latin typeface="HP001 4 hàng" panose="020B0603050302020204" pitchFamily="34" charset="0"/>
              </a:rPr>
              <a:t>Bài</a:t>
            </a:r>
            <a:r>
              <a:rPr lang="en-US" b="1" dirty="0">
                <a:latin typeface="HP001 4 hàng" panose="020B0603050302020204" pitchFamily="34" charset="0"/>
              </a:rPr>
              <a:t> 3: </a:t>
            </a:r>
            <a:r>
              <a:rPr lang="en-US" b="1" dirty="0" err="1">
                <a:latin typeface="HP001 4 hàng" panose="020B0603050302020204" pitchFamily="34" charset="0"/>
              </a:rPr>
              <a:t>Tính</a:t>
            </a:r>
            <a:endParaRPr lang="en-US" b="1" dirty="0">
              <a:latin typeface="HP001 4 hàng" panose="020B0603050302020204" pitchFamily="34" charset="0"/>
            </a:endParaRPr>
          </a:p>
        </p:txBody>
      </p:sp>
      <p:sp>
        <p:nvSpPr>
          <p:cNvPr id="4" name="Rounded Rectangle 3"/>
          <p:cNvSpPr/>
          <p:nvPr/>
        </p:nvSpPr>
        <p:spPr>
          <a:xfrm>
            <a:off x="957823" y="876336"/>
            <a:ext cx="5052304" cy="2373538"/>
          </a:xfrm>
          <a:prstGeom prst="roundRect">
            <a:avLst/>
          </a:prstGeom>
          <a:solidFill>
            <a:schemeClr val="accent2">
              <a:lumMod val="60000"/>
              <a:lumOff val="4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HP001 4 hàng" panose="020B0603050302020204" pitchFamily="34" charset="0"/>
              </a:rPr>
              <a:t>18 </a:t>
            </a:r>
            <a:r>
              <a:rPr lang="en-US" sz="2800" b="1" dirty="0" err="1">
                <a:solidFill>
                  <a:schemeClr val="tx1"/>
                </a:solidFill>
                <a:latin typeface="HP001 4 hàng" panose="020B0603050302020204" pitchFamily="34" charset="0"/>
              </a:rPr>
              <a:t>yến</a:t>
            </a:r>
            <a:r>
              <a:rPr lang="en-US" sz="2800" b="1" dirty="0">
                <a:solidFill>
                  <a:schemeClr val="tx1"/>
                </a:solidFill>
                <a:latin typeface="HP001 4 hàng" panose="020B0603050302020204" pitchFamily="34" charset="0"/>
              </a:rPr>
              <a:t> + 26 </a:t>
            </a:r>
            <a:r>
              <a:rPr lang="en-US" sz="2800" b="1" dirty="0" err="1">
                <a:solidFill>
                  <a:schemeClr val="tx1"/>
                </a:solidFill>
                <a:latin typeface="HP001 4 hàng" panose="020B0603050302020204" pitchFamily="34" charset="0"/>
              </a:rPr>
              <a:t>yến</a:t>
            </a:r>
            <a:r>
              <a:rPr lang="en-US" sz="2800" b="1" dirty="0">
                <a:solidFill>
                  <a:schemeClr val="tx1"/>
                </a:solidFill>
                <a:latin typeface="HP001 4 hàng" panose="020B0603050302020204" pitchFamily="34" charset="0"/>
              </a:rPr>
              <a:t> = </a:t>
            </a:r>
          </a:p>
          <a:p>
            <a:endParaRPr lang="en-US" sz="2800" b="1" dirty="0">
              <a:solidFill>
                <a:schemeClr val="tx1"/>
              </a:solidFill>
              <a:latin typeface="HP001 4 hàng" panose="020B0603050302020204" pitchFamily="34" charset="0"/>
            </a:endParaRPr>
          </a:p>
          <a:p>
            <a:r>
              <a:rPr lang="en-US" sz="2800" b="1" dirty="0">
                <a:solidFill>
                  <a:schemeClr val="tx1"/>
                </a:solidFill>
                <a:latin typeface="HP001 4 hàng" panose="020B0603050302020204" pitchFamily="34" charset="0"/>
              </a:rPr>
              <a:t>135 </a:t>
            </a:r>
            <a:r>
              <a:rPr lang="en-US" sz="2800" b="1" dirty="0" err="1">
                <a:solidFill>
                  <a:schemeClr val="tx1"/>
                </a:solidFill>
                <a:latin typeface="HP001 4 hàng" panose="020B0603050302020204" pitchFamily="34" charset="0"/>
              </a:rPr>
              <a:t>tạ</a:t>
            </a:r>
            <a:r>
              <a:rPr lang="en-US" sz="2800" b="1" dirty="0">
                <a:solidFill>
                  <a:schemeClr val="tx1"/>
                </a:solidFill>
                <a:latin typeface="HP001 4 hàng" panose="020B0603050302020204" pitchFamily="34" charset="0"/>
              </a:rPr>
              <a:t> </a:t>
            </a:r>
            <a:r>
              <a:rPr lang="en-US" sz="2800" dirty="0">
                <a:solidFill>
                  <a:schemeClr val="tx1"/>
                </a:solidFill>
                <a:latin typeface="Times New Roman" panose="02020603050405020304" pitchFamily="18" charset="0"/>
                <a:cs typeface="Times New Roman" panose="02020603050405020304" pitchFamily="18" charset="0"/>
              </a:rPr>
              <a:t>x</a:t>
            </a:r>
            <a:r>
              <a:rPr lang="en-US" sz="2800" b="1" dirty="0">
                <a:solidFill>
                  <a:schemeClr val="tx1"/>
                </a:solidFill>
                <a:latin typeface="HP001 4 hàng" panose="020B0603050302020204" pitchFamily="34" charset="0"/>
              </a:rPr>
              <a:t> 4 =</a:t>
            </a:r>
          </a:p>
        </p:txBody>
      </p:sp>
      <p:cxnSp>
        <p:nvCxnSpPr>
          <p:cNvPr id="6" name="Straight Connector 5"/>
          <p:cNvCxnSpPr/>
          <p:nvPr/>
        </p:nvCxnSpPr>
        <p:spPr>
          <a:xfrm>
            <a:off x="2597727" y="2606041"/>
            <a:ext cx="2805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751678" y="1283876"/>
            <a:ext cx="1713276" cy="584775"/>
          </a:xfrm>
          <a:prstGeom prst="rect">
            <a:avLst/>
          </a:prstGeom>
          <a:noFill/>
        </p:spPr>
        <p:txBody>
          <a:bodyPr wrap="square" rtlCol="0">
            <a:spAutoFit/>
          </a:bodyPr>
          <a:lstStyle/>
          <a:p>
            <a:r>
              <a:rPr lang="en-US" sz="3200" b="1" dirty="0" err="1">
                <a:solidFill>
                  <a:srgbClr val="FF0000"/>
                </a:solidFill>
                <a:latin typeface="HP001 4 hàng" panose="020B0603050302020204" pitchFamily="34" charset="0"/>
              </a:rPr>
              <a:t>yến</a:t>
            </a:r>
            <a:endParaRPr lang="en-US" sz="3200" dirty="0">
              <a:solidFill>
                <a:srgbClr val="FF0000"/>
              </a:solidFill>
            </a:endParaRPr>
          </a:p>
        </p:txBody>
      </p:sp>
      <p:sp>
        <p:nvSpPr>
          <p:cNvPr id="167" name="TextBox 166"/>
          <p:cNvSpPr txBox="1"/>
          <p:nvPr/>
        </p:nvSpPr>
        <p:spPr>
          <a:xfrm>
            <a:off x="3179572" y="2214448"/>
            <a:ext cx="1338613" cy="584775"/>
          </a:xfrm>
          <a:prstGeom prst="rect">
            <a:avLst/>
          </a:prstGeom>
          <a:noFill/>
        </p:spPr>
        <p:txBody>
          <a:bodyPr wrap="square" rtlCol="0">
            <a:spAutoFit/>
          </a:bodyPr>
          <a:lstStyle/>
          <a:p>
            <a:r>
              <a:rPr lang="en-US" sz="3200" b="1" dirty="0">
                <a:solidFill>
                  <a:srgbClr val="FF0000"/>
                </a:solidFill>
                <a:latin typeface="HP001 4 hàng" panose="020B0603050302020204" pitchFamily="34" charset="0"/>
              </a:rPr>
              <a:t>540</a:t>
            </a:r>
          </a:p>
        </p:txBody>
      </p:sp>
      <p:sp>
        <p:nvSpPr>
          <p:cNvPr id="168" name="TextBox 167"/>
          <p:cNvSpPr txBox="1"/>
          <p:nvPr/>
        </p:nvSpPr>
        <p:spPr>
          <a:xfrm>
            <a:off x="4161436" y="2191146"/>
            <a:ext cx="1338613" cy="584775"/>
          </a:xfrm>
          <a:prstGeom prst="rect">
            <a:avLst/>
          </a:prstGeom>
          <a:noFill/>
        </p:spPr>
        <p:txBody>
          <a:bodyPr wrap="square" rtlCol="0">
            <a:spAutoFit/>
          </a:bodyPr>
          <a:lstStyle/>
          <a:p>
            <a:r>
              <a:rPr lang="en-US" sz="3200" b="1" dirty="0" err="1">
                <a:solidFill>
                  <a:srgbClr val="FF0000"/>
                </a:solidFill>
                <a:latin typeface="HP001 4 hàng" panose="020B0603050302020204" pitchFamily="34" charset="0"/>
              </a:rPr>
              <a:t>tạ</a:t>
            </a:r>
            <a:endParaRPr lang="en-US" sz="3200" b="1" dirty="0">
              <a:solidFill>
                <a:srgbClr val="FF0000"/>
              </a:solidFill>
              <a:latin typeface="HP001 4 hàng" panose="020B0603050302020204" pitchFamily="34" charset="0"/>
            </a:endParaRPr>
          </a:p>
        </p:txBody>
      </p:sp>
      <p:sp>
        <p:nvSpPr>
          <p:cNvPr id="169" name="TextBox 168"/>
          <p:cNvSpPr txBox="1"/>
          <p:nvPr/>
        </p:nvSpPr>
        <p:spPr>
          <a:xfrm>
            <a:off x="4094065" y="1358665"/>
            <a:ext cx="1338613" cy="584775"/>
          </a:xfrm>
          <a:prstGeom prst="rect">
            <a:avLst/>
          </a:prstGeom>
          <a:noFill/>
        </p:spPr>
        <p:txBody>
          <a:bodyPr wrap="square" rtlCol="0">
            <a:spAutoFit/>
          </a:bodyPr>
          <a:lstStyle/>
          <a:p>
            <a:r>
              <a:rPr lang="en-US" sz="3200" b="1" dirty="0">
                <a:solidFill>
                  <a:srgbClr val="FF0000"/>
                </a:solidFill>
                <a:latin typeface="HP001 4 hàng" panose="020B0603050302020204" pitchFamily="34" charset="0"/>
              </a:rPr>
              <a:t>44</a:t>
            </a:r>
          </a:p>
        </p:txBody>
      </p:sp>
      <p:sp>
        <p:nvSpPr>
          <p:cNvPr id="5" name="Right Arrow 4"/>
          <p:cNvSpPr/>
          <p:nvPr/>
        </p:nvSpPr>
        <p:spPr>
          <a:xfrm>
            <a:off x="180753" y="3516075"/>
            <a:ext cx="967563" cy="57793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34810" y="3411617"/>
            <a:ext cx="7783033" cy="954107"/>
          </a:xfrm>
          <a:prstGeom prst="rect">
            <a:avLst/>
          </a:prstGeom>
          <a:solidFill>
            <a:schemeClr val="accent1">
              <a:lumMod val="40000"/>
              <a:lumOff val="6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1611818" y="1725877"/>
            <a:ext cx="6060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3179572" y="1718363"/>
            <a:ext cx="6060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5" name="Right Arrow 174"/>
          <p:cNvSpPr/>
          <p:nvPr/>
        </p:nvSpPr>
        <p:spPr>
          <a:xfrm>
            <a:off x="148219" y="4428762"/>
            <a:ext cx="967563" cy="57793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xtBox 175"/>
          <p:cNvSpPr txBox="1"/>
          <p:nvPr/>
        </p:nvSpPr>
        <p:spPr>
          <a:xfrm>
            <a:off x="1243372" y="4477069"/>
            <a:ext cx="7783033" cy="523220"/>
          </a:xfrm>
          <a:prstGeom prst="rect">
            <a:avLst/>
          </a:prstGeom>
          <a:solidFill>
            <a:schemeClr val="accent1">
              <a:lumMod val="40000"/>
              <a:lumOff val="6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503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animEffect transition="in" filter="wipe(left)">
                                      <p:cBhvr>
                                        <p:cTn id="15" dur="500"/>
                                        <p:tgtEl>
                                          <p:spTgt spid="17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7"/>
                                        </p:tgtEl>
                                        <p:attrNameLst>
                                          <p:attrName>style.visibility</p:attrName>
                                        </p:attrNameLst>
                                      </p:cBhvr>
                                      <p:to>
                                        <p:strVal val="visible"/>
                                      </p:to>
                                    </p:set>
                                    <p:animEffect transition="in" filter="fade">
                                      <p:cBhvr>
                                        <p:cTn id="29" dur="500"/>
                                        <p:tgtEl>
                                          <p:spTgt spid="1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fade">
                                      <p:cBhvr>
                                        <p:cTn id="34" dur="500"/>
                                        <p:tgtEl>
                                          <p:spTgt spid="16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5"/>
                                        </p:tgtEl>
                                        <p:attrNameLst>
                                          <p:attrName>style.visibility</p:attrName>
                                        </p:attrNameLst>
                                      </p:cBhvr>
                                      <p:to>
                                        <p:strVal val="visible"/>
                                      </p:to>
                                    </p:set>
                                    <p:animEffect transition="in" filter="wipe(left)">
                                      <p:cBhvr>
                                        <p:cTn id="47" dur="500"/>
                                        <p:tgtEl>
                                          <p:spTgt spid="17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76"/>
                                        </p:tgtEl>
                                        <p:attrNameLst>
                                          <p:attrName>style.visibility</p:attrName>
                                        </p:attrNameLst>
                                      </p:cBhvr>
                                      <p:to>
                                        <p:strVal val="visible"/>
                                      </p:to>
                                    </p:set>
                                    <p:animEffect transition="in" filter="wipe(left)">
                                      <p:cBhvr>
                                        <p:cTn id="50"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7" grpId="0"/>
      <p:bldP spid="168" grpId="0"/>
      <p:bldP spid="169" grpId="0"/>
      <p:bldP spid="5" grpId="0" animBg="1"/>
      <p:bldP spid="7" grpId="0" animBg="1"/>
      <p:bldP spid="175" grpId="0" animBg="1"/>
      <p:bldP spid="17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8E23600-7E18-414B-9529-C48277888995}"/>
              </a:ext>
            </a:extLst>
          </p:cNvPr>
          <p:cNvSpPr>
            <a:spLocks noGrp="1"/>
          </p:cNvSpPr>
          <p:nvPr>
            <p:ph type="subTitle" idx="1"/>
          </p:nvPr>
        </p:nvSpPr>
        <p:spPr>
          <a:xfrm>
            <a:off x="719843" y="270120"/>
            <a:ext cx="3851100" cy="546000"/>
          </a:xfrm>
        </p:spPr>
        <p:txBody>
          <a:bodyPr/>
          <a:lstStyle/>
          <a:p>
            <a:pPr algn="l"/>
            <a:r>
              <a:rPr lang="en-US" b="1" dirty="0" err="1">
                <a:latin typeface="HP001 4 hàng" panose="020B0603050302020204" pitchFamily="34" charset="0"/>
              </a:rPr>
              <a:t>Bài</a:t>
            </a:r>
            <a:r>
              <a:rPr lang="en-US" b="1" dirty="0">
                <a:latin typeface="HP001 4 hàng" panose="020B0603050302020204" pitchFamily="34" charset="0"/>
              </a:rPr>
              <a:t> 3: </a:t>
            </a:r>
            <a:r>
              <a:rPr lang="en-US" b="1" dirty="0" err="1">
                <a:latin typeface="HP001 4 hàng" panose="020B0603050302020204" pitchFamily="34" charset="0"/>
              </a:rPr>
              <a:t>Tính</a:t>
            </a:r>
            <a:endParaRPr lang="en-US" b="1" dirty="0">
              <a:latin typeface="HP001 4 hàng" panose="020B0603050302020204" pitchFamily="34" charset="0"/>
            </a:endParaRPr>
          </a:p>
        </p:txBody>
      </p:sp>
      <p:sp>
        <p:nvSpPr>
          <p:cNvPr id="5" name="Rounded Rectangle 3">
            <a:extLst>
              <a:ext uri="{FF2B5EF4-FFF2-40B4-BE49-F238E27FC236}">
                <a16:creationId xmlns:a16="http://schemas.microsoft.com/office/drawing/2014/main" id="{3FEE3AED-2440-A34A-1C00-2579CA565FD5}"/>
              </a:ext>
            </a:extLst>
          </p:cNvPr>
          <p:cNvSpPr/>
          <p:nvPr/>
        </p:nvSpPr>
        <p:spPr>
          <a:xfrm>
            <a:off x="0" y="893268"/>
            <a:ext cx="9144000" cy="4250231"/>
          </a:xfrm>
          <a:prstGeom prst="roundRect">
            <a:avLst/>
          </a:prstGeom>
          <a:solidFill>
            <a:schemeClr val="accent2">
              <a:lumMod val="60000"/>
              <a:lumOff val="4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HP001 4 hàng" panose="020B0603050302020204" pitchFamily="34" charset="0"/>
              </a:rPr>
              <a:t>		18 </a:t>
            </a:r>
            <a:r>
              <a:rPr lang="en-US" sz="3200" b="1" dirty="0" err="1">
                <a:solidFill>
                  <a:schemeClr val="tx1"/>
                </a:solidFill>
                <a:latin typeface="HP001 4 hàng" panose="020B0603050302020204" pitchFamily="34" charset="0"/>
              </a:rPr>
              <a:t>yến</a:t>
            </a:r>
            <a:r>
              <a:rPr lang="en-US" sz="3200" b="1" dirty="0">
                <a:solidFill>
                  <a:schemeClr val="tx1"/>
                </a:solidFill>
                <a:latin typeface="HP001 4 hàng" panose="020B0603050302020204" pitchFamily="34" charset="0"/>
              </a:rPr>
              <a:t> + 26 </a:t>
            </a:r>
            <a:r>
              <a:rPr lang="en-US" sz="3200" b="1" dirty="0" err="1">
                <a:solidFill>
                  <a:schemeClr val="tx1"/>
                </a:solidFill>
                <a:latin typeface="HP001 4 hàng" panose="020B0603050302020204" pitchFamily="34" charset="0"/>
              </a:rPr>
              <a:t>yến</a:t>
            </a:r>
            <a:r>
              <a:rPr lang="en-US" sz="3200" b="1" dirty="0">
                <a:solidFill>
                  <a:schemeClr val="tx1"/>
                </a:solidFill>
                <a:latin typeface="HP001 4 hàng" panose="020B0603050302020204" pitchFamily="34" charset="0"/>
              </a:rPr>
              <a:t> = 		 </a:t>
            </a:r>
          </a:p>
          <a:p>
            <a:endParaRPr lang="en-US" sz="3200" b="1" dirty="0">
              <a:solidFill>
                <a:schemeClr val="tx1"/>
              </a:solidFill>
              <a:latin typeface="HP001 4 hàng" panose="020B0603050302020204" pitchFamily="34" charset="0"/>
            </a:endParaRPr>
          </a:p>
          <a:p>
            <a:r>
              <a:rPr lang="en-US" sz="3200" b="1" dirty="0">
                <a:solidFill>
                  <a:schemeClr val="tx1"/>
                </a:solidFill>
                <a:latin typeface="HP001 4 hàng" panose="020B0603050302020204" pitchFamily="34" charset="0"/>
              </a:rPr>
              <a:t>		135 </a:t>
            </a:r>
            <a:r>
              <a:rPr lang="en-US" sz="3200" b="1" dirty="0" err="1">
                <a:solidFill>
                  <a:schemeClr val="tx1"/>
                </a:solidFill>
                <a:latin typeface="HP001 4 hàng" panose="020B0603050302020204" pitchFamily="34" charset="0"/>
              </a:rPr>
              <a:t>tạ</a:t>
            </a:r>
            <a:r>
              <a:rPr lang="en-US" sz="3200" b="1" dirty="0">
                <a:solidFill>
                  <a:schemeClr val="tx1"/>
                </a:solidFill>
                <a:latin typeface="HP001 4 hàng" panose="020B0603050302020204" pitchFamily="34" charset="0"/>
              </a:rPr>
              <a:t> </a:t>
            </a:r>
            <a:r>
              <a:rPr lang="en-US" sz="3200" dirty="0">
                <a:solidFill>
                  <a:schemeClr val="tx1"/>
                </a:solidFill>
                <a:latin typeface="Times New Roman" panose="02020603050405020304" pitchFamily="18" charset="0"/>
                <a:cs typeface="Times New Roman" panose="02020603050405020304" pitchFamily="18" charset="0"/>
              </a:rPr>
              <a:t>x</a:t>
            </a:r>
            <a:r>
              <a:rPr lang="en-US" sz="3200" b="1" dirty="0">
                <a:solidFill>
                  <a:schemeClr val="tx1"/>
                </a:solidFill>
                <a:latin typeface="HP001 4 hàng" panose="020B0603050302020204" pitchFamily="34" charset="0"/>
              </a:rPr>
              <a:t> 4 =</a:t>
            </a:r>
          </a:p>
          <a:p>
            <a:endParaRPr lang="en-US" sz="3200" b="1" dirty="0">
              <a:solidFill>
                <a:schemeClr val="tx1"/>
              </a:solidFill>
              <a:latin typeface="HP001 4 hàng" panose="020B0603050302020204" pitchFamily="34" charset="0"/>
            </a:endParaRPr>
          </a:p>
          <a:p>
            <a:r>
              <a:rPr lang="en-US" sz="3200" b="1" dirty="0">
                <a:solidFill>
                  <a:schemeClr val="tx1"/>
                </a:solidFill>
                <a:latin typeface="HP001 4 hàng" panose="020B0603050302020204" pitchFamily="34" charset="0"/>
              </a:rPr>
              <a:t>		648 </a:t>
            </a:r>
            <a:r>
              <a:rPr lang="en-US" sz="3200" b="1" dirty="0" err="1">
                <a:solidFill>
                  <a:schemeClr val="tx1"/>
                </a:solidFill>
                <a:latin typeface="HP001 4 hàng" panose="020B0603050302020204" pitchFamily="34" charset="0"/>
              </a:rPr>
              <a:t>tạ</a:t>
            </a:r>
            <a:r>
              <a:rPr lang="en-US" sz="3200" b="1" dirty="0">
                <a:solidFill>
                  <a:schemeClr val="tx1"/>
                </a:solidFill>
                <a:latin typeface="HP001 4 hàng" panose="020B0603050302020204" pitchFamily="34" charset="0"/>
              </a:rPr>
              <a:t> - 75 </a:t>
            </a:r>
            <a:r>
              <a:rPr lang="en-US" sz="3200" b="1" dirty="0" err="1">
                <a:solidFill>
                  <a:schemeClr val="tx1"/>
                </a:solidFill>
                <a:latin typeface="HP001 4 hàng" panose="020B0603050302020204" pitchFamily="34" charset="0"/>
              </a:rPr>
              <a:t>tạ</a:t>
            </a:r>
            <a:r>
              <a:rPr lang="en-US" sz="3200" b="1" dirty="0">
                <a:solidFill>
                  <a:schemeClr val="tx1"/>
                </a:solidFill>
                <a:latin typeface="HP001 4 hàng" panose="020B0603050302020204" pitchFamily="34" charset="0"/>
              </a:rPr>
              <a:t> =</a:t>
            </a:r>
          </a:p>
          <a:p>
            <a:endParaRPr lang="en-US" sz="3200" b="1" dirty="0">
              <a:solidFill>
                <a:schemeClr val="tx1"/>
              </a:solidFill>
              <a:latin typeface="HP001 4 hàng" panose="020B0603050302020204" pitchFamily="34" charset="0"/>
            </a:endParaRPr>
          </a:p>
          <a:p>
            <a:r>
              <a:rPr lang="en-US" sz="3200" b="1" dirty="0">
                <a:solidFill>
                  <a:schemeClr val="tx1"/>
                </a:solidFill>
                <a:latin typeface="HP001 4 hàng" panose="020B0603050302020204" pitchFamily="34" charset="0"/>
              </a:rPr>
              <a:t>		512 </a:t>
            </a:r>
            <a:r>
              <a:rPr lang="en-US" sz="3200" b="1" dirty="0" err="1">
                <a:solidFill>
                  <a:schemeClr val="tx1"/>
                </a:solidFill>
                <a:latin typeface="HP001 4 hàng" panose="020B0603050302020204" pitchFamily="34" charset="0"/>
              </a:rPr>
              <a:t>tấn</a:t>
            </a:r>
            <a:r>
              <a:rPr lang="en-US" sz="3200" b="1" dirty="0">
                <a:solidFill>
                  <a:schemeClr val="tx1"/>
                </a:solidFill>
                <a:latin typeface="HP001 4 hàng" panose="020B0603050302020204" pitchFamily="34" charset="0"/>
              </a:rPr>
              <a:t> : 8 =</a:t>
            </a:r>
          </a:p>
        </p:txBody>
      </p:sp>
      <p:sp>
        <p:nvSpPr>
          <p:cNvPr id="8" name="TextBox 7">
            <a:extLst>
              <a:ext uri="{FF2B5EF4-FFF2-40B4-BE49-F238E27FC236}">
                <a16:creationId xmlns:a16="http://schemas.microsoft.com/office/drawing/2014/main" id="{2D0B171B-5DB8-4624-4631-70368B951E83}"/>
              </a:ext>
            </a:extLst>
          </p:cNvPr>
          <p:cNvSpPr txBox="1"/>
          <p:nvPr/>
        </p:nvSpPr>
        <p:spPr>
          <a:xfrm>
            <a:off x="5544609" y="1218947"/>
            <a:ext cx="2789335" cy="584775"/>
          </a:xfrm>
          <a:prstGeom prst="rect">
            <a:avLst/>
          </a:prstGeom>
          <a:noFill/>
        </p:spPr>
        <p:txBody>
          <a:bodyPr wrap="square" rtlCol="0">
            <a:spAutoFit/>
          </a:bodyPr>
          <a:lstStyle/>
          <a:p>
            <a:r>
              <a:rPr lang="en-US" sz="3200" b="1" dirty="0">
                <a:solidFill>
                  <a:srgbClr val="0070C0"/>
                </a:solidFill>
                <a:latin typeface="HP001 4 hàng" panose="020B0603050302020204" pitchFamily="34" charset="0"/>
              </a:rPr>
              <a:t>44 </a:t>
            </a:r>
            <a:r>
              <a:rPr lang="en-US" sz="3200" b="1" dirty="0" err="1">
                <a:solidFill>
                  <a:srgbClr val="0070C0"/>
                </a:solidFill>
                <a:latin typeface="HP001 4 hàng" panose="020B0603050302020204" pitchFamily="34" charset="0"/>
              </a:rPr>
              <a:t>yến</a:t>
            </a:r>
            <a:endParaRPr lang="en-US" sz="3200" b="1" dirty="0">
              <a:solidFill>
                <a:srgbClr val="0070C0"/>
              </a:solidFill>
              <a:latin typeface="HP001 4 hàng" panose="020B0603050302020204" pitchFamily="34" charset="0"/>
            </a:endParaRPr>
          </a:p>
        </p:txBody>
      </p:sp>
      <p:sp>
        <p:nvSpPr>
          <p:cNvPr id="9" name="TextBox 8">
            <a:extLst>
              <a:ext uri="{FF2B5EF4-FFF2-40B4-BE49-F238E27FC236}">
                <a16:creationId xmlns:a16="http://schemas.microsoft.com/office/drawing/2014/main" id="{51E600EC-71CA-D952-F87B-72312E8C30CD}"/>
              </a:ext>
            </a:extLst>
          </p:cNvPr>
          <p:cNvSpPr txBox="1"/>
          <p:nvPr/>
        </p:nvSpPr>
        <p:spPr>
          <a:xfrm>
            <a:off x="4528610" y="2269824"/>
            <a:ext cx="2789335" cy="584775"/>
          </a:xfrm>
          <a:prstGeom prst="rect">
            <a:avLst/>
          </a:prstGeom>
          <a:noFill/>
        </p:spPr>
        <p:txBody>
          <a:bodyPr wrap="square" rtlCol="0">
            <a:spAutoFit/>
          </a:bodyPr>
          <a:lstStyle/>
          <a:p>
            <a:r>
              <a:rPr lang="en-US" sz="3200" b="1" dirty="0">
                <a:solidFill>
                  <a:srgbClr val="0070C0"/>
                </a:solidFill>
                <a:latin typeface="HP001 4 hàng" panose="020B0603050302020204" pitchFamily="34" charset="0"/>
              </a:rPr>
              <a:t>540 </a:t>
            </a:r>
            <a:r>
              <a:rPr lang="en-US" sz="3200" b="1" dirty="0" err="1">
                <a:solidFill>
                  <a:srgbClr val="0070C0"/>
                </a:solidFill>
                <a:latin typeface="HP001 4 hàng" panose="020B0603050302020204" pitchFamily="34" charset="0"/>
              </a:rPr>
              <a:t>tạ</a:t>
            </a:r>
            <a:endParaRPr lang="en-US" sz="3200" b="1" dirty="0">
              <a:solidFill>
                <a:srgbClr val="0070C0"/>
              </a:solidFill>
              <a:latin typeface="HP001 4 hàng" panose="020B0603050302020204" pitchFamily="34" charset="0"/>
            </a:endParaRPr>
          </a:p>
        </p:txBody>
      </p:sp>
      <p:sp>
        <p:nvSpPr>
          <p:cNvPr id="10" name="TextBox 9">
            <a:extLst>
              <a:ext uri="{FF2B5EF4-FFF2-40B4-BE49-F238E27FC236}">
                <a16:creationId xmlns:a16="http://schemas.microsoft.com/office/drawing/2014/main" id="{1EFA64E9-DCF1-0E19-FB4C-E2125214319B}"/>
              </a:ext>
            </a:extLst>
          </p:cNvPr>
          <p:cNvSpPr txBox="1"/>
          <p:nvPr/>
        </p:nvSpPr>
        <p:spPr>
          <a:xfrm>
            <a:off x="5239810" y="3180278"/>
            <a:ext cx="2789335" cy="584775"/>
          </a:xfrm>
          <a:prstGeom prst="rect">
            <a:avLst/>
          </a:prstGeom>
          <a:noFill/>
        </p:spPr>
        <p:txBody>
          <a:bodyPr wrap="square" rtlCol="0">
            <a:spAutoFit/>
          </a:bodyPr>
          <a:lstStyle/>
          <a:p>
            <a:r>
              <a:rPr lang="en-US" sz="3200" b="1" dirty="0">
                <a:solidFill>
                  <a:srgbClr val="0070C0"/>
                </a:solidFill>
                <a:latin typeface="HP001 4 hàng" panose="020B0603050302020204" pitchFamily="34" charset="0"/>
              </a:rPr>
              <a:t>573 </a:t>
            </a:r>
            <a:r>
              <a:rPr lang="en-US" sz="3200" b="1" dirty="0" err="1">
                <a:solidFill>
                  <a:srgbClr val="0070C0"/>
                </a:solidFill>
                <a:latin typeface="HP001 4 hàng" panose="020B0603050302020204" pitchFamily="34" charset="0"/>
              </a:rPr>
              <a:t>tạ</a:t>
            </a:r>
            <a:endParaRPr lang="en-US" sz="3200" b="1" dirty="0">
              <a:solidFill>
                <a:srgbClr val="0070C0"/>
              </a:solidFill>
              <a:latin typeface="HP001 4 hàng" panose="020B0603050302020204" pitchFamily="34" charset="0"/>
            </a:endParaRPr>
          </a:p>
        </p:txBody>
      </p:sp>
      <p:sp>
        <p:nvSpPr>
          <p:cNvPr id="11" name="TextBox 10">
            <a:extLst>
              <a:ext uri="{FF2B5EF4-FFF2-40B4-BE49-F238E27FC236}">
                <a16:creationId xmlns:a16="http://schemas.microsoft.com/office/drawing/2014/main" id="{959F643C-963C-5DBF-9456-E2A74EB276D6}"/>
              </a:ext>
            </a:extLst>
          </p:cNvPr>
          <p:cNvSpPr txBox="1"/>
          <p:nvPr/>
        </p:nvSpPr>
        <p:spPr>
          <a:xfrm>
            <a:off x="4647144" y="4157671"/>
            <a:ext cx="2789335" cy="584775"/>
          </a:xfrm>
          <a:prstGeom prst="rect">
            <a:avLst/>
          </a:prstGeom>
          <a:noFill/>
        </p:spPr>
        <p:txBody>
          <a:bodyPr wrap="square" rtlCol="0">
            <a:spAutoFit/>
          </a:bodyPr>
          <a:lstStyle/>
          <a:p>
            <a:r>
              <a:rPr lang="en-US" sz="3200" b="1" dirty="0">
                <a:solidFill>
                  <a:srgbClr val="0070C0"/>
                </a:solidFill>
                <a:latin typeface="HP001 4 hàng" panose="020B0603050302020204" pitchFamily="34" charset="0"/>
              </a:rPr>
              <a:t>64 </a:t>
            </a:r>
            <a:r>
              <a:rPr lang="en-US" sz="3200" b="1" dirty="0" err="1">
                <a:solidFill>
                  <a:srgbClr val="0070C0"/>
                </a:solidFill>
                <a:latin typeface="HP001 4 hàng" panose="020B0603050302020204" pitchFamily="34" charset="0"/>
              </a:rPr>
              <a:t>tấn</a:t>
            </a:r>
            <a:endParaRPr lang="en-US" sz="3200" b="1" dirty="0">
              <a:solidFill>
                <a:srgbClr val="0070C0"/>
              </a:solidFill>
              <a:latin typeface="HP001 4 hàng" panose="020B0603050302020204" pitchFamily="34" charset="0"/>
            </a:endParaRPr>
          </a:p>
        </p:txBody>
      </p:sp>
    </p:spTree>
    <p:extLst>
      <p:ext uri="{BB962C8B-B14F-4D97-AF65-F5344CB8AC3E}">
        <p14:creationId xmlns:p14="http://schemas.microsoft.com/office/powerpoint/2010/main" val="259645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F65F116-9853-9F5E-414C-1ADEA2F234FA}"/>
              </a:ext>
            </a:extLst>
          </p:cNvPr>
          <p:cNvSpPr>
            <a:spLocks noGrp="1"/>
          </p:cNvSpPr>
          <p:nvPr>
            <p:ph type="subTitle" idx="1"/>
          </p:nvPr>
        </p:nvSpPr>
        <p:spPr>
          <a:xfrm>
            <a:off x="0" y="-25401"/>
            <a:ext cx="9033757" cy="546000"/>
          </a:xfrm>
        </p:spPr>
        <p:txBody>
          <a:bodyPr/>
          <a:lstStyle/>
          <a:p>
            <a:pPr algn="l">
              <a:lnSpc>
                <a:spcPct val="150000"/>
              </a:lnSpc>
            </a:pPr>
            <a:r>
              <a:rPr lang="en-US" sz="2200" b="1" dirty="0" err="1">
                <a:latin typeface="HP001 4 hàng" panose="020B0603050302020204" pitchFamily="34" charset="0"/>
              </a:rPr>
              <a:t>Bài</a:t>
            </a:r>
            <a:r>
              <a:rPr lang="en-US" sz="2200" b="1" dirty="0">
                <a:latin typeface="HP001 4 hàng" panose="020B0603050302020204" pitchFamily="34" charset="0"/>
              </a:rPr>
              <a:t> 4: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xe</a:t>
            </a:r>
            <a:r>
              <a:rPr lang="en-US" sz="2200" b="1" dirty="0">
                <a:latin typeface="HP001 4 hàng" panose="020B0603050302020204" pitchFamily="34" charset="0"/>
              </a:rPr>
              <a:t> ô </a:t>
            </a:r>
            <a:r>
              <a:rPr lang="en-US" sz="2200" b="1" dirty="0" err="1">
                <a:latin typeface="HP001 4 hàng" panose="020B0603050302020204" pitchFamily="34" charset="0"/>
              </a:rPr>
              <a:t>tô</a:t>
            </a:r>
            <a:r>
              <a:rPr lang="en-US" sz="2200" b="1" dirty="0">
                <a:latin typeface="HP001 4 hàng" panose="020B0603050302020204" pitchFamily="34" charset="0"/>
              </a:rPr>
              <a:t> </a:t>
            </a:r>
            <a:r>
              <a:rPr lang="en-US" sz="2200" b="1" dirty="0" err="1">
                <a:latin typeface="HP001 4 hàng" panose="020B0603050302020204" pitchFamily="34" charset="0"/>
              </a:rPr>
              <a:t>chuyến</a:t>
            </a:r>
            <a:r>
              <a:rPr lang="en-US" sz="2200" b="1" dirty="0">
                <a:latin typeface="HP001 4 hàng" panose="020B0603050302020204" pitchFamily="34" charset="0"/>
              </a:rPr>
              <a:t> </a:t>
            </a:r>
            <a:r>
              <a:rPr lang="en-US" sz="2200" b="1" dirty="0" err="1">
                <a:latin typeface="HP001 4 hàng" panose="020B0603050302020204" pitchFamily="34" charset="0"/>
              </a:rPr>
              <a:t>trước</a:t>
            </a:r>
            <a:r>
              <a:rPr lang="en-US" sz="2200" b="1" dirty="0">
                <a:latin typeface="HP001 4 hàng" panose="020B0603050302020204" pitchFamily="34" charset="0"/>
              </a:rPr>
              <a:t> </a:t>
            </a:r>
            <a:r>
              <a:rPr lang="en-US" sz="2200" b="1" dirty="0" err="1">
                <a:latin typeface="HP001 4 hàng" panose="020B0603050302020204" pitchFamily="34" charset="0"/>
              </a:rPr>
              <a:t>chở</a:t>
            </a:r>
            <a:r>
              <a:rPr lang="en-US" sz="2200" b="1" dirty="0">
                <a:latin typeface="HP001 4 hàng" panose="020B0603050302020204" pitchFamily="34" charset="0"/>
              </a:rPr>
              <a:t> </a:t>
            </a:r>
            <a:r>
              <a:rPr lang="en-US" sz="2200" b="1" dirty="0" err="1">
                <a:latin typeface="HP001 4 hàng" panose="020B0603050302020204" pitchFamily="34" charset="0"/>
              </a:rPr>
              <a:t>được</a:t>
            </a:r>
            <a:r>
              <a:rPr lang="en-US" sz="2200" b="1" dirty="0">
                <a:latin typeface="HP001 4 hàng" panose="020B0603050302020204" pitchFamily="34" charset="0"/>
              </a:rPr>
              <a:t> 3 </a:t>
            </a:r>
            <a:r>
              <a:rPr lang="en-US" sz="2200" b="1" dirty="0" err="1">
                <a:latin typeface="HP001 4 hàng" panose="020B0603050302020204" pitchFamily="34" charset="0"/>
              </a:rPr>
              <a:t>tấn</a:t>
            </a:r>
            <a:r>
              <a:rPr lang="en-US" sz="2200" b="1" dirty="0">
                <a:latin typeface="HP001 4 hàng" panose="020B0603050302020204" pitchFamily="34" charset="0"/>
              </a:rPr>
              <a:t> </a:t>
            </a:r>
            <a:r>
              <a:rPr lang="en-US" sz="2200" b="1" dirty="0" err="1">
                <a:latin typeface="HP001 4 hàng" panose="020B0603050302020204" pitchFamily="34" charset="0"/>
              </a:rPr>
              <a:t>muối</a:t>
            </a:r>
            <a:r>
              <a:rPr lang="en-US" sz="2200" b="1" dirty="0">
                <a:latin typeface="HP001 4 hàng" panose="020B0603050302020204" pitchFamily="34" charset="0"/>
              </a:rPr>
              <a:t>, </a:t>
            </a:r>
            <a:r>
              <a:rPr lang="en-US" sz="2200" b="1" dirty="0" err="1">
                <a:latin typeface="HP001 4 hàng" panose="020B0603050302020204" pitchFamily="34" charset="0"/>
              </a:rPr>
              <a:t>chuyến</a:t>
            </a:r>
            <a:r>
              <a:rPr lang="en-US" sz="2200" b="1" dirty="0">
                <a:latin typeface="HP001 4 hàng" panose="020B0603050302020204" pitchFamily="34" charset="0"/>
              </a:rPr>
              <a:t> </a:t>
            </a:r>
            <a:r>
              <a:rPr lang="en-US" sz="2200" b="1" dirty="0" err="1">
                <a:latin typeface="HP001 4 hàng" panose="020B0603050302020204" pitchFamily="34" charset="0"/>
              </a:rPr>
              <a:t>sau</a:t>
            </a:r>
            <a:r>
              <a:rPr lang="en-US" sz="2200" b="1" dirty="0">
                <a:latin typeface="HP001 4 hàng" panose="020B0603050302020204" pitchFamily="34" charset="0"/>
              </a:rPr>
              <a:t> </a:t>
            </a:r>
            <a:r>
              <a:rPr lang="en-US" sz="2200" b="1" dirty="0" err="1">
                <a:latin typeface="HP001 4 hàng" panose="020B0603050302020204" pitchFamily="34" charset="0"/>
              </a:rPr>
              <a:t>chở</a:t>
            </a:r>
            <a:r>
              <a:rPr lang="en-US" sz="2200" b="1" dirty="0">
                <a:latin typeface="HP001 4 hàng" panose="020B0603050302020204" pitchFamily="34" charset="0"/>
              </a:rPr>
              <a:t>  </a:t>
            </a:r>
            <a:br>
              <a:rPr lang="en-US" sz="2200" b="1" dirty="0">
                <a:latin typeface="HP001 4 hàng" panose="020B0603050302020204" pitchFamily="34" charset="0"/>
              </a:rPr>
            </a:br>
            <a:r>
              <a:rPr lang="en-US" sz="2200" b="1" dirty="0">
                <a:latin typeface="HP001 4 hàng" panose="020B0603050302020204" pitchFamily="34" charset="0"/>
              </a:rPr>
              <a:t>     </a:t>
            </a:r>
            <a:r>
              <a:rPr lang="en-US" sz="2200" b="1" dirty="0" err="1">
                <a:latin typeface="HP001 4 hàng" panose="020B0603050302020204" pitchFamily="34" charset="0"/>
              </a:rPr>
              <a:t>nhiều</a:t>
            </a:r>
            <a:r>
              <a:rPr lang="en-US" sz="2200" b="1" dirty="0">
                <a:latin typeface="HP001 4 hàng" panose="020B0603050302020204" pitchFamily="34" charset="0"/>
              </a:rPr>
              <a:t> </a:t>
            </a:r>
            <a:r>
              <a:rPr lang="en-US" sz="2200" b="1" dirty="0" err="1">
                <a:latin typeface="HP001 4 hàng" panose="020B0603050302020204" pitchFamily="34" charset="0"/>
              </a:rPr>
              <a:t>hơn</a:t>
            </a:r>
            <a:r>
              <a:rPr lang="en-US" sz="2200" b="1" dirty="0">
                <a:latin typeface="HP001 4 hàng" panose="020B0603050302020204" pitchFamily="34" charset="0"/>
              </a:rPr>
              <a:t> </a:t>
            </a:r>
            <a:r>
              <a:rPr lang="en-US" sz="2200" b="1" dirty="0" err="1">
                <a:latin typeface="HP001 4 hàng" panose="020B0603050302020204" pitchFamily="34" charset="0"/>
              </a:rPr>
              <a:t>chuyến</a:t>
            </a:r>
            <a:r>
              <a:rPr lang="en-US" sz="2200" b="1" dirty="0">
                <a:latin typeface="HP001 4 hàng" panose="020B0603050302020204" pitchFamily="34" charset="0"/>
              </a:rPr>
              <a:t> </a:t>
            </a:r>
            <a:r>
              <a:rPr lang="en-US" sz="2200" b="1" dirty="0" err="1">
                <a:latin typeface="HP001 4 hàng" panose="020B0603050302020204" pitchFamily="34" charset="0"/>
              </a:rPr>
              <a:t>trước</a:t>
            </a:r>
            <a:r>
              <a:rPr lang="en-US" sz="2200" b="1" dirty="0">
                <a:latin typeface="HP001 4 hàng" panose="020B0603050302020204" pitchFamily="34" charset="0"/>
              </a:rPr>
              <a:t> 3 </a:t>
            </a:r>
            <a:r>
              <a:rPr lang="en-US" sz="2200" b="1" dirty="0" err="1">
                <a:latin typeface="HP001 4 hàng" panose="020B0603050302020204" pitchFamily="34" charset="0"/>
              </a:rPr>
              <a:t>tạ</a:t>
            </a:r>
            <a:r>
              <a:rPr lang="en-US" sz="2200" b="1" dirty="0">
                <a:latin typeface="HP001 4 hàng" panose="020B0603050302020204" pitchFamily="34" charset="0"/>
              </a:rPr>
              <a:t>. </a:t>
            </a:r>
            <a:r>
              <a:rPr lang="en-US" sz="2200" b="1" dirty="0" err="1">
                <a:latin typeface="HP001 4 hàng" panose="020B0603050302020204" pitchFamily="34" charset="0"/>
              </a:rPr>
              <a:t>Hỏi</a:t>
            </a:r>
            <a:r>
              <a:rPr lang="en-US" sz="2200" b="1" dirty="0">
                <a:latin typeface="HP001 4 hàng" panose="020B0603050302020204" pitchFamily="34" charset="0"/>
              </a:rPr>
              <a:t> </a:t>
            </a:r>
            <a:r>
              <a:rPr lang="en-US" sz="2200" b="1" dirty="0" err="1">
                <a:latin typeface="HP001 4 hàng" panose="020B0603050302020204" pitchFamily="34" charset="0"/>
              </a:rPr>
              <a:t>cả</a:t>
            </a:r>
            <a:r>
              <a:rPr lang="en-US" sz="2200" b="1" dirty="0">
                <a:latin typeface="HP001 4 hàng" panose="020B0603050302020204" pitchFamily="34" charset="0"/>
              </a:rPr>
              <a:t> </a:t>
            </a:r>
            <a:r>
              <a:rPr lang="en-US" sz="2200" b="1" dirty="0" err="1">
                <a:latin typeface="HP001 4 hàng" panose="020B0603050302020204" pitchFamily="34" charset="0"/>
              </a:rPr>
              <a:t>hai</a:t>
            </a:r>
            <a:r>
              <a:rPr lang="en-US" sz="2200" b="1" dirty="0">
                <a:latin typeface="HP001 4 hàng" panose="020B0603050302020204" pitchFamily="34" charset="0"/>
              </a:rPr>
              <a:t> </a:t>
            </a:r>
            <a:r>
              <a:rPr lang="en-US" sz="2200" b="1" dirty="0" err="1">
                <a:latin typeface="HP001 4 hàng" panose="020B0603050302020204" pitchFamily="34" charset="0"/>
              </a:rPr>
              <a:t>chuyến</a:t>
            </a:r>
            <a:r>
              <a:rPr lang="en-US" sz="2200" b="1" dirty="0">
                <a:latin typeface="HP001 4 hàng" panose="020B0603050302020204" pitchFamily="34" charset="0"/>
              </a:rPr>
              <a:t> </a:t>
            </a:r>
            <a:r>
              <a:rPr lang="en-US" sz="2200" b="1" dirty="0" err="1">
                <a:latin typeface="HP001 4 hàng" panose="020B0603050302020204" pitchFamily="34" charset="0"/>
              </a:rPr>
              <a:t>xe</a:t>
            </a:r>
            <a:r>
              <a:rPr lang="en-US" sz="2200" b="1" dirty="0">
                <a:latin typeface="HP001 4 hàng" panose="020B0603050302020204" pitchFamily="34" charset="0"/>
              </a:rPr>
              <a:t> </a:t>
            </a:r>
            <a:r>
              <a:rPr lang="en-US" sz="2200" b="1" dirty="0" err="1">
                <a:latin typeface="HP001 4 hàng" panose="020B0603050302020204" pitchFamily="34" charset="0"/>
              </a:rPr>
              <a:t>đó</a:t>
            </a:r>
            <a:r>
              <a:rPr lang="en-US" sz="2200" b="1" dirty="0">
                <a:latin typeface="HP001 4 hàng" panose="020B0603050302020204" pitchFamily="34" charset="0"/>
              </a:rPr>
              <a:t> </a:t>
            </a:r>
            <a:r>
              <a:rPr lang="en-US" sz="2200" b="1" dirty="0" err="1">
                <a:latin typeface="HP001 4 hàng" panose="020B0603050302020204" pitchFamily="34" charset="0"/>
              </a:rPr>
              <a:t>chở</a:t>
            </a:r>
            <a:r>
              <a:rPr lang="en-US" sz="2200" b="1" dirty="0">
                <a:latin typeface="HP001 4 hàng" panose="020B0603050302020204" pitchFamily="34" charset="0"/>
              </a:rPr>
              <a:t> </a:t>
            </a:r>
            <a:r>
              <a:rPr lang="en-US" sz="2200" b="1" dirty="0" err="1">
                <a:latin typeface="HP001 4 hàng" panose="020B0603050302020204" pitchFamily="34" charset="0"/>
              </a:rPr>
              <a:t>được</a:t>
            </a:r>
            <a:r>
              <a:rPr lang="en-US" sz="2200" b="1" dirty="0">
                <a:latin typeface="HP001 4 hàng" panose="020B0603050302020204" pitchFamily="34" charset="0"/>
              </a:rPr>
              <a:t> </a:t>
            </a:r>
            <a:br>
              <a:rPr lang="en-US" sz="2200" b="1" dirty="0">
                <a:latin typeface="HP001 4 hàng" panose="020B0603050302020204" pitchFamily="34" charset="0"/>
              </a:rPr>
            </a:br>
            <a:r>
              <a:rPr lang="en-US" sz="2200" b="1" dirty="0">
                <a:latin typeface="HP001 4 hàng" panose="020B0603050302020204" pitchFamily="34" charset="0"/>
              </a:rPr>
              <a:t>     bao </a:t>
            </a:r>
            <a:r>
              <a:rPr lang="en-US" sz="2200" b="1" dirty="0" err="1">
                <a:latin typeface="HP001 4 hàng" panose="020B0603050302020204" pitchFamily="34" charset="0"/>
              </a:rPr>
              <a:t>nhiêu</a:t>
            </a:r>
            <a:r>
              <a:rPr lang="en-US" sz="2200" b="1" dirty="0">
                <a:latin typeface="HP001 4 hàng" panose="020B0603050302020204" pitchFamily="34" charset="0"/>
              </a:rPr>
              <a:t> </a:t>
            </a:r>
            <a:r>
              <a:rPr lang="en-US" sz="2200" b="1" dirty="0" err="1">
                <a:latin typeface="HP001 4 hàng" panose="020B0603050302020204" pitchFamily="34" charset="0"/>
              </a:rPr>
              <a:t>tạ</a:t>
            </a:r>
            <a:r>
              <a:rPr lang="en-US" sz="2200" b="1" dirty="0">
                <a:latin typeface="HP001 4 hàng" panose="020B0603050302020204" pitchFamily="34" charset="0"/>
              </a:rPr>
              <a:t> </a:t>
            </a:r>
            <a:r>
              <a:rPr lang="en-US" sz="2200" b="1" dirty="0" err="1">
                <a:latin typeface="HP001 4 hàng" panose="020B0603050302020204" pitchFamily="34" charset="0"/>
              </a:rPr>
              <a:t>muối</a:t>
            </a:r>
            <a:r>
              <a:rPr lang="en-US" sz="2200" b="1" dirty="0">
                <a:latin typeface="HP001 4 hàng" panose="020B0603050302020204" pitchFamily="34" charset="0"/>
              </a:rPr>
              <a:t>? (</a:t>
            </a:r>
            <a:r>
              <a:rPr lang="en-US" sz="2200" b="1" dirty="0" err="1">
                <a:latin typeface="HP001 4 hàng" panose="020B0603050302020204" pitchFamily="34" charset="0"/>
              </a:rPr>
              <a:t>làm</a:t>
            </a:r>
            <a:r>
              <a:rPr lang="en-US" sz="2200" b="1" dirty="0">
                <a:latin typeface="HP001 4 hàng" panose="020B0603050302020204" pitchFamily="34" charset="0"/>
              </a:rPr>
              <a:t> </a:t>
            </a:r>
            <a:r>
              <a:rPr lang="en-US" sz="2200" b="1" dirty="0" err="1">
                <a:latin typeface="HP001 4 hàng" panose="020B0603050302020204" pitchFamily="34" charset="0"/>
              </a:rPr>
              <a:t>vào</a:t>
            </a:r>
            <a:r>
              <a:rPr lang="en-US" sz="2200" b="1" dirty="0">
                <a:latin typeface="HP001 4 hàng" panose="020B0603050302020204" pitchFamily="34" charset="0"/>
              </a:rPr>
              <a:t> </a:t>
            </a:r>
            <a:r>
              <a:rPr lang="en-US" sz="2200" b="1" dirty="0" err="1">
                <a:latin typeface="HP001 4 hàng" panose="020B0603050302020204" pitchFamily="34" charset="0"/>
              </a:rPr>
              <a:t>vở</a:t>
            </a:r>
            <a:r>
              <a:rPr lang="en-US" sz="2200" b="1">
                <a:latin typeface="HP001 4 hàng" panose="020B0603050302020204" pitchFamily="34" charset="0"/>
              </a:rPr>
              <a:t>)</a:t>
            </a:r>
            <a:endParaRPr lang="en-US" sz="2200" b="1" dirty="0">
              <a:latin typeface="HP001 4 hàng" panose="020B0603050302020204" pitchFamily="34" charset="0"/>
            </a:endParaRPr>
          </a:p>
        </p:txBody>
      </p:sp>
      <p:sp>
        <p:nvSpPr>
          <p:cNvPr id="5" name="Subtitle 2">
            <a:extLst>
              <a:ext uri="{FF2B5EF4-FFF2-40B4-BE49-F238E27FC236}">
                <a16:creationId xmlns:a16="http://schemas.microsoft.com/office/drawing/2014/main" id="{630F28D7-1879-150C-5E96-2488D5448F4F}"/>
              </a:ext>
            </a:extLst>
          </p:cNvPr>
          <p:cNvSpPr txBox="1">
            <a:spLocks/>
          </p:cNvSpPr>
          <p:nvPr/>
        </p:nvSpPr>
        <p:spPr>
          <a:xfrm>
            <a:off x="245358" y="2025750"/>
            <a:ext cx="6586891" cy="54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5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algn="l">
              <a:lnSpc>
                <a:spcPct val="150000"/>
              </a:lnSpc>
            </a:pPr>
            <a:r>
              <a:rPr lang="en-US" sz="2400" b="1" dirty="0" err="1">
                <a:solidFill>
                  <a:srgbClr val="C00000"/>
                </a:solidFill>
                <a:latin typeface="HP001 4 hàng" panose="020B0603050302020204" pitchFamily="34" charset="0"/>
              </a:rPr>
              <a:t>Tóm</a:t>
            </a:r>
            <a:r>
              <a:rPr lang="en-US" sz="2400" b="1" dirty="0">
                <a:solidFill>
                  <a:srgbClr val="C00000"/>
                </a:solidFill>
                <a:latin typeface="HP001 4 hàng" panose="020B0603050302020204" pitchFamily="34" charset="0"/>
              </a:rPr>
              <a:t> </a:t>
            </a:r>
            <a:r>
              <a:rPr lang="en-US" sz="2400" b="1" dirty="0" err="1">
                <a:solidFill>
                  <a:srgbClr val="C00000"/>
                </a:solidFill>
                <a:latin typeface="HP001 4 hàng" panose="020B0603050302020204" pitchFamily="34" charset="0"/>
              </a:rPr>
              <a:t>tắt</a:t>
            </a:r>
            <a:r>
              <a:rPr lang="en-US" sz="2400" b="1" dirty="0">
                <a:solidFill>
                  <a:srgbClr val="C00000"/>
                </a:solidFill>
                <a:latin typeface="HP001 4 hàng" panose="020B0603050302020204" pitchFamily="34" charset="0"/>
              </a:rPr>
              <a:t>:</a:t>
            </a:r>
          </a:p>
          <a:p>
            <a:pPr algn="l">
              <a:lnSpc>
                <a:spcPct val="150000"/>
              </a:lnSpc>
            </a:pPr>
            <a:r>
              <a:rPr lang="en-US" sz="2400" b="1" dirty="0" err="1">
                <a:solidFill>
                  <a:srgbClr val="C00000"/>
                </a:solidFill>
                <a:latin typeface="HP001 4 hàng" panose="020B0603050302020204" pitchFamily="34" charset="0"/>
              </a:rPr>
              <a:t>Chuyến</a:t>
            </a:r>
            <a:r>
              <a:rPr lang="en-US" sz="2400" b="1" dirty="0">
                <a:solidFill>
                  <a:srgbClr val="C00000"/>
                </a:solidFill>
                <a:latin typeface="HP001 4 hàng" panose="020B0603050302020204" pitchFamily="34" charset="0"/>
              </a:rPr>
              <a:t> </a:t>
            </a:r>
            <a:r>
              <a:rPr lang="en-US" sz="2400" b="1" dirty="0" err="1">
                <a:solidFill>
                  <a:srgbClr val="C00000"/>
                </a:solidFill>
                <a:latin typeface="HP001 4 hàng" panose="020B0603050302020204" pitchFamily="34" charset="0"/>
              </a:rPr>
              <a:t>trước</a:t>
            </a:r>
            <a:r>
              <a:rPr lang="en-US" sz="2400" b="1" dirty="0">
                <a:solidFill>
                  <a:srgbClr val="C00000"/>
                </a:solidFill>
                <a:latin typeface="HP001 4 hàng" panose="020B0603050302020204" pitchFamily="34" charset="0"/>
              </a:rPr>
              <a:t>: 3 </a:t>
            </a:r>
            <a:r>
              <a:rPr lang="en-US" sz="2400" b="1" dirty="0" err="1">
                <a:solidFill>
                  <a:srgbClr val="C00000"/>
                </a:solidFill>
                <a:latin typeface="HP001 4 hàng" panose="020B0603050302020204" pitchFamily="34" charset="0"/>
              </a:rPr>
              <a:t>tấn</a:t>
            </a:r>
            <a:r>
              <a:rPr lang="en-US" sz="2400" b="1" dirty="0">
                <a:solidFill>
                  <a:srgbClr val="C00000"/>
                </a:solidFill>
                <a:latin typeface="HP001 4 hàng" panose="020B0603050302020204" pitchFamily="34" charset="0"/>
              </a:rPr>
              <a:t> </a:t>
            </a:r>
            <a:r>
              <a:rPr lang="en-US" sz="2400" b="1" dirty="0" err="1">
                <a:solidFill>
                  <a:srgbClr val="C00000"/>
                </a:solidFill>
                <a:latin typeface="HP001 4 hàng" panose="020B0603050302020204" pitchFamily="34" charset="0"/>
              </a:rPr>
              <a:t>muối</a:t>
            </a:r>
            <a:endParaRPr lang="en-US" sz="2400" b="1" dirty="0">
              <a:solidFill>
                <a:srgbClr val="C00000"/>
              </a:solidFill>
              <a:latin typeface="HP001 4 hàng" panose="020B0603050302020204" pitchFamily="34" charset="0"/>
            </a:endParaRPr>
          </a:p>
          <a:p>
            <a:pPr algn="l">
              <a:lnSpc>
                <a:spcPct val="150000"/>
              </a:lnSpc>
            </a:pPr>
            <a:r>
              <a:rPr lang="en-US" sz="2400" b="1" dirty="0" err="1">
                <a:solidFill>
                  <a:srgbClr val="C00000"/>
                </a:solidFill>
                <a:latin typeface="HP001 4 hàng" panose="020B0603050302020204" pitchFamily="34" charset="0"/>
              </a:rPr>
              <a:t>Chuyến</a:t>
            </a:r>
            <a:r>
              <a:rPr lang="en-US" sz="2400" b="1" dirty="0">
                <a:solidFill>
                  <a:srgbClr val="C00000"/>
                </a:solidFill>
                <a:latin typeface="HP001 4 hàng" panose="020B0603050302020204" pitchFamily="34" charset="0"/>
              </a:rPr>
              <a:t> </a:t>
            </a:r>
            <a:r>
              <a:rPr lang="en-US" sz="2400" b="1" dirty="0" err="1">
                <a:solidFill>
                  <a:srgbClr val="C00000"/>
                </a:solidFill>
                <a:latin typeface="HP001 4 hàng" panose="020B0603050302020204" pitchFamily="34" charset="0"/>
              </a:rPr>
              <a:t>sau</a:t>
            </a:r>
            <a:r>
              <a:rPr lang="en-US" sz="2400" b="1" dirty="0">
                <a:solidFill>
                  <a:srgbClr val="C00000"/>
                </a:solidFill>
                <a:latin typeface="HP001 4 hàng" panose="020B0603050302020204" pitchFamily="34" charset="0"/>
              </a:rPr>
              <a:t> : </a:t>
            </a:r>
            <a:r>
              <a:rPr lang="en-US" sz="2400" b="1" dirty="0" err="1">
                <a:solidFill>
                  <a:srgbClr val="C00000"/>
                </a:solidFill>
                <a:latin typeface="HP001 4 hàng" panose="020B0603050302020204" pitchFamily="34" charset="0"/>
              </a:rPr>
              <a:t>nhiều</a:t>
            </a:r>
            <a:r>
              <a:rPr lang="en-US" sz="2400" b="1" dirty="0">
                <a:solidFill>
                  <a:srgbClr val="C00000"/>
                </a:solidFill>
                <a:latin typeface="HP001 4 hàng" panose="020B0603050302020204" pitchFamily="34" charset="0"/>
              </a:rPr>
              <a:t> </a:t>
            </a:r>
            <a:r>
              <a:rPr lang="en-US" sz="2400" b="1" dirty="0" err="1">
                <a:solidFill>
                  <a:srgbClr val="C00000"/>
                </a:solidFill>
                <a:latin typeface="HP001 4 hàng" panose="020B0603050302020204" pitchFamily="34" charset="0"/>
              </a:rPr>
              <a:t>hơn</a:t>
            </a:r>
            <a:r>
              <a:rPr lang="en-US" sz="2400" b="1" dirty="0">
                <a:solidFill>
                  <a:srgbClr val="C00000"/>
                </a:solidFill>
                <a:latin typeface="HP001 4 hàng" panose="020B0603050302020204" pitchFamily="34" charset="0"/>
              </a:rPr>
              <a:t> </a:t>
            </a:r>
            <a:r>
              <a:rPr lang="en-US" sz="2400" b="1" dirty="0" err="1">
                <a:solidFill>
                  <a:srgbClr val="C00000"/>
                </a:solidFill>
                <a:latin typeface="HP001 4 hàng" panose="020B0603050302020204" pitchFamily="34" charset="0"/>
              </a:rPr>
              <a:t>chuyến</a:t>
            </a:r>
            <a:r>
              <a:rPr lang="en-US" sz="2400" b="1" dirty="0">
                <a:solidFill>
                  <a:srgbClr val="C00000"/>
                </a:solidFill>
                <a:latin typeface="HP001 4 hàng" panose="020B0603050302020204" pitchFamily="34" charset="0"/>
              </a:rPr>
              <a:t> </a:t>
            </a:r>
            <a:r>
              <a:rPr lang="en-US" sz="2400" b="1" dirty="0" err="1">
                <a:solidFill>
                  <a:srgbClr val="C00000"/>
                </a:solidFill>
                <a:latin typeface="HP001 4 hàng" panose="020B0603050302020204" pitchFamily="34" charset="0"/>
              </a:rPr>
              <a:t>trước</a:t>
            </a:r>
            <a:r>
              <a:rPr lang="en-US" sz="2400" b="1" dirty="0">
                <a:solidFill>
                  <a:srgbClr val="C00000"/>
                </a:solidFill>
                <a:latin typeface="HP001 4 hàng" panose="020B0603050302020204" pitchFamily="34" charset="0"/>
              </a:rPr>
              <a:t> 3 </a:t>
            </a:r>
            <a:r>
              <a:rPr lang="en-US" sz="2400" b="1" dirty="0" err="1">
                <a:solidFill>
                  <a:srgbClr val="C00000"/>
                </a:solidFill>
                <a:latin typeface="HP001 4 hàng" panose="020B0603050302020204" pitchFamily="34" charset="0"/>
              </a:rPr>
              <a:t>tạ</a:t>
            </a:r>
            <a:endParaRPr lang="en-US" sz="2400" b="1" dirty="0">
              <a:solidFill>
                <a:srgbClr val="C00000"/>
              </a:solidFill>
              <a:latin typeface="HP001 4 hàng" panose="020B0603050302020204" pitchFamily="34" charset="0"/>
            </a:endParaRPr>
          </a:p>
          <a:p>
            <a:pPr algn="l">
              <a:lnSpc>
                <a:spcPct val="150000"/>
              </a:lnSpc>
            </a:pPr>
            <a:r>
              <a:rPr lang="en-US" sz="2400" b="1" dirty="0" err="1">
                <a:solidFill>
                  <a:srgbClr val="C00000"/>
                </a:solidFill>
                <a:latin typeface="HP001 4 hàng" panose="020B0603050302020204" pitchFamily="34" charset="0"/>
              </a:rPr>
              <a:t>Cả</a:t>
            </a:r>
            <a:r>
              <a:rPr lang="en-US" sz="2400" b="1" dirty="0">
                <a:solidFill>
                  <a:srgbClr val="C00000"/>
                </a:solidFill>
                <a:latin typeface="HP001 4 hàng" panose="020B0603050302020204" pitchFamily="34" charset="0"/>
              </a:rPr>
              <a:t> </a:t>
            </a:r>
            <a:r>
              <a:rPr lang="en-US" sz="2400" b="1" dirty="0" err="1">
                <a:solidFill>
                  <a:srgbClr val="C00000"/>
                </a:solidFill>
                <a:latin typeface="HP001 4 hàng" panose="020B0603050302020204" pitchFamily="34" charset="0"/>
              </a:rPr>
              <a:t>hai</a:t>
            </a:r>
            <a:r>
              <a:rPr lang="en-US" sz="2400" b="1" dirty="0">
                <a:solidFill>
                  <a:srgbClr val="C00000"/>
                </a:solidFill>
                <a:latin typeface="HP001 4 hàng" panose="020B0603050302020204" pitchFamily="34" charset="0"/>
              </a:rPr>
              <a:t> </a:t>
            </a:r>
            <a:r>
              <a:rPr lang="en-US" sz="2400" b="1" dirty="0" err="1">
                <a:solidFill>
                  <a:srgbClr val="C00000"/>
                </a:solidFill>
                <a:latin typeface="HP001 4 hàng" panose="020B0603050302020204" pitchFamily="34" charset="0"/>
              </a:rPr>
              <a:t>chuyến</a:t>
            </a:r>
            <a:r>
              <a:rPr lang="en-US" sz="2400" b="1" dirty="0">
                <a:solidFill>
                  <a:srgbClr val="C00000"/>
                </a:solidFill>
                <a:latin typeface="HP001 4 hàng" panose="020B0603050302020204" pitchFamily="34" charset="0"/>
              </a:rPr>
              <a:t>:…..</a:t>
            </a:r>
            <a:r>
              <a:rPr lang="en-US" sz="2400" b="1" dirty="0" err="1">
                <a:solidFill>
                  <a:srgbClr val="C00000"/>
                </a:solidFill>
                <a:latin typeface="HP001 4 hàng" panose="020B0603050302020204" pitchFamily="34" charset="0"/>
              </a:rPr>
              <a:t>tạ</a:t>
            </a:r>
            <a:r>
              <a:rPr lang="en-US" sz="2400" b="1" dirty="0">
                <a:solidFill>
                  <a:srgbClr val="C00000"/>
                </a:solidFill>
                <a:latin typeface="HP001 4 hàng" panose="020B0603050302020204" pitchFamily="34" charset="0"/>
              </a:rPr>
              <a:t> </a:t>
            </a:r>
            <a:r>
              <a:rPr lang="en-US" sz="2400" b="1" dirty="0" err="1">
                <a:solidFill>
                  <a:srgbClr val="C00000"/>
                </a:solidFill>
                <a:latin typeface="HP001 4 hàng" panose="020B0603050302020204" pitchFamily="34" charset="0"/>
              </a:rPr>
              <a:t>muối</a:t>
            </a:r>
            <a:r>
              <a:rPr lang="en-US" sz="2400" b="1" dirty="0">
                <a:solidFill>
                  <a:srgbClr val="C00000"/>
                </a:solidFill>
                <a:latin typeface="HP001 4 hàng" panose="020B0603050302020204" pitchFamily="34" charset="0"/>
              </a:rPr>
              <a:t> ? </a:t>
            </a:r>
          </a:p>
          <a:p>
            <a:pPr algn="l">
              <a:lnSpc>
                <a:spcPct val="150000"/>
              </a:lnSpc>
            </a:pPr>
            <a:endParaRPr lang="en-US" sz="2400" b="1" dirty="0">
              <a:solidFill>
                <a:srgbClr val="C00000"/>
              </a:solidFill>
              <a:latin typeface="HP001 4 hàng" panose="020B0603050302020204" pitchFamily="34" charset="0"/>
            </a:endParaRPr>
          </a:p>
        </p:txBody>
      </p:sp>
      <p:sp>
        <p:nvSpPr>
          <p:cNvPr id="6" name="Subtitle 2">
            <a:extLst>
              <a:ext uri="{FF2B5EF4-FFF2-40B4-BE49-F238E27FC236}">
                <a16:creationId xmlns:a16="http://schemas.microsoft.com/office/drawing/2014/main" id="{5C8B1338-B145-4C4B-363B-BDBEB8FBA3E0}"/>
              </a:ext>
            </a:extLst>
          </p:cNvPr>
          <p:cNvSpPr txBox="1">
            <a:spLocks/>
          </p:cNvSpPr>
          <p:nvPr/>
        </p:nvSpPr>
        <p:spPr>
          <a:xfrm>
            <a:off x="2126015" y="1350629"/>
            <a:ext cx="5570184" cy="54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5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a:lnSpc>
                <a:spcPct val="150000"/>
              </a:lnSpc>
            </a:pPr>
            <a:r>
              <a:rPr lang="en-US" sz="2200" b="1" dirty="0" err="1">
                <a:solidFill>
                  <a:srgbClr val="C00000"/>
                </a:solidFill>
                <a:latin typeface="HP001 4 hàng" panose="020B0603050302020204" pitchFamily="34" charset="0"/>
              </a:rPr>
              <a:t>Bài</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giải</a:t>
            </a:r>
            <a:endParaRPr lang="en-US" sz="2200" b="1" dirty="0">
              <a:solidFill>
                <a:srgbClr val="C00000"/>
              </a:solidFill>
              <a:latin typeface="HP001 4 hàng" panose="020B0603050302020204" pitchFamily="34" charset="0"/>
            </a:endParaRPr>
          </a:p>
          <a:p>
            <a:pPr algn="l">
              <a:lnSpc>
                <a:spcPct val="150000"/>
              </a:lnSpc>
            </a:pP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Đổi</a:t>
            </a:r>
            <a:r>
              <a:rPr lang="en-US" sz="2200" b="1" dirty="0">
                <a:solidFill>
                  <a:srgbClr val="C00000"/>
                </a:solidFill>
                <a:latin typeface="HP001 4 hàng" panose="020B0603050302020204" pitchFamily="34" charset="0"/>
              </a:rPr>
              <a:t>: 3 </a:t>
            </a:r>
            <a:r>
              <a:rPr lang="en-US" sz="2200" b="1" dirty="0" err="1">
                <a:solidFill>
                  <a:srgbClr val="C00000"/>
                </a:solidFill>
                <a:latin typeface="HP001 4 hàng" panose="020B0603050302020204" pitchFamily="34" charset="0"/>
              </a:rPr>
              <a:t>tấn</a:t>
            </a:r>
            <a:r>
              <a:rPr lang="en-US" sz="2200" b="1" dirty="0">
                <a:solidFill>
                  <a:srgbClr val="C00000"/>
                </a:solidFill>
                <a:latin typeface="HP001 4 hàng" panose="020B0603050302020204" pitchFamily="34" charset="0"/>
              </a:rPr>
              <a:t> = 30 </a:t>
            </a:r>
            <a:r>
              <a:rPr lang="en-US" sz="2200" b="1" dirty="0" err="1">
                <a:solidFill>
                  <a:srgbClr val="C00000"/>
                </a:solidFill>
                <a:latin typeface="HP001 4 hàng" panose="020B0603050302020204" pitchFamily="34" charset="0"/>
              </a:rPr>
              <a:t>tạ</a:t>
            </a:r>
            <a:endParaRPr lang="en-US" sz="2200" b="1" dirty="0">
              <a:solidFill>
                <a:srgbClr val="C00000"/>
              </a:solidFill>
              <a:latin typeface="HP001 4 hàng" panose="020B0603050302020204" pitchFamily="34" charset="0"/>
            </a:endParaRPr>
          </a:p>
          <a:p>
            <a:pPr algn="l">
              <a:lnSpc>
                <a:spcPct val="150000"/>
              </a:lnSpc>
            </a:pPr>
            <a:r>
              <a:rPr lang="en-US" sz="2200" b="1" dirty="0" err="1">
                <a:solidFill>
                  <a:srgbClr val="C00000"/>
                </a:solidFill>
                <a:latin typeface="HP001 4 hàng" panose="020B0603050302020204" pitchFamily="34" charset="0"/>
              </a:rPr>
              <a:t>Số</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tạ</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muối</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chuyến</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sau</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chở</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được</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là</a:t>
            </a:r>
            <a:r>
              <a:rPr lang="en-US" sz="2200" b="1" dirty="0">
                <a:solidFill>
                  <a:srgbClr val="C00000"/>
                </a:solidFill>
                <a:latin typeface="HP001 4 hàng" panose="020B0603050302020204" pitchFamily="34" charset="0"/>
              </a:rPr>
              <a:t>:</a:t>
            </a:r>
          </a:p>
          <a:p>
            <a:pPr algn="l">
              <a:lnSpc>
                <a:spcPct val="150000"/>
              </a:lnSpc>
            </a:pPr>
            <a:r>
              <a:rPr lang="en-US" sz="2200" b="1" dirty="0">
                <a:solidFill>
                  <a:srgbClr val="C00000"/>
                </a:solidFill>
                <a:latin typeface="HP001 4 hàng" panose="020B0603050302020204" pitchFamily="34" charset="0"/>
              </a:rPr>
              <a:t>		30 + 3 = 33 (</a:t>
            </a:r>
            <a:r>
              <a:rPr lang="en-US" sz="2200" b="1" dirty="0" err="1">
                <a:solidFill>
                  <a:srgbClr val="C00000"/>
                </a:solidFill>
                <a:latin typeface="HP001 4 hàng" panose="020B0603050302020204" pitchFamily="34" charset="0"/>
              </a:rPr>
              <a:t>tạ</a:t>
            </a:r>
            <a:r>
              <a:rPr lang="en-US" sz="2200" b="1" dirty="0">
                <a:solidFill>
                  <a:srgbClr val="C00000"/>
                </a:solidFill>
                <a:latin typeface="HP001 4 hàng" panose="020B0603050302020204" pitchFamily="34" charset="0"/>
              </a:rPr>
              <a:t>)</a:t>
            </a:r>
          </a:p>
          <a:p>
            <a:pPr algn="l">
              <a:lnSpc>
                <a:spcPct val="150000"/>
              </a:lnSpc>
            </a:pPr>
            <a:r>
              <a:rPr lang="en-US" sz="2200" b="1" dirty="0" err="1">
                <a:solidFill>
                  <a:srgbClr val="C00000"/>
                </a:solidFill>
                <a:latin typeface="HP001 4 hàng" panose="020B0603050302020204" pitchFamily="34" charset="0"/>
              </a:rPr>
              <a:t>Số</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tạ</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muối</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cả</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hai</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chuyến</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chở</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được</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là</a:t>
            </a:r>
            <a:r>
              <a:rPr lang="en-US" sz="2200" b="1" dirty="0">
                <a:solidFill>
                  <a:srgbClr val="C00000"/>
                </a:solidFill>
                <a:latin typeface="HP001 4 hàng" panose="020B0603050302020204" pitchFamily="34" charset="0"/>
              </a:rPr>
              <a:t>:</a:t>
            </a:r>
          </a:p>
          <a:p>
            <a:pPr algn="l">
              <a:lnSpc>
                <a:spcPct val="150000"/>
              </a:lnSpc>
            </a:pPr>
            <a:r>
              <a:rPr lang="en-US" sz="2200" b="1" dirty="0">
                <a:solidFill>
                  <a:srgbClr val="C00000"/>
                </a:solidFill>
                <a:latin typeface="HP001 4 hàng" panose="020B0603050302020204" pitchFamily="34" charset="0"/>
              </a:rPr>
              <a:t>		30 + 33 = 63 (</a:t>
            </a:r>
            <a:r>
              <a:rPr lang="en-US" sz="2200" b="1" dirty="0" err="1">
                <a:solidFill>
                  <a:srgbClr val="C00000"/>
                </a:solidFill>
                <a:latin typeface="HP001 4 hàng" panose="020B0603050302020204" pitchFamily="34" charset="0"/>
              </a:rPr>
              <a:t>tạ</a:t>
            </a:r>
            <a:r>
              <a:rPr lang="en-US" sz="2200" b="1" dirty="0">
                <a:solidFill>
                  <a:srgbClr val="C00000"/>
                </a:solidFill>
                <a:latin typeface="HP001 4 hàng" panose="020B0603050302020204" pitchFamily="34" charset="0"/>
              </a:rPr>
              <a:t>)</a:t>
            </a:r>
          </a:p>
          <a:p>
            <a:pPr algn="l">
              <a:lnSpc>
                <a:spcPct val="150000"/>
              </a:lnSpc>
            </a:pP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Đáp</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số</a:t>
            </a:r>
            <a:r>
              <a:rPr lang="en-US" sz="2200" b="1" dirty="0">
                <a:solidFill>
                  <a:srgbClr val="C00000"/>
                </a:solidFill>
                <a:latin typeface="HP001 4 hàng" panose="020B0603050302020204" pitchFamily="34" charset="0"/>
              </a:rPr>
              <a:t>: 63 </a:t>
            </a:r>
            <a:r>
              <a:rPr lang="en-US" sz="2200" b="1" dirty="0" err="1">
                <a:solidFill>
                  <a:srgbClr val="C00000"/>
                </a:solidFill>
                <a:latin typeface="HP001 4 hàng" panose="020B0603050302020204" pitchFamily="34" charset="0"/>
              </a:rPr>
              <a:t>tạ</a:t>
            </a:r>
            <a:r>
              <a:rPr lang="en-US" sz="2200" b="1" dirty="0">
                <a:solidFill>
                  <a:srgbClr val="C00000"/>
                </a:solidFill>
                <a:latin typeface="HP001 4 hàng" panose="020B0603050302020204" pitchFamily="34" charset="0"/>
              </a:rPr>
              <a:t> </a:t>
            </a:r>
            <a:r>
              <a:rPr lang="en-US" sz="2200" b="1" dirty="0" err="1">
                <a:solidFill>
                  <a:srgbClr val="C00000"/>
                </a:solidFill>
                <a:latin typeface="HP001 4 hàng" panose="020B0603050302020204" pitchFamily="34" charset="0"/>
              </a:rPr>
              <a:t>muối</a:t>
            </a:r>
            <a:endParaRPr lang="en-US" sz="2200" b="1" dirty="0">
              <a:solidFill>
                <a:srgbClr val="C00000"/>
              </a:solidFill>
              <a:latin typeface="HP001 4 hàng" panose="020B0603050302020204" pitchFamily="34" charset="0"/>
            </a:endParaRPr>
          </a:p>
        </p:txBody>
      </p:sp>
    </p:spTree>
    <p:extLst>
      <p:ext uri="{BB962C8B-B14F-4D97-AF65-F5344CB8AC3E}">
        <p14:creationId xmlns:p14="http://schemas.microsoft.com/office/powerpoint/2010/main" val="111548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3"/>
        <p:cNvGrpSpPr/>
        <p:nvPr/>
      </p:nvGrpSpPr>
      <p:grpSpPr>
        <a:xfrm>
          <a:off x="0" y="0"/>
          <a:ext cx="0" cy="0"/>
          <a:chOff x="0" y="0"/>
          <a:chExt cx="0" cy="0"/>
        </a:xfrm>
      </p:grpSpPr>
      <p:grpSp>
        <p:nvGrpSpPr>
          <p:cNvPr id="3294" name="Google Shape;3294;p79"/>
          <p:cNvGrpSpPr/>
          <p:nvPr/>
        </p:nvGrpSpPr>
        <p:grpSpPr>
          <a:xfrm>
            <a:off x="3737906" y="2787796"/>
            <a:ext cx="759330" cy="1436335"/>
            <a:chOff x="7784225" y="2854166"/>
            <a:chExt cx="1017459" cy="1924608"/>
          </a:xfrm>
        </p:grpSpPr>
        <p:sp>
          <p:nvSpPr>
            <p:cNvPr id="3295" name="Google Shape;3295;p79"/>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9"/>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9"/>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79"/>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79"/>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9"/>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9"/>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9"/>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9"/>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79"/>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79"/>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9"/>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9"/>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9"/>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79"/>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79"/>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9"/>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9"/>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79"/>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79"/>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9"/>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79"/>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79"/>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9"/>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9"/>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79"/>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79"/>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79"/>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79"/>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79"/>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9"/>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9"/>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9"/>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9"/>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9"/>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9"/>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79"/>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79"/>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79"/>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9"/>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9"/>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79"/>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79"/>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79"/>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79"/>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9"/>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9"/>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79"/>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9"/>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9"/>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79"/>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9"/>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9"/>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79"/>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2" name="Google Shape;3352;p79"/>
          <p:cNvGrpSpPr/>
          <p:nvPr/>
        </p:nvGrpSpPr>
        <p:grpSpPr>
          <a:xfrm>
            <a:off x="729721" y="2324824"/>
            <a:ext cx="4162797" cy="2461464"/>
            <a:chOff x="729721" y="2324824"/>
            <a:chExt cx="4162797" cy="2461464"/>
          </a:xfrm>
        </p:grpSpPr>
        <p:grpSp>
          <p:nvGrpSpPr>
            <p:cNvPr id="3353" name="Google Shape;3353;p79"/>
            <p:cNvGrpSpPr/>
            <p:nvPr/>
          </p:nvGrpSpPr>
          <p:grpSpPr>
            <a:xfrm>
              <a:off x="1091070" y="2324824"/>
              <a:ext cx="1534672" cy="1777196"/>
              <a:chOff x="5293245" y="6083019"/>
              <a:chExt cx="1941885" cy="2248761"/>
            </a:xfrm>
          </p:grpSpPr>
          <p:sp>
            <p:nvSpPr>
              <p:cNvPr id="3354" name="Google Shape;3354;p79"/>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79"/>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79"/>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79"/>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79"/>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79"/>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79"/>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79"/>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79"/>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79"/>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79"/>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79"/>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79"/>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79"/>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79"/>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79"/>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79"/>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79"/>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79"/>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79"/>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79"/>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79"/>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79"/>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79"/>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79"/>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79"/>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79"/>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79"/>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79"/>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9"/>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9"/>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9"/>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9"/>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9"/>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9"/>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9"/>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9"/>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9"/>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9"/>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9"/>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9"/>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9"/>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9"/>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9"/>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9"/>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9"/>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9"/>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9"/>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9"/>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9"/>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9"/>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9"/>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9"/>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9"/>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9"/>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9"/>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9"/>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9"/>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9"/>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9"/>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9"/>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9"/>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9"/>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9"/>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9"/>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9"/>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9"/>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9"/>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9"/>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9"/>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9"/>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9"/>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9"/>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9"/>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9"/>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9"/>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9"/>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9"/>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9"/>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9"/>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9"/>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9"/>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9"/>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9"/>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9"/>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9"/>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9"/>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9"/>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9"/>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9"/>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9"/>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9"/>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9"/>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9"/>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9"/>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9"/>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9"/>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9"/>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9"/>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9"/>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9"/>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79"/>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79"/>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9"/>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9"/>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9"/>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9"/>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9"/>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2" name="Google Shape;3462;p79"/>
            <p:cNvGrpSpPr/>
            <p:nvPr/>
          </p:nvGrpSpPr>
          <p:grpSpPr>
            <a:xfrm>
              <a:off x="729721" y="2787712"/>
              <a:ext cx="4162797" cy="1998575"/>
              <a:chOff x="2474221" y="2781748"/>
              <a:chExt cx="4196368" cy="2014693"/>
            </a:xfrm>
          </p:grpSpPr>
          <p:grpSp>
            <p:nvGrpSpPr>
              <p:cNvPr id="3463" name="Google Shape;3463;p79"/>
              <p:cNvGrpSpPr/>
              <p:nvPr/>
            </p:nvGrpSpPr>
            <p:grpSpPr>
              <a:xfrm>
                <a:off x="2474221" y="2781748"/>
                <a:ext cx="4196368" cy="2014693"/>
                <a:chOff x="1313950" y="2027925"/>
                <a:chExt cx="6516100" cy="3128405"/>
              </a:xfrm>
            </p:grpSpPr>
            <p:sp>
              <p:nvSpPr>
                <p:cNvPr id="3464" name="Google Shape;3464;p79"/>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9"/>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9"/>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9"/>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9"/>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9"/>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9"/>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9"/>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9"/>
                <p:cNvSpPr/>
                <p:nvPr/>
              </p:nvSpPr>
              <p:spPr>
                <a:xfrm rot="-61885">
                  <a:off x="3619099" y="3790410"/>
                  <a:ext cx="1823706" cy="1345724"/>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9"/>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9"/>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9"/>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9"/>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9"/>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9"/>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9"/>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9"/>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79"/>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9"/>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9"/>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9"/>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9"/>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9"/>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9"/>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9"/>
                <p:cNvSpPr/>
                <p:nvPr/>
              </p:nvSpPr>
              <p:spPr>
                <a:xfrm rot="-61885">
                  <a:off x="3561025" y="3747649"/>
                  <a:ext cx="1938451" cy="1391347"/>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9"/>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9"/>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9"/>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9"/>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79"/>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9"/>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9"/>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9"/>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9"/>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9"/>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9" name="Google Shape;3499;p79"/>
              <p:cNvSpPr/>
              <p:nvPr/>
            </p:nvSpPr>
            <p:spPr>
              <a:xfrm>
                <a:off x="4537825" y="3896350"/>
                <a:ext cx="74345" cy="883314"/>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ounded Rectangle 3"/>
          <p:cNvSpPr/>
          <p:nvPr/>
        </p:nvSpPr>
        <p:spPr>
          <a:xfrm>
            <a:off x="3880901" y="635620"/>
            <a:ext cx="4962015" cy="1204331"/>
          </a:xfrm>
          <a:prstGeom prst="roundRect">
            <a:avLst>
              <a:gd name="adj" fmla="val 0"/>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181953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Bao bì đựng gạo 10kg - Công Ty TNHH SX TM Việt An K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124" y="1512876"/>
            <a:ext cx="2219930" cy="221993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Bao bì xi măng - CÔNG TY CỔ PHẦN BAO BÌ TÂN KHÁNH A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776" b="91379" l="10000" r="90000"/>
                    </a14:imgEffect>
                  </a14:imgLayer>
                </a14:imgProps>
              </a:ext>
              <a:ext uri="{28A0092B-C50C-407E-A947-70E740481C1C}">
                <a14:useLocalDpi xmlns:a14="http://schemas.microsoft.com/office/drawing/2010/main" val="0"/>
              </a:ext>
            </a:extLst>
          </a:blip>
          <a:srcRect t="11110" b="8304"/>
          <a:stretch/>
        </p:blipFill>
        <p:spPr bwMode="auto">
          <a:xfrm>
            <a:off x="5255062" y="1322465"/>
            <a:ext cx="2433107" cy="25993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03335" y="3894389"/>
            <a:ext cx="1253447" cy="400110"/>
          </a:xfrm>
          <a:prstGeom prst="rect">
            <a:avLst/>
          </a:prstGeom>
          <a:solidFill>
            <a:schemeClr val="accent2">
              <a:lumMod val="40000"/>
              <a:lumOff val="60000"/>
            </a:schemeClr>
          </a:solidFill>
        </p:spPr>
        <p:txBody>
          <a:bodyPr wrap="square" rtlCol="0">
            <a:spAutoFit/>
          </a:bodyPr>
          <a:lstStyle/>
          <a:p>
            <a:r>
              <a:rPr lang="en-US" sz="2000" b="1" i="1" dirty="0">
                <a:latin typeface="Times New Roman" panose="02020603050405020304" pitchFamily="18" charset="0"/>
                <a:cs typeface="Times New Roman" panose="02020603050405020304" pitchFamily="18" charset="0"/>
              </a:rPr>
              <a:t>1 </a:t>
            </a:r>
            <a:r>
              <a:rPr lang="en-US" sz="2000" b="1" i="1" dirty="0" err="1">
                <a:latin typeface="Times New Roman" panose="02020603050405020304" pitchFamily="18" charset="0"/>
                <a:cs typeface="Times New Roman" panose="02020603050405020304" pitchFamily="18" charset="0"/>
              </a:rPr>
              <a:t>yến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gạo</a:t>
            </a:r>
            <a:endParaRPr lang="en-US" sz="2000" b="1"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76600" y="3887359"/>
            <a:ext cx="1553110" cy="400110"/>
          </a:xfrm>
          <a:prstGeom prst="rect">
            <a:avLst/>
          </a:prstGeom>
          <a:solidFill>
            <a:schemeClr val="accent2">
              <a:lumMod val="40000"/>
              <a:lumOff val="60000"/>
            </a:schemeClr>
          </a:solidFill>
        </p:spPr>
        <p:txBody>
          <a:bodyPr wrap="square" rtlCol="0">
            <a:spAutoFit/>
          </a:bodyPr>
          <a:lstStyle/>
          <a:p>
            <a:r>
              <a:rPr lang="en-US" sz="2000" b="1" i="1" dirty="0">
                <a:latin typeface="Times New Roman" panose="02020603050405020304" pitchFamily="18" charset="0"/>
                <a:cs typeface="Times New Roman" panose="02020603050405020304" pitchFamily="18" charset="0"/>
              </a:rPr>
              <a:t>1 </a:t>
            </a:r>
            <a:r>
              <a:rPr lang="en-US" sz="2000" b="1" i="1" dirty="0" err="1">
                <a:latin typeface="Times New Roman" panose="02020603050405020304" pitchFamily="18" charset="0"/>
                <a:cs typeface="Times New Roman" panose="02020603050405020304" pitchFamily="18" charset="0"/>
              </a:rPr>
              <a:t>tạ</a:t>
            </a:r>
            <a:r>
              <a:rPr lang="en-US" sz="2000" b="1" i="1" dirty="0">
                <a:latin typeface="Times New Roman" panose="02020603050405020304" pitchFamily="18" charset="0"/>
                <a:cs typeface="Times New Roman" panose="02020603050405020304" pitchFamily="18" charset="0"/>
              </a:rPr>
              <a:t> xi </a:t>
            </a:r>
            <a:r>
              <a:rPr lang="en-US" sz="2000" b="1" i="1" dirty="0" err="1">
                <a:latin typeface="Times New Roman" panose="02020603050405020304" pitchFamily="18" charset="0"/>
                <a:cs typeface="Times New Roman" panose="02020603050405020304" pitchFamily="18" charset="0"/>
              </a:rPr>
              <a:t>măng</a:t>
            </a:r>
            <a:endParaRPr lang="en-US" sz="2000" b="1" i="1" dirty="0">
              <a:latin typeface="Times New Roman" panose="02020603050405020304" pitchFamily="18" charset="0"/>
              <a:cs typeface="Times New Roman" panose="02020603050405020304" pitchFamily="18" charset="0"/>
            </a:endParaRPr>
          </a:p>
        </p:txBody>
      </p:sp>
      <p:pic>
        <p:nvPicPr>
          <p:cNvPr id="11" name="Picture 6" descr="Bao bì xi măng - CÔNG TY CỔ PHẦN BAO BÌ TÂN KHÁNH A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776" b="91379" l="10000" r="90000"/>
                    </a14:imgEffect>
                  </a14:imgLayer>
                </a14:imgProps>
              </a:ext>
              <a:ext uri="{28A0092B-C50C-407E-A947-70E740481C1C}">
                <a14:useLocalDpi xmlns:a14="http://schemas.microsoft.com/office/drawing/2010/main" val="0"/>
              </a:ext>
            </a:extLst>
          </a:blip>
          <a:srcRect t="11110" b="8304"/>
          <a:stretch/>
        </p:blipFill>
        <p:spPr bwMode="auto">
          <a:xfrm>
            <a:off x="6098007" y="1265998"/>
            <a:ext cx="2433107" cy="25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209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OVID-19: Sóc Trăng hỗ trợ 60 tấn gạo cho người nghèo - Ảnh thời sự trong  nước - Văn hoá &amp;amp; Xã hội - Thông tấn xã Việt Nam (TTX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044" y="1234666"/>
            <a:ext cx="4642334" cy="30855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6523" y="742279"/>
            <a:ext cx="7487321" cy="400110"/>
          </a:xfrm>
          <a:prstGeom prst="rect">
            <a:avLst/>
          </a:prstGeom>
          <a:noFill/>
        </p:spPr>
        <p:txBody>
          <a:bodyPr wrap="square" rtlCol="0">
            <a:spAutoFit/>
          </a:bodyPr>
          <a:lstStyle/>
          <a:p>
            <a:r>
              <a:rPr lang="en-US" sz="2000" b="1" i="1" dirty="0" err="1"/>
              <a:t>Sóc</a:t>
            </a:r>
            <a:r>
              <a:rPr lang="en-US" sz="2000" b="1" i="1" dirty="0"/>
              <a:t> </a:t>
            </a:r>
            <a:r>
              <a:rPr lang="en-US" sz="2000" b="1" i="1" dirty="0" err="1"/>
              <a:t>Trăng</a:t>
            </a:r>
            <a:r>
              <a:rPr lang="en-US" sz="2000" b="1" i="1" dirty="0"/>
              <a:t> </a:t>
            </a:r>
            <a:r>
              <a:rPr lang="en-US" sz="2000" b="1" i="1" dirty="0" err="1"/>
              <a:t>ủng</a:t>
            </a:r>
            <a:r>
              <a:rPr lang="en-US" sz="2000" b="1" i="1" dirty="0"/>
              <a:t> </a:t>
            </a:r>
            <a:r>
              <a:rPr lang="en-US" sz="2000" b="1" i="1" dirty="0" err="1"/>
              <a:t>hộ</a:t>
            </a:r>
            <a:r>
              <a:rPr lang="en-US" sz="2000" b="1" i="1" dirty="0"/>
              <a:t> 60 </a:t>
            </a:r>
            <a:r>
              <a:rPr lang="en-US" sz="2000" b="1" i="1" dirty="0" err="1"/>
              <a:t>tấn</a:t>
            </a:r>
            <a:r>
              <a:rPr lang="en-US" sz="2000" b="1" i="1" dirty="0"/>
              <a:t> </a:t>
            </a:r>
            <a:r>
              <a:rPr lang="en-US" sz="2000" b="1" i="1" dirty="0" err="1"/>
              <a:t>gạo</a:t>
            </a:r>
            <a:r>
              <a:rPr lang="en-US" sz="2000" b="1" i="1" dirty="0"/>
              <a:t> </a:t>
            </a:r>
            <a:r>
              <a:rPr lang="en-US" sz="2000" b="1" i="1" dirty="0" err="1"/>
              <a:t>cho</a:t>
            </a:r>
            <a:r>
              <a:rPr lang="en-US" sz="2000" b="1" i="1" dirty="0"/>
              <a:t> </a:t>
            </a:r>
            <a:r>
              <a:rPr lang="en-US" sz="2000" b="1" i="1" dirty="0" err="1"/>
              <a:t>Thành</a:t>
            </a:r>
            <a:r>
              <a:rPr lang="en-US" sz="2000" b="1" i="1" dirty="0"/>
              <a:t> </a:t>
            </a:r>
            <a:r>
              <a:rPr lang="en-US" sz="2000" b="1" i="1" dirty="0" err="1"/>
              <a:t>phố</a:t>
            </a:r>
            <a:r>
              <a:rPr lang="en-US" sz="2000" b="1" i="1" dirty="0"/>
              <a:t> </a:t>
            </a:r>
            <a:r>
              <a:rPr lang="en-US" sz="2000" b="1" i="1" dirty="0" err="1"/>
              <a:t>Hồ</a:t>
            </a:r>
            <a:r>
              <a:rPr lang="en-US" sz="2000" b="1" i="1" dirty="0"/>
              <a:t> </a:t>
            </a:r>
            <a:r>
              <a:rPr lang="en-US" sz="2000" b="1" i="1" dirty="0" err="1"/>
              <a:t>Chí</a:t>
            </a:r>
            <a:r>
              <a:rPr lang="en-US" sz="2000" b="1" i="1" dirty="0"/>
              <a:t> Minh</a:t>
            </a:r>
          </a:p>
        </p:txBody>
      </p:sp>
    </p:spTree>
    <p:extLst>
      <p:ext uri="{BB962C8B-B14F-4D97-AF65-F5344CB8AC3E}">
        <p14:creationId xmlns:p14="http://schemas.microsoft.com/office/powerpoint/2010/main" val="3572713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1530" y="742279"/>
            <a:ext cx="7487321" cy="400110"/>
          </a:xfrm>
          <a:prstGeom prst="rect">
            <a:avLst/>
          </a:prstGeom>
          <a:noFill/>
        </p:spPr>
        <p:txBody>
          <a:bodyPr wrap="square" rtlCol="0">
            <a:spAutoFit/>
          </a:bodyPr>
          <a:lstStyle/>
          <a:p>
            <a:r>
              <a:rPr lang="en-US" sz="2000" b="1" i="1" dirty="0" err="1"/>
              <a:t>Giải</a:t>
            </a:r>
            <a:r>
              <a:rPr lang="en-US" sz="2000" b="1" i="1" dirty="0"/>
              <a:t> </a:t>
            </a:r>
            <a:r>
              <a:rPr lang="en-US" sz="2000" b="1" i="1" dirty="0" err="1"/>
              <a:t>cứu</a:t>
            </a:r>
            <a:r>
              <a:rPr lang="en-US" sz="2000" b="1" i="1" dirty="0"/>
              <a:t> 12 </a:t>
            </a:r>
            <a:r>
              <a:rPr lang="en-US" sz="2000" b="1" i="1" dirty="0" err="1"/>
              <a:t>nghìn</a:t>
            </a:r>
            <a:r>
              <a:rPr lang="en-US" sz="2000" b="1" i="1" dirty="0"/>
              <a:t> </a:t>
            </a:r>
            <a:r>
              <a:rPr lang="en-US" sz="2000" b="1" i="1" dirty="0" err="1"/>
              <a:t>tấn</a:t>
            </a:r>
            <a:r>
              <a:rPr lang="en-US" sz="2000" b="1" i="1" dirty="0"/>
              <a:t> </a:t>
            </a:r>
            <a:r>
              <a:rPr lang="en-US" sz="2000" b="1" i="1" dirty="0" err="1"/>
              <a:t>rau</a:t>
            </a:r>
            <a:r>
              <a:rPr lang="en-US" sz="2000" b="1" i="1" dirty="0"/>
              <a:t> </a:t>
            </a:r>
            <a:r>
              <a:rPr lang="en-US" sz="2000" b="1" i="1" dirty="0" err="1"/>
              <a:t>cho</a:t>
            </a:r>
            <a:r>
              <a:rPr lang="en-US" sz="2000" b="1" i="1" dirty="0"/>
              <a:t> </a:t>
            </a:r>
            <a:r>
              <a:rPr lang="en-US" sz="2000" b="1" i="1" dirty="0" err="1"/>
              <a:t>tỉnh</a:t>
            </a:r>
            <a:r>
              <a:rPr lang="en-US" sz="2000" b="1" i="1" dirty="0"/>
              <a:t> </a:t>
            </a:r>
            <a:r>
              <a:rPr lang="en-US" sz="2000" b="1" i="1" dirty="0" err="1"/>
              <a:t>Hải</a:t>
            </a:r>
            <a:r>
              <a:rPr lang="en-US" sz="2000" b="1" i="1" dirty="0"/>
              <a:t> </a:t>
            </a:r>
            <a:r>
              <a:rPr lang="en-US" sz="2000" b="1" i="1" dirty="0" err="1"/>
              <a:t>Dương</a:t>
            </a:r>
            <a:endParaRPr lang="en-US" sz="2000" b="1" i="1" dirty="0"/>
          </a:p>
        </p:txBody>
      </p:sp>
      <p:pic>
        <p:nvPicPr>
          <p:cNvPr id="10242" name="Picture 2" descr="Giải cứu” hàng chục tấn rau cho bà con Hải Dương - Báo Nh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37" y="1215614"/>
            <a:ext cx="5040369" cy="315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599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34430C6-E7E0-43A7-B49B-239982606D14}"/>
              </a:ext>
            </a:extLst>
          </p:cNvPr>
          <p:cNvSpPr/>
          <p:nvPr/>
        </p:nvSpPr>
        <p:spPr>
          <a:xfrm>
            <a:off x="399556" y="422031"/>
            <a:ext cx="1605092" cy="529222"/>
          </a:xfrm>
          <a:prstGeom prst="ellipse">
            <a:avLst/>
          </a:prstGeom>
          <a:solidFill>
            <a:srgbClr val="FF0066"/>
          </a:solidFill>
          <a:ln>
            <a:solidFill>
              <a:schemeClr val="accent1">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buClrTx/>
            </a:pPr>
            <a:r>
              <a:rPr lang="en-US" sz="3000" b="1" kern="1200" dirty="0" err="1">
                <a:solidFill>
                  <a:prstClr val="white"/>
                </a:solidFill>
                <a:latin typeface="Times New Roman" panose="02020603050405020304" pitchFamily="18" charset="0"/>
                <a:cs typeface="Times New Roman" panose="02020603050405020304" pitchFamily="18" charset="0"/>
              </a:rPr>
              <a:t>Câu</a:t>
            </a:r>
            <a:r>
              <a:rPr lang="en-US" sz="3000" b="1" kern="1200" dirty="0">
                <a:solidFill>
                  <a:prstClr val="white"/>
                </a:solidFill>
                <a:latin typeface="Times New Roman" panose="02020603050405020304" pitchFamily="18" charset="0"/>
                <a:cs typeface="Times New Roman" panose="02020603050405020304" pitchFamily="18" charset="0"/>
              </a:rPr>
              <a:t> 1</a:t>
            </a:r>
          </a:p>
        </p:txBody>
      </p:sp>
      <p:grpSp>
        <p:nvGrpSpPr>
          <p:cNvPr id="9" name="Group 8">
            <a:extLst>
              <a:ext uri="{FF2B5EF4-FFF2-40B4-BE49-F238E27FC236}">
                <a16:creationId xmlns:a16="http://schemas.microsoft.com/office/drawing/2014/main" id="{2B90BCDF-0192-4F15-BE8E-612EC1F5A273}"/>
              </a:ext>
            </a:extLst>
          </p:cNvPr>
          <p:cNvGrpSpPr/>
          <p:nvPr/>
        </p:nvGrpSpPr>
        <p:grpSpPr>
          <a:xfrm>
            <a:off x="1909690" y="-183888"/>
            <a:ext cx="6478172" cy="1850909"/>
            <a:chOff x="2546253" y="-245184"/>
            <a:chExt cx="8637562" cy="2467879"/>
          </a:xfrm>
        </p:grpSpPr>
        <p:pic>
          <p:nvPicPr>
            <p:cNvPr id="5" name="Picture 2" descr="F:\1-原创素材\1_mm1102\PPT\PPT_014\materaials\pageimg_g16.png">
              <a:extLst>
                <a:ext uri="{FF2B5EF4-FFF2-40B4-BE49-F238E27FC236}">
                  <a16:creationId xmlns:a16="http://schemas.microsoft.com/office/drawing/2014/main" id="{6A10D7FB-2609-473C-BC52-D306FE19C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6253" y="-245184"/>
              <a:ext cx="8637562" cy="24678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C20134-5871-4EBE-855E-6896260B0068}"/>
                </a:ext>
              </a:extLst>
            </p:cNvPr>
            <p:cNvSpPr/>
            <p:nvPr/>
          </p:nvSpPr>
          <p:spPr>
            <a:xfrm>
              <a:off x="4290645" y="562707"/>
              <a:ext cx="6316395" cy="1481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pPr>
              <a:endParaRPr lang="en-US" kern="1200">
                <a:solidFill>
                  <a:prstClr val="white"/>
                </a:solidFill>
              </a:endParaRPr>
            </a:p>
          </p:txBody>
        </p:sp>
      </p:grpSp>
      <p:sp>
        <p:nvSpPr>
          <p:cNvPr id="10" name="TextBox 9">
            <a:extLst>
              <a:ext uri="{FF2B5EF4-FFF2-40B4-BE49-F238E27FC236}">
                <a16:creationId xmlns:a16="http://schemas.microsoft.com/office/drawing/2014/main" id="{A2CDA645-36A0-436D-B7D6-0A04E9473778}"/>
              </a:ext>
            </a:extLst>
          </p:cNvPr>
          <p:cNvSpPr txBox="1"/>
          <p:nvPr/>
        </p:nvSpPr>
        <p:spPr>
          <a:xfrm>
            <a:off x="2701151" y="454964"/>
            <a:ext cx="5023742" cy="992577"/>
          </a:xfrm>
          <a:prstGeom prst="rect">
            <a:avLst/>
          </a:prstGeom>
          <a:noFill/>
        </p:spPr>
        <p:txBody>
          <a:bodyPr wrap="none" lIns="68577" tIns="34289" rIns="68577" bIns="34289" rtlCol="0">
            <a:spAutoFit/>
          </a:bodyPr>
          <a:lstStyle/>
          <a:p>
            <a:pPr defTabSz="685766">
              <a:buClrTx/>
              <a:defRPr/>
            </a:pP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Trong</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các</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đơn</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vị</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sau</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đơn</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vị</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đo</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p>
          <a:p>
            <a:pPr defTabSz="685766">
              <a:buClrTx/>
              <a:defRPr/>
            </a:pP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khối</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lượng</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đã</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học</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là</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p>
        </p:txBody>
      </p:sp>
      <p:sp>
        <p:nvSpPr>
          <p:cNvPr id="11" name="Rounded Rectangle 19">
            <a:extLst>
              <a:ext uri="{FF2B5EF4-FFF2-40B4-BE49-F238E27FC236}">
                <a16:creationId xmlns:a16="http://schemas.microsoft.com/office/drawing/2014/main" id="{3376C7B0-1C1C-45EC-B40B-6078B45E3600}"/>
              </a:ext>
            </a:extLst>
          </p:cNvPr>
          <p:cNvSpPr/>
          <p:nvPr/>
        </p:nvSpPr>
        <p:spPr>
          <a:xfrm>
            <a:off x="674720" y="2350602"/>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13" name="Rounded Rectangle 21">
            <a:extLst>
              <a:ext uri="{FF2B5EF4-FFF2-40B4-BE49-F238E27FC236}">
                <a16:creationId xmlns:a16="http://schemas.microsoft.com/office/drawing/2014/main" id="{0BF0C279-AF42-473E-B917-02E815FA1797}"/>
              </a:ext>
            </a:extLst>
          </p:cNvPr>
          <p:cNvSpPr/>
          <p:nvPr/>
        </p:nvSpPr>
        <p:spPr>
          <a:xfrm>
            <a:off x="674720" y="3546936"/>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16" name="TextBox 15">
            <a:extLst>
              <a:ext uri="{FF2B5EF4-FFF2-40B4-BE49-F238E27FC236}">
                <a16:creationId xmlns:a16="http://schemas.microsoft.com/office/drawing/2014/main" id="{3D855A38-7823-4F94-BD9D-99B7F3833CE4}"/>
              </a:ext>
            </a:extLst>
          </p:cNvPr>
          <p:cNvSpPr txBox="1"/>
          <p:nvPr/>
        </p:nvSpPr>
        <p:spPr>
          <a:xfrm>
            <a:off x="882040" y="3796477"/>
            <a:ext cx="2912953" cy="484748"/>
          </a:xfrm>
          <a:prstGeom prst="rect">
            <a:avLst/>
          </a:prstGeom>
          <a:noFill/>
        </p:spPr>
        <p:txBody>
          <a:bodyPr wrap="square" lIns="68577" tIns="34289" rIns="68577" bIns="34289" rtlCol="0">
            <a:spAutoFit/>
          </a:bodyPr>
          <a:lstStyle/>
          <a:p>
            <a:pPr defTabSz="685766">
              <a:buClrTx/>
            </a:pP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B. Ki -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lô</a:t>
            </a: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mét</a:t>
            </a: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p>
        </p:txBody>
      </p:sp>
      <p:sp>
        <p:nvSpPr>
          <p:cNvPr id="18" name="TextBox 17">
            <a:extLst>
              <a:ext uri="{FF2B5EF4-FFF2-40B4-BE49-F238E27FC236}">
                <a16:creationId xmlns:a16="http://schemas.microsoft.com/office/drawing/2014/main" id="{30B95FD0-C7DE-4DBD-B752-ADEB97F44862}"/>
              </a:ext>
            </a:extLst>
          </p:cNvPr>
          <p:cNvSpPr txBox="1"/>
          <p:nvPr/>
        </p:nvSpPr>
        <p:spPr>
          <a:xfrm>
            <a:off x="881822" y="2600146"/>
            <a:ext cx="2912953" cy="484748"/>
          </a:xfrm>
          <a:prstGeom prst="rect">
            <a:avLst/>
          </a:prstGeom>
          <a:noFill/>
        </p:spPr>
        <p:txBody>
          <a:bodyPr wrap="square" lIns="68577" tIns="34289" rIns="68577" bIns="34289" rtlCol="0">
            <a:spAutoFit/>
          </a:bodyPr>
          <a:lstStyle/>
          <a:p>
            <a:pPr defTabSz="685766">
              <a:buClrTx/>
            </a:pP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A.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Xăng</a:t>
            </a: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ti</a:t>
            </a: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mét</a:t>
            </a:r>
            <a:endPar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AC41BF0B-A95B-448B-B2FA-DB65C6181C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1300" y="3693224"/>
            <a:ext cx="584695" cy="584695"/>
          </a:xfrm>
          <a:prstGeom prst="rect">
            <a:avLst/>
          </a:prstGeom>
        </p:spPr>
      </p:pic>
      <p:pic>
        <p:nvPicPr>
          <p:cNvPr id="21" name="Picture 20">
            <a:extLst>
              <a:ext uri="{FF2B5EF4-FFF2-40B4-BE49-F238E27FC236}">
                <a16:creationId xmlns:a16="http://schemas.microsoft.com/office/drawing/2014/main" id="{B69BAB77-9989-4069-9D87-54338EF26F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1300" y="2489996"/>
            <a:ext cx="584695" cy="584695"/>
          </a:xfrm>
          <a:prstGeom prst="rect">
            <a:avLst/>
          </a:prstGeom>
        </p:spPr>
      </p:pic>
      <p:sp>
        <p:nvSpPr>
          <p:cNvPr id="23" name="Rounded Rectangle 32">
            <a:extLst>
              <a:ext uri="{FF2B5EF4-FFF2-40B4-BE49-F238E27FC236}">
                <a16:creationId xmlns:a16="http://schemas.microsoft.com/office/drawing/2014/main" id="{5A963D00-543B-4AA6-837C-41BC622EBBD2}"/>
              </a:ext>
            </a:extLst>
          </p:cNvPr>
          <p:cNvSpPr/>
          <p:nvPr/>
        </p:nvSpPr>
        <p:spPr>
          <a:xfrm>
            <a:off x="4668800" y="3525834"/>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24" name="Rounded Rectangle 35">
            <a:extLst>
              <a:ext uri="{FF2B5EF4-FFF2-40B4-BE49-F238E27FC236}">
                <a16:creationId xmlns:a16="http://schemas.microsoft.com/office/drawing/2014/main" id="{35066E37-A4C5-40D2-9D39-F3C6BEFADC8E}"/>
              </a:ext>
            </a:extLst>
          </p:cNvPr>
          <p:cNvSpPr/>
          <p:nvPr/>
        </p:nvSpPr>
        <p:spPr>
          <a:xfrm>
            <a:off x="4668800" y="2371038"/>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25" name="TextBox 24">
            <a:extLst>
              <a:ext uri="{FF2B5EF4-FFF2-40B4-BE49-F238E27FC236}">
                <a16:creationId xmlns:a16="http://schemas.microsoft.com/office/drawing/2014/main" id="{80570C06-611A-4284-84FF-EFD6085D472C}"/>
              </a:ext>
            </a:extLst>
          </p:cNvPr>
          <p:cNvSpPr txBox="1"/>
          <p:nvPr/>
        </p:nvSpPr>
        <p:spPr>
          <a:xfrm>
            <a:off x="4842038" y="2605510"/>
            <a:ext cx="2912953" cy="484748"/>
          </a:xfrm>
          <a:prstGeom prst="rect">
            <a:avLst/>
          </a:prstGeom>
          <a:noFill/>
        </p:spPr>
        <p:txBody>
          <a:bodyPr wrap="square" lIns="68577" tIns="34289" rIns="68577" bIns="34289" rtlCol="0">
            <a:spAutoFit/>
          </a:bodyPr>
          <a:lstStyle/>
          <a:p>
            <a:pPr defTabSz="685766">
              <a:buClrTx/>
            </a:pP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C. </a:t>
            </a:r>
            <a:r>
              <a:rPr lang="en-US" sz="2700" kern="1200">
                <a:ln>
                  <a:solidFill>
                    <a:srgbClr val="0070C0"/>
                  </a:solidFill>
                </a:ln>
                <a:solidFill>
                  <a:prstClr val="black"/>
                </a:solidFill>
                <a:latin typeface="Times New Roman" panose="02020603050405020304" pitchFamily="18" charset="0"/>
                <a:ea typeface="+mn-ea"/>
                <a:cs typeface="Times New Roman" panose="02020603050405020304" pitchFamily="18" charset="0"/>
              </a:rPr>
              <a:t>Ki -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lô</a:t>
            </a: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 gam</a:t>
            </a:r>
          </a:p>
        </p:txBody>
      </p:sp>
      <p:sp>
        <p:nvSpPr>
          <p:cNvPr id="26" name="TextBox 25">
            <a:extLst>
              <a:ext uri="{FF2B5EF4-FFF2-40B4-BE49-F238E27FC236}">
                <a16:creationId xmlns:a16="http://schemas.microsoft.com/office/drawing/2014/main" id="{ECBB9EC3-EB50-4764-B1D7-705A13D104CD}"/>
              </a:ext>
            </a:extLst>
          </p:cNvPr>
          <p:cNvSpPr txBox="1"/>
          <p:nvPr/>
        </p:nvSpPr>
        <p:spPr>
          <a:xfrm>
            <a:off x="4875901" y="3775378"/>
            <a:ext cx="2912953" cy="484748"/>
          </a:xfrm>
          <a:prstGeom prst="rect">
            <a:avLst/>
          </a:prstGeom>
          <a:noFill/>
        </p:spPr>
        <p:txBody>
          <a:bodyPr wrap="square" lIns="68577" tIns="34289" rIns="68577" bIns="34289" rtlCol="0">
            <a:spAutoFit/>
          </a:bodyPr>
          <a:lstStyle/>
          <a:p>
            <a:pPr defTabSz="685766">
              <a:buClrTx/>
            </a:pP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D.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Đề</a:t>
            </a: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 ca - gam</a:t>
            </a:r>
          </a:p>
        </p:txBody>
      </p:sp>
      <p:pic>
        <p:nvPicPr>
          <p:cNvPr id="27" name="Picture 26">
            <a:extLst>
              <a:ext uri="{FF2B5EF4-FFF2-40B4-BE49-F238E27FC236}">
                <a16:creationId xmlns:a16="http://schemas.microsoft.com/office/drawing/2014/main" id="{A7CC88BB-82CC-4FB6-8591-1A6262F36C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2048" y="2394490"/>
            <a:ext cx="800575" cy="866694"/>
          </a:xfrm>
          <a:prstGeom prst="rect">
            <a:avLst/>
          </a:prstGeom>
        </p:spPr>
      </p:pic>
      <p:pic>
        <p:nvPicPr>
          <p:cNvPr id="28" name="Picture 27">
            <a:extLst>
              <a:ext uri="{FF2B5EF4-FFF2-40B4-BE49-F238E27FC236}">
                <a16:creationId xmlns:a16="http://schemas.microsoft.com/office/drawing/2014/main" id="{4FD7D972-0DB7-4BE5-B675-251A9CD7A0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5379" y="3665231"/>
            <a:ext cx="584695" cy="584695"/>
          </a:xfrm>
          <a:prstGeom prst="rect">
            <a:avLst/>
          </a:prstGeom>
        </p:spPr>
      </p:pic>
      <p:pic>
        <p:nvPicPr>
          <p:cNvPr id="2" name="Google Shape;95;p1">
            <a:extLst>
              <a:ext uri="{FF2B5EF4-FFF2-40B4-BE49-F238E27FC236}">
                <a16:creationId xmlns:a16="http://schemas.microsoft.com/office/drawing/2014/main" id="{0EF40F08-3218-363E-7946-17D073CDBCAC}"/>
              </a:ext>
            </a:extLst>
          </p:cNvPr>
          <p:cNvPicPr preferRelativeResize="0"/>
          <p:nvPr/>
        </p:nvPicPr>
        <p:blipFill rotWithShape="1">
          <a:blip r:embed="rId8">
            <a:alphaModFix/>
          </a:blip>
          <a:srcRect/>
          <a:stretch/>
        </p:blipFill>
        <p:spPr>
          <a:xfrm>
            <a:off x="1" y="2"/>
            <a:ext cx="990434" cy="445687"/>
          </a:xfrm>
          <a:prstGeom prst="rect">
            <a:avLst/>
          </a:prstGeom>
          <a:noFill/>
          <a:ln>
            <a:noFill/>
          </a:ln>
        </p:spPr>
      </p:pic>
    </p:spTree>
    <p:extLst>
      <p:ext uri="{BB962C8B-B14F-4D97-AF65-F5344CB8AC3E}">
        <p14:creationId xmlns:p14="http://schemas.microsoft.com/office/powerpoint/2010/main" val="128682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17">
                                          <p:stCondLst>
                                            <p:cond delay="0"/>
                                          </p:stCondLst>
                                        </p:cTn>
                                        <p:tgtEl>
                                          <p:spTgt spid="9"/>
                                        </p:tgtEl>
                                      </p:cBhvr>
                                    </p:animEffect>
                                    <p:anim calcmode="lin" valueType="num">
                                      <p:cBhvr>
                                        <p:cTn id="8"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13" dur="10">
                                          <p:stCondLst>
                                            <p:cond delay="244"/>
                                          </p:stCondLst>
                                        </p:cTn>
                                        <p:tgtEl>
                                          <p:spTgt spid="9"/>
                                        </p:tgtEl>
                                      </p:cBhvr>
                                      <p:to x="100000" y="60000"/>
                                    </p:animScale>
                                    <p:animScale>
                                      <p:cBhvr>
                                        <p:cTn id="14" dur="62" decel="50000">
                                          <p:stCondLst>
                                            <p:cond delay="254"/>
                                          </p:stCondLst>
                                        </p:cTn>
                                        <p:tgtEl>
                                          <p:spTgt spid="9"/>
                                        </p:tgtEl>
                                      </p:cBhvr>
                                      <p:to x="100000" y="100000"/>
                                    </p:animScale>
                                    <p:animScale>
                                      <p:cBhvr>
                                        <p:cTn id="15" dur="10">
                                          <p:stCondLst>
                                            <p:cond delay="492"/>
                                          </p:stCondLst>
                                        </p:cTn>
                                        <p:tgtEl>
                                          <p:spTgt spid="9"/>
                                        </p:tgtEl>
                                      </p:cBhvr>
                                      <p:to x="100000" y="80000"/>
                                    </p:animScale>
                                    <p:animScale>
                                      <p:cBhvr>
                                        <p:cTn id="16" dur="62" decel="50000">
                                          <p:stCondLst>
                                            <p:cond delay="502"/>
                                          </p:stCondLst>
                                        </p:cTn>
                                        <p:tgtEl>
                                          <p:spTgt spid="9"/>
                                        </p:tgtEl>
                                      </p:cBhvr>
                                      <p:to x="100000" y="100000"/>
                                    </p:animScale>
                                    <p:animScale>
                                      <p:cBhvr>
                                        <p:cTn id="17" dur="10">
                                          <p:stCondLst>
                                            <p:cond delay="616"/>
                                          </p:stCondLst>
                                        </p:cTn>
                                        <p:tgtEl>
                                          <p:spTgt spid="9"/>
                                        </p:tgtEl>
                                      </p:cBhvr>
                                      <p:to x="100000" y="90000"/>
                                    </p:animScale>
                                    <p:animScale>
                                      <p:cBhvr>
                                        <p:cTn id="18" dur="62" decel="50000">
                                          <p:stCondLst>
                                            <p:cond delay="625"/>
                                          </p:stCondLst>
                                        </p:cTn>
                                        <p:tgtEl>
                                          <p:spTgt spid="9"/>
                                        </p:tgtEl>
                                      </p:cBhvr>
                                      <p:to x="100000" y="100000"/>
                                    </p:animScale>
                                    <p:animScale>
                                      <p:cBhvr>
                                        <p:cTn id="19" dur="10">
                                          <p:stCondLst>
                                            <p:cond delay="678"/>
                                          </p:stCondLst>
                                        </p:cTn>
                                        <p:tgtEl>
                                          <p:spTgt spid="9"/>
                                        </p:tgtEl>
                                      </p:cBhvr>
                                      <p:to x="100000" y="95000"/>
                                    </p:animScale>
                                    <p:animScale>
                                      <p:cBhvr>
                                        <p:cTn id="20" dur="62" decel="50000">
                                          <p:stCondLst>
                                            <p:cond delay="688"/>
                                          </p:stCondLst>
                                        </p:cTn>
                                        <p:tgtEl>
                                          <p:spTgt spid="9"/>
                                        </p:tgtEl>
                                      </p:cBhvr>
                                      <p:to x="100000" y="100000"/>
                                    </p:animScale>
                                  </p:childTnLst>
                                </p:cTn>
                              </p:par>
                            </p:childTnLst>
                          </p:cTn>
                        </p:par>
                        <p:par>
                          <p:cTn id="21" fill="hold">
                            <p:stCondLst>
                              <p:cond delay="750"/>
                            </p:stCondLst>
                            <p:childTnLst>
                              <p:par>
                                <p:cTn id="22" presetID="3"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75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3" presetClass="entr" presetSubtype="32"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strVal val="4*#ppt_w"/>
                                          </p:val>
                                        </p:tav>
                                        <p:tav tm="100000">
                                          <p:val>
                                            <p:strVal val="#ppt_w"/>
                                          </p:val>
                                        </p:tav>
                                      </p:tavLst>
                                    </p:anim>
                                    <p:anim calcmode="lin" valueType="num">
                                      <p:cBhvr>
                                        <p:cTn id="60" dur="500" fill="hold"/>
                                        <p:tgtEl>
                                          <p:spTgt spid="20"/>
                                        </p:tgtEl>
                                        <p:attrNameLst>
                                          <p:attrName>ppt_h</p:attrName>
                                        </p:attrNameLst>
                                      </p:cBhvr>
                                      <p:tavLst>
                                        <p:tav tm="0">
                                          <p:val>
                                            <p:strVal val="4*#ppt_h"/>
                                          </p:val>
                                        </p:tav>
                                        <p:tav tm="100000">
                                          <p:val>
                                            <p:strVal val="#ppt_h"/>
                                          </p:val>
                                        </p:tav>
                                      </p:tavLst>
                                    </p:anim>
                                  </p:childTnLst>
                                  <p:subTnLst>
                                    <p:audio>
                                      <p:cMediaNode vol="32000">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par>
                                <p:cTn id="61" presetID="9" presetClass="emph" presetSubtype="0" grpId="1" nodeType="withEffect">
                                  <p:stCondLst>
                                    <p:cond delay="0"/>
                                  </p:stCondLst>
                                  <p:childTnLst>
                                    <p:set>
                                      <p:cBhvr rctx="PPT">
                                        <p:cTn id="62" dur="indefinite"/>
                                        <p:tgtEl>
                                          <p:spTgt spid="13"/>
                                        </p:tgtEl>
                                        <p:attrNameLst>
                                          <p:attrName>style.opacity</p:attrName>
                                        </p:attrNameLst>
                                      </p:cBhvr>
                                      <p:to>
                                        <p:strVal val="0.5"/>
                                      </p:to>
                                    </p:set>
                                    <p:animEffect filter="image" prLst="opacity: 0.5">
                                      <p:cBhvr rctx="IE">
                                        <p:cTn id="63" dur="indefinite"/>
                                        <p:tgtEl>
                                          <p:spTgt spid="13"/>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8"/>
                    </p:tgtEl>
                  </p:cond>
                </p:stCondLst>
                <p:endSync evt="end" delay="0">
                  <p:rtn val="all"/>
                </p:endSync>
                <p:childTnLst>
                  <p:par>
                    <p:cTn id="65" fill="hold">
                      <p:stCondLst>
                        <p:cond delay="0"/>
                      </p:stCondLst>
                      <p:childTnLst>
                        <p:par>
                          <p:cTn id="66" fill="hold">
                            <p:stCondLst>
                              <p:cond delay="0"/>
                            </p:stCondLst>
                            <p:childTnLst>
                              <p:par>
                                <p:cTn id="67" presetID="23" presetClass="entr" presetSubtype="32"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strVal val="4*#ppt_w"/>
                                          </p:val>
                                        </p:tav>
                                        <p:tav tm="100000">
                                          <p:val>
                                            <p:strVal val="#ppt_w"/>
                                          </p:val>
                                        </p:tav>
                                      </p:tavLst>
                                    </p:anim>
                                    <p:anim calcmode="lin" valueType="num">
                                      <p:cBhvr>
                                        <p:cTn id="70" dur="500" fill="hold"/>
                                        <p:tgtEl>
                                          <p:spTgt spid="21"/>
                                        </p:tgtEl>
                                        <p:attrNameLst>
                                          <p:attrName>ppt_h</p:attrName>
                                        </p:attrNameLst>
                                      </p:cBhvr>
                                      <p:tavLst>
                                        <p:tav tm="0">
                                          <p:val>
                                            <p:strVal val="4*#ppt_h"/>
                                          </p:val>
                                        </p:tav>
                                        <p:tav tm="100000">
                                          <p:val>
                                            <p:strVal val="#ppt_h"/>
                                          </p:val>
                                        </p:tav>
                                      </p:tavLst>
                                    </p:anim>
                                  </p:childTnLst>
                                  <p:subTnLst>
                                    <p:audio>
                                      <p:cMediaNode vol="27000">
                                        <p:cTn display="0" masterRel="sameClick">
                                          <p:stCondLst>
                                            <p:cond evt="begin" delay="0">
                                              <p:tn val="67"/>
                                            </p:cond>
                                          </p:stCondLst>
                                          <p:endCondLst>
                                            <p:cond evt="onStopAudio" delay="0">
                                              <p:tgtEl>
                                                <p:sldTgt/>
                                              </p:tgtEl>
                                            </p:cond>
                                          </p:endCondLst>
                                        </p:cTn>
                                        <p:tgtEl>
                                          <p:sndTgt r:embed="rId3" name="Am-thanh-tra-loi-sai-www_nhacchuongvui_com.wav"/>
                                        </p:tgtEl>
                                      </p:cMediaNode>
                                    </p:audio>
                                  </p:subTnLst>
                                </p:cTn>
                              </p:par>
                              <p:par>
                                <p:cTn id="71" presetID="9" presetClass="emph" presetSubtype="0" grpId="1" nodeType="withEffect">
                                  <p:stCondLst>
                                    <p:cond delay="0"/>
                                  </p:stCondLst>
                                  <p:childTnLst>
                                    <p:set>
                                      <p:cBhvr rctx="PPT">
                                        <p:cTn id="72" dur="indefinite"/>
                                        <p:tgtEl>
                                          <p:spTgt spid="11"/>
                                        </p:tgtEl>
                                        <p:attrNameLst>
                                          <p:attrName>style.opacity</p:attrName>
                                        </p:attrNameLst>
                                      </p:cBhvr>
                                      <p:to>
                                        <p:strVal val="0.5"/>
                                      </p:to>
                                    </p:set>
                                    <p:animEffect filter="image" prLst="opacity: 0.5">
                                      <p:cBhvr rctx="IE">
                                        <p:cTn id="73" dur="indefinite"/>
                                        <p:tgtEl>
                                          <p:spTgt spid="11"/>
                                        </p:tgtEl>
                                      </p:cBhvr>
                                    </p:animEffec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left)">
                                      <p:cBhvr>
                                        <p:cTn id="79" dur="500"/>
                                        <p:tgtEl>
                                          <p:spTgt spid="27"/>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tra-loi-dung-www_nhacchuongvui_com.wav"/>
                                        </p:tgtEl>
                                      </p:cMediaNode>
                                    </p:audio>
                                  </p:subTnLst>
                                </p:cTn>
                              </p:par>
                              <p:par>
                                <p:cTn id="80" presetID="22" presetClass="emph" presetSubtype="0" repeatCount="500000" fill="hold" nodeType="withEffect">
                                  <p:stCondLst>
                                    <p:cond delay="0"/>
                                  </p:stCondLst>
                                  <p:childTnLst>
                                    <p:animClr clrSpc="hsl" dir="cw">
                                      <p:cBhvr override="childStyle">
                                        <p:cTn id="81" dur="1000" fill="hold"/>
                                        <p:tgtEl>
                                          <p:spTgt spid="24"/>
                                        </p:tgtEl>
                                        <p:attrNameLst>
                                          <p:attrName>style.color</p:attrName>
                                        </p:attrNameLst>
                                      </p:cBhvr>
                                      <p:by>
                                        <p:hsl h="-7200000" s="0" l="0"/>
                                      </p:by>
                                    </p:animClr>
                                    <p:animClr clrSpc="hsl" dir="cw">
                                      <p:cBhvr>
                                        <p:cTn id="82" dur="1000" fill="hold"/>
                                        <p:tgtEl>
                                          <p:spTgt spid="24"/>
                                        </p:tgtEl>
                                        <p:attrNameLst>
                                          <p:attrName>fillcolor</p:attrName>
                                        </p:attrNameLst>
                                      </p:cBhvr>
                                      <p:by>
                                        <p:hsl h="-7200000" s="0" l="0"/>
                                      </p:by>
                                    </p:animClr>
                                    <p:animClr clrSpc="hsl" dir="cw">
                                      <p:cBhvr>
                                        <p:cTn id="83" dur="1000" fill="hold"/>
                                        <p:tgtEl>
                                          <p:spTgt spid="24"/>
                                        </p:tgtEl>
                                        <p:attrNameLst>
                                          <p:attrName>stroke.color</p:attrName>
                                        </p:attrNameLst>
                                      </p:cBhvr>
                                      <p:by>
                                        <p:hsl h="-7200000" s="0" l="0"/>
                                      </p:by>
                                    </p:animClr>
                                    <p:set>
                                      <p:cBhvr>
                                        <p:cTn id="84" dur="1000" fill="hold"/>
                                        <p:tgtEl>
                                          <p:spTgt spid="24"/>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23" presetClass="entr" presetSubtype="32" fill="hold" nodeType="click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ppt_w</p:attrName>
                                        </p:attrNameLst>
                                      </p:cBhvr>
                                      <p:tavLst>
                                        <p:tav tm="0">
                                          <p:val>
                                            <p:strVal val="4*#ppt_w"/>
                                          </p:val>
                                        </p:tav>
                                        <p:tav tm="100000">
                                          <p:val>
                                            <p:strVal val="#ppt_w"/>
                                          </p:val>
                                        </p:tav>
                                      </p:tavLst>
                                    </p:anim>
                                    <p:anim calcmode="lin" valueType="num">
                                      <p:cBhvr>
                                        <p:cTn id="91" dur="500" fill="hold"/>
                                        <p:tgtEl>
                                          <p:spTgt spid="28"/>
                                        </p:tgtEl>
                                        <p:attrNameLst>
                                          <p:attrName>ppt_h</p:attrName>
                                        </p:attrNameLst>
                                      </p:cBhvr>
                                      <p:tavLst>
                                        <p:tav tm="0">
                                          <p:val>
                                            <p:strVal val="4*#ppt_h"/>
                                          </p:val>
                                        </p:tav>
                                        <p:tav tm="100000">
                                          <p:val>
                                            <p:strVal val="#ppt_h"/>
                                          </p:val>
                                        </p:tav>
                                      </p:tavLst>
                                    </p:anim>
                                  </p:childTnLst>
                                  <p:subTnLst>
                                    <p:audio>
                                      <p:cMediaNode vol="27000">
                                        <p:cTn display="0" masterRel="sameClick">
                                          <p:stCondLst>
                                            <p:cond evt="begin" delay="0">
                                              <p:tn val="88"/>
                                            </p:cond>
                                          </p:stCondLst>
                                          <p:endCondLst>
                                            <p:cond evt="onStopAudio" delay="0">
                                              <p:tgtEl>
                                                <p:sldTgt/>
                                              </p:tgtEl>
                                            </p:cond>
                                          </p:endCondLst>
                                        </p:cTn>
                                        <p:tgtEl>
                                          <p:sndTgt r:embed="rId3" name="Am-thanh-tra-loi-sai-www_nhacchuongvui_com.wav"/>
                                        </p:tgtEl>
                                      </p:cMediaNode>
                                    </p:audio>
                                  </p:subTnLst>
                                </p:cTn>
                              </p:par>
                              <p:par>
                                <p:cTn id="92" presetID="9" presetClass="emph" presetSubtype="0" grpId="1" nodeType="withEffect">
                                  <p:stCondLst>
                                    <p:cond delay="0"/>
                                  </p:stCondLst>
                                  <p:childTnLst>
                                    <p:set>
                                      <p:cBhvr rctx="PPT">
                                        <p:cTn id="93" dur="indefinite"/>
                                        <p:tgtEl>
                                          <p:spTgt spid="23"/>
                                        </p:tgtEl>
                                        <p:attrNameLst>
                                          <p:attrName>style.opacity</p:attrName>
                                        </p:attrNameLst>
                                      </p:cBhvr>
                                      <p:to>
                                        <p:strVal val="0.5"/>
                                      </p:to>
                                    </p:set>
                                    <p:animEffect filter="image" prLst="opacity: 0.5">
                                      <p:cBhvr rctx="IE">
                                        <p:cTn id="94" dur="indefinite"/>
                                        <p:tgtEl>
                                          <p:spTgt spid="23"/>
                                        </p:tgtEl>
                                      </p:cBhvr>
                                    </p:animEffect>
                                  </p:childTnLst>
                                </p:cTn>
                              </p:par>
                            </p:childTnLst>
                          </p:cTn>
                        </p:par>
                      </p:childTnLst>
                    </p:cTn>
                  </p:par>
                </p:childTnLst>
              </p:cTn>
              <p:nextCondLst>
                <p:cond evt="onClick" delay="0">
                  <p:tgtEl>
                    <p:spTgt spid="26"/>
                  </p:tgtEl>
                </p:cond>
              </p:nextCondLst>
            </p:seq>
          </p:childTnLst>
        </p:cTn>
      </p:par>
    </p:tnLst>
    <p:bldLst>
      <p:bldP spid="10" grpId="0"/>
      <p:bldP spid="11" grpId="0" animBg="1"/>
      <p:bldP spid="11" grpId="1" animBg="1"/>
      <p:bldP spid="13" grpId="0" animBg="1"/>
      <p:bldP spid="13" grpId="1" animBg="1"/>
      <p:bldP spid="16" grpId="0"/>
      <p:bldP spid="18" grpId="0"/>
      <p:bldP spid="23" grpId="0" animBg="1"/>
      <p:bldP spid="23" grpId="1" animBg="1"/>
      <p:bldP spid="24" grpId="0" animBg="1"/>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34430C6-E7E0-43A7-B49B-239982606D14}"/>
              </a:ext>
            </a:extLst>
          </p:cNvPr>
          <p:cNvSpPr/>
          <p:nvPr/>
        </p:nvSpPr>
        <p:spPr>
          <a:xfrm>
            <a:off x="399556" y="422031"/>
            <a:ext cx="1605092" cy="529222"/>
          </a:xfrm>
          <a:prstGeom prst="ellipse">
            <a:avLst/>
          </a:prstGeom>
          <a:solidFill>
            <a:srgbClr val="D60093"/>
          </a:solidFill>
          <a:ln>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buClrTx/>
            </a:pPr>
            <a:r>
              <a:rPr lang="en-US" sz="3000" b="1" kern="1200" dirty="0" err="1">
                <a:solidFill>
                  <a:prstClr val="white"/>
                </a:solidFill>
                <a:latin typeface="Times New Roman" panose="02020603050405020304" pitchFamily="18" charset="0"/>
                <a:cs typeface="Times New Roman" panose="02020603050405020304" pitchFamily="18" charset="0"/>
              </a:rPr>
              <a:t>Câu</a:t>
            </a:r>
            <a:r>
              <a:rPr lang="en-US" sz="3000" b="1" kern="1200" dirty="0">
                <a:solidFill>
                  <a:prstClr val="white"/>
                </a:solidFill>
                <a:latin typeface="Times New Roman" panose="02020603050405020304" pitchFamily="18" charset="0"/>
                <a:cs typeface="Times New Roman" panose="02020603050405020304" pitchFamily="18" charset="0"/>
              </a:rPr>
              <a:t> 2</a:t>
            </a:r>
          </a:p>
        </p:txBody>
      </p:sp>
      <p:grpSp>
        <p:nvGrpSpPr>
          <p:cNvPr id="9" name="Group 8">
            <a:extLst>
              <a:ext uri="{FF2B5EF4-FFF2-40B4-BE49-F238E27FC236}">
                <a16:creationId xmlns:a16="http://schemas.microsoft.com/office/drawing/2014/main" id="{2B90BCDF-0192-4F15-BE8E-612EC1F5A273}"/>
              </a:ext>
            </a:extLst>
          </p:cNvPr>
          <p:cNvGrpSpPr/>
          <p:nvPr/>
        </p:nvGrpSpPr>
        <p:grpSpPr>
          <a:xfrm>
            <a:off x="1909690" y="-183888"/>
            <a:ext cx="6478172" cy="1850909"/>
            <a:chOff x="2546253" y="-245184"/>
            <a:chExt cx="8637562" cy="2467879"/>
          </a:xfrm>
        </p:grpSpPr>
        <p:pic>
          <p:nvPicPr>
            <p:cNvPr id="5" name="Picture 2" descr="F:\1-原创素材\1_mm1102\PPT\PPT_014\materaials\pageimg_g16.png">
              <a:extLst>
                <a:ext uri="{FF2B5EF4-FFF2-40B4-BE49-F238E27FC236}">
                  <a16:creationId xmlns:a16="http://schemas.microsoft.com/office/drawing/2014/main" id="{6A10D7FB-2609-473C-BC52-D306FE19C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6253" y="-245184"/>
              <a:ext cx="8637562" cy="24678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C20134-5871-4EBE-855E-6896260B0068}"/>
                </a:ext>
              </a:extLst>
            </p:cNvPr>
            <p:cNvSpPr/>
            <p:nvPr/>
          </p:nvSpPr>
          <p:spPr>
            <a:xfrm>
              <a:off x="4290645" y="562707"/>
              <a:ext cx="6316395" cy="1481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pPr>
              <a:endParaRPr lang="en-US" kern="1200">
                <a:solidFill>
                  <a:prstClr val="white"/>
                </a:solidFill>
              </a:endParaRPr>
            </a:p>
          </p:txBody>
        </p:sp>
      </p:grpSp>
      <p:sp>
        <p:nvSpPr>
          <p:cNvPr id="10" name="TextBox 9">
            <a:extLst>
              <a:ext uri="{FF2B5EF4-FFF2-40B4-BE49-F238E27FC236}">
                <a16:creationId xmlns:a16="http://schemas.microsoft.com/office/drawing/2014/main" id="{A2CDA645-36A0-436D-B7D6-0A04E9473778}"/>
              </a:ext>
            </a:extLst>
          </p:cNvPr>
          <p:cNvSpPr txBox="1"/>
          <p:nvPr/>
        </p:nvSpPr>
        <p:spPr>
          <a:xfrm>
            <a:off x="2574957" y="464189"/>
            <a:ext cx="5413678" cy="992577"/>
          </a:xfrm>
          <a:prstGeom prst="rect">
            <a:avLst/>
          </a:prstGeom>
          <a:noFill/>
        </p:spPr>
        <p:txBody>
          <a:bodyPr wrap="square" lIns="68577" tIns="34289" rIns="68577" bIns="34289" rtlCol="0">
            <a:spAutoFit/>
          </a:bodyPr>
          <a:lstStyle/>
          <a:p>
            <a:pPr defTabSz="685766">
              <a:buClrTx/>
              <a:defRPr/>
            </a:pP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Đơn</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vị</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đo</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khối</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lượng</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bé</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hơn</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Ki –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lô</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 gam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là</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a:t>
            </a:r>
          </a:p>
        </p:txBody>
      </p:sp>
      <p:sp>
        <p:nvSpPr>
          <p:cNvPr id="11" name="Rounded Rectangle 19">
            <a:extLst>
              <a:ext uri="{FF2B5EF4-FFF2-40B4-BE49-F238E27FC236}">
                <a16:creationId xmlns:a16="http://schemas.microsoft.com/office/drawing/2014/main" id="{3376C7B0-1C1C-45EC-B40B-6078B45E3600}"/>
              </a:ext>
            </a:extLst>
          </p:cNvPr>
          <p:cNvSpPr/>
          <p:nvPr/>
        </p:nvSpPr>
        <p:spPr>
          <a:xfrm>
            <a:off x="674720" y="2350602"/>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12" name="Rounded Rectangle 20">
            <a:extLst>
              <a:ext uri="{FF2B5EF4-FFF2-40B4-BE49-F238E27FC236}">
                <a16:creationId xmlns:a16="http://schemas.microsoft.com/office/drawing/2014/main" id="{0A50878E-4E03-44B0-B4A4-6F165CB701C5}"/>
              </a:ext>
            </a:extLst>
          </p:cNvPr>
          <p:cNvSpPr/>
          <p:nvPr/>
        </p:nvSpPr>
        <p:spPr>
          <a:xfrm>
            <a:off x="4668800" y="2350059"/>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13" name="Rounded Rectangle 21">
            <a:extLst>
              <a:ext uri="{FF2B5EF4-FFF2-40B4-BE49-F238E27FC236}">
                <a16:creationId xmlns:a16="http://schemas.microsoft.com/office/drawing/2014/main" id="{0BF0C279-AF42-473E-B917-02E815FA1797}"/>
              </a:ext>
            </a:extLst>
          </p:cNvPr>
          <p:cNvSpPr/>
          <p:nvPr/>
        </p:nvSpPr>
        <p:spPr>
          <a:xfrm>
            <a:off x="674720" y="3546936"/>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14" name="Rounded Rectangle 22">
            <a:extLst>
              <a:ext uri="{FF2B5EF4-FFF2-40B4-BE49-F238E27FC236}">
                <a16:creationId xmlns:a16="http://schemas.microsoft.com/office/drawing/2014/main" id="{CB53D4CE-83E7-4200-B5B0-D9E9B7E2E76B}"/>
              </a:ext>
            </a:extLst>
          </p:cNvPr>
          <p:cNvSpPr/>
          <p:nvPr/>
        </p:nvSpPr>
        <p:spPr>
          <a:xfrm>
            <a:off x="4665602" y="3554892"/>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15" name="TextBox 14">
            <a:extLst>
              <a:ext uri="{FF2B5EF4-FFF2-40B4-BE49-F238E27FC236}">
                <a16:creationId xmlns:a16="http://schemas.microsoft.com/office/drawing/2014/main" id="{1BCDE45B-2D51-44CD-A6B4-E7336AA78A6E}"/>
              </a:ext>
            </a:extLst>
          </p:cNvPr>
          <p:cNvSpPr txBox="1"/>
          <p:nvPr/>
        </p:nvSpPr>
        <p:spPr>
          <a:xfrm>
            <a:off x="4840946" y="3789364"/>
            <a:ext cx="2912953" cy="484748"/>
          </a:xfrm>
          <a:prstGeom prst="rect">
            <a:avLst/>
          </a:prstGeom>
          <a:noFill/>
        </p:spPr>
        <p:txBody>
          <a:bodyPr wrap="square" lIns="68577" tIns="34289" rIns="68577" bIns="34289" rtlCol="0">
            <a:spAutoFit/>
          </a:bodyPr>
          <a:lstStyle/>
          <a:p>
            <a:pPr defTabSz="685766">
              <a:buClrTx/>
            </a:pP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D. Gam</a:t>
            </a:r>
          </a:p>
        </p:txBody>
      </p:sp>
      <p:sp>
        <p:nvSpPr>
          <p:cNvPr id="16" name="TextBox 15">
            <a:extLst>
              <a:ext uri="{FF2B5EF4-FFF2-40B4-BE49-F238E27FC236}">
                <a16:creationId xmlns:a16="http://schemas.microsoft.com/office/drawing/2014/main" id="{3D855A38-7823-4F94-BD9D-99B7F3833CE4}"/>
              </a:ext>
            </a:extLst>
          </p:cNvPr>
          <p:cNvSpPr txBox="1"/>
          <p:nvPr/>
        </p:nvSpPr>
        <p:spPr>
          <a:xfrm>
            <a:off x="882040" y="3796477"/>
            <a:ext cx="2912953" cy="484748"/>
          </a:xfrm>
          <a:prstGeom prst="rect">
            <a:avLst/>
          </a:prstGeom>
          <a:noFill/>
        </p:spPr>
        <p:txBody>
          <a:bodyPr wrap="square" lIns="68577" tIns="34289" rIns="68577" bIns="34289" rtlCol="0">
            <a:spAutoFit/>
          </a:bodyPr>
          <a:lstStyle/>
          <a:p>
            <a:pPr defTabSz="685766">
              <a:buClrTx/>
            </a:pP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B.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Mét</a:t>
            </a:r>
            <a:endPar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8BACE0C2-B52A-4DCB-A3F3-3C9CE6DDC6D4}"/>
              </a:ext>
            </a:extLst>
          </p:cNvPr>
          <p:cNvSpPr txBox="1"/>
          <p:nvPr/>
        </p:nvSpPr>
        <p:spPr>
          <a:xfrm>
            <a:off x="4852427" y="2542414"/>
            <a:ext cx="2912953" cy="484748"/>
          </a:xfrm>
          <a:prstGeom prst="rect">
            <a:avLst/>
          </a:prstGeom>
          <a:noFill/>
        </p:spPr>
        <p:txBody>
          <a:bodyPr wrap="square" lIns="68577" tIns="34289" rIns="68577" bIns="34289" rtlCol="0">
            <a:spAutoFit/>
          </a:bodyPr>
          <a:lstStyle/>
          <a:p>
            <a:pPr defTabSz="685766">
              <a:buClrTx/>
            </a:pP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C.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Đề</a:t>
            </a: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 xi -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mét</a:t>
            </a:r>
            <a:endPar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30B95FD0-C7DE-4DBD-B752-ADEB97F44862}"/>
              </a:ext>
            </a:extLst>
          </p:cNvPr>
          <p:cNvSpPr txBox="1"/>
          <p:nvPr/>
        </p:nvSpPr>
        <p:spPr>
          <a:xfrm>
            <a:off x="881822" y="2600146"/>
            <a:ext cx="2912953" cy="484748"/>
          </a:xfrm>
          <a:prstGeom prst="rect">
            <a:avLst/>
          </a:prstGeom>
          <a:noFill/>
        </p:spPr>
        <p:txBody>
          <a:bodyPr wrap="square" lIns="68577" tIns="34289" rIns="68577" bIns="34289" rtlCol="0">
            <a:spAutoFit/>
          </a:bodyPr>
          <a:lstStyle/>
          <a:p>
            <a:pPr defTabSz="685766">
              <a:buClrTx/>
            </a:pP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A. Ki – </a:t>
            </a:r>
            <a:r>
              <a:rPr lang="en-US" sz="27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lô</a:t>
            </a:r>
            <a:r>
              <a:rPr lang="en-US" sz="27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 gam</a:t>
            </a:r>
          </a:p>
        </p:txBody>
      </p:sp>
      <p:pic>
        <p:nvPicPr>
          <p:cNvPr id="19" name="Picture 18">
            <a:extLst>
              <a:ext uri="{FF2B5EF4-FFF2-40B4-BE49-F238E27FC236}">
                <a16:creationId xmlns:a16="http://schemas.microsoft.com/office/drawing/2014/main" id="{63C07DC9-2D68-4C2C-B83F-1A084711B4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0956" y="3578342"/>
            <a:ext cx="800575" cy="866694"/>
          </a:xfrm>
          <a:prstGeom prst="rect">
            <a:avLst/>
          </a:prstGeom>
        </p:spPr>
      </p:pic>
      <p:pic>
        <p:nvPicPr>
          <p:cNvPr id="20" name="Picture 19">
            <a:extLst>
              <a:ext uri="{FF2B5EF4-FFF2-40B4-BE49-F238E27FC236}">
                <a16:creationId xmlns:a16="http://schemas.microsoft.com/office/drawing/2014/main" id="{AC41BF0B-A95B-448B-B2FA-DB65C6181C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1300" y="3693224"/>
            <a:ext cx="584695" cy="584695"/>
          </a:xfrm>
          <a:prstGeom prst="rect">
            <a:avLst/>
          </a:prstGeom>
        </p:spPr>
      </p:pic>
      <p:pic>
        <p:nvPicPr>
          <p:cNvPr id="21" name="Picture 20">
            <a:extLst>
              <a:ext uri="{FF2B5EF4-FFF2-40B4-BE49-F238E27FC236}">
                <a16:creationId xmlns:a16="http://schemas.microsoft.com/office/drawing/2014/main" id="{B69BAB77-9989-4069-9D87-54338EF26F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1300" y="2489996"/>
            <a:ext cx="584695" cy="584695"/>
          </a:xfrm>
          <a:prstGeom prst="rect">
            <a:avLst/>
          </a:prstGeom>
        </p:spPr>
      </p:pic>
      <p:pic>
        <p:nvPicPr>
          <p:cNvPr id="22" name="Picture 21">
            <a:extLst>
              <a:ext uri="{FF2B5EF4-FFF2-40B4-BE49-F238E27FC236}">
                <a16:creationId xmlns:a16="http://schemas.microsoft.com/office/drawing/2014/main" id="{F1E8CEE8-B94F-4FE3-BACB-07938F836D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5380" y="2484233"/>
            <a:ext cx="584695" cy="584695"/>
          </a:xfrm>
          <a:prstGeom prst="rect">
            <a:avLst/>
          </a:prstGeom>
        </p:spPr>
      </p:pic>
      <p:pic>
        <p:nvPicPr>
          <p:cNvPr id="2" name="Google Shape;95;p1">
            <a:extLst>
              <a:ext uri="{FF2B5EF4-FFF2-40B4-BE49-F238E27FC236}">
                <a16:creationId xmlns:a16="http://schemas.microsoft.com/office/drawing/2014/main" id="{0621559A-B77D-80FF-E2EA-5529F6C04090}"/>
              </a:ext>
            </a:extLst>
          </p:cNvPr>
          <p:cNvPicPr preferRelativeResize="0"/>
          <p:nvPr/>
        </p:nvPicPr>
        <p:blipFill rotWithShape="1">
          <a:blip r:embed="rId8">
            <a:alphaModFix/>
          </a:blip>
          <a:srcRect/>
          <a:stretch/>
        </p:blipFill>
        <p:spPr>
          <a:xfrm>
            <a:off x="1" y="2"/>
            <a:ext cx="990434" cy="445687"/>
          </a:xfrm>
          <a:prstGeom prst="rect">
            <a:avLst/>
          </a:prstGeom>
          <a:noFill/>
          <a:ln>
            <a:noFill/>
          </a:ln>
        </p:spPr>
      </p:pic>
    </p:spTree>
    <p:extLst>
      <p:ext uri="{BB962C8B-B14F-4D97-AF65-F5344CB8AC3E}">
        <p14:creationId xmlns:p14="http://schemas.microsoft.com/office/powerpoint/2010/main" val="179141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17">
                                          <p:stCondLst>
                                            <p:cond delay="0"/>
                                          </p:stCondLst>
                                        </p:cTn>
                                        <p:tgtEl>
                                          <p:spTgt spid="9"/>
                                        </p:tgtEl>
                                      </p:cBhvr>
                                    </p:animEffect>
                                    <p:anim calcmode="lin" valueType="num">
                                      <p:cBhvr>
                                        <p:cTn id="8"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13" dur="10">
                                          <p:stCondLst>
                                            <p:cond delay="244"/>
                                          </p:stCondLst>
                                        </p:cTn>
                                        <p:tgtEl>
                                          <p:spTgt spid="9"/>
                                        </p:tgtEl>
                                      </p:cBhvr>
                                      <p:to x="100000" y="60000"/>
                                    </p:animScale>
                                    <p:animScale>
                                      <p:cBhvr>
                                        <p:cTn id="14" dur="62" decel="50000">
                                          <p:stCondLst>
                                            <p:cond delay="254"/>
                                          </p:stCondLst>
                                        </p:cTn>
                                        <p:tgtEl>
                                          <p:spTgt spid="9"/>
                                        </p:tgtEl>
                                      </p:cBhvr>
                                      <p:to x="100000" y="100000"/>
                                    </p:animScale>
                                    <p:animScale>
                                      <p:cBhvr>
                                        <p:cTn id="15" dur="10">
                                          <p:stCondLst>
                                            <p:cond delay="492"/>
                                          </p:stCondLst>
                                        </p:cTn>
                                        <p:tgtEl>
                                          <p:spTgt spid="9"/>
                                        </p:tgtEl>
                                      </p:cBhvr>
                                      <p:to x="100000" y="80000"/>
                                    </p:animScale>
                                    <p:animScale>
                                      <p:cBhvr>
                                        <p:cTn id="16" dur="62" decel="50000">
                                          <p:stCondLst>
                                            <p:cond delay="502"/>
                                          </p:stCondLst>
                                        </p:cTn>
                                        <p:tgtEl>
                                          <p:spTgt spid="9"/>
                                        </p:tgtEl>
                                      </p:cBhvr>
                                      <p:to x="100000" y="100000"/>
                                    </p:animScale>
                                    <p:animScale>
                                      <p:cBhvr>
                                        <p:cTn id="17" dur="10">
                                          <p:stCondLst>
                                            <p:cond delay="616"/>
                                          </p:stCondLst>
                                        </p:cTn>
                                        <p:tgtEl>
                                          <p:spTgt spid="9"/>
                                        </p:tgtEl>
                                      </p:cBhvr>
                                      <p:to x="100000" y="90000"/>
                                    </p:animScale>
                                    <p:animScale>
                                      <p:cBhvr>
                                        <p:cTn id="18" dur="62" decel="50000">
                                          <p:stCondLst>
                                            <p:cond delay="625"/>
                                          </p:stCondLst>
                                        </p:cTn>
                                        <p:tgtEl>
                                          <p:spTgt spid="9"/>
                                        </p:tgtEl>
                                      </p:cBhvr>
                                      <p:to x="100000" y="100000"/>
                                    </p:animScale>
                                    <p:animScale>
                                      <p:cBhvr>
                                        <p:cTn id="19" dur="10">
                                          <p:stCondLst>
                                            <p:cond delay="678"/>
                                          </p:stCondLst>
                                        </p:cTn>
                                        <p:tgtEl>
                                          <p:spTgt spid="9"/>
                                        </p:tgtEl>
                                      </p:cBhvr>
                                      <p:to x="100000" y="95000"/>
                                    </p:animScale>
                                    <p:animScale>
                                      <p:cBhvr>
                                        <p:cTn id="20" dur="62" decel="50000">
                                          <p:stCondLst>
                                            <p:cond delay="688"/>
                                          </p:stCondLst>
                                        </p:cTn>
                                        <p:tgtEl>
                                          <p:spTgt spid="9"/>
                                        </p:tgtEl>
                                      </p:cBhvr>
                                      <p:to x="100000" y="100000"/>
                                    </p:animScale>
                                  </p:childTnLst>
                                </p:cTn>
                              </p:par>
                            </p:childTnLst>
                          </p:cTn>
                        </p:par>
                        <p:par>
                          <p:cTn id="21" fill="hold">
                            <p:stCondLst>
                              <p:cond delay="750"/>
                            </p:stCondLst>
                            <p:childTnLst>
                              <p:par>
                                <p:cTn id="22" presetID="3"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75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tra-loi-dung-www_nhacchuongvui_com.wav"/>
                                        </p:tgtEl>
                                      </p:cMediaNode>
                                    </p:audio>
                                  </p:subTnLst>
                                </p:cTn>
                              </p:par>
                              <p:par>
                                <p:cTn id="60" presetID="22" presetClass="emph" presetSubtype="0" repeatCount="500000" fill="hold" nodeType="withEffect">
                                  <p:stCondLst>
                                    <p:cond delay="0"/>
                                  </p:stCondLst>
                                  <p:childTnLst>
                                    <p:animClr clrSpc="hsl" dir="cw">
                                      <p:cBhvr override="childStyle">
                                        <p:cTn id="61" dur="1000" fill="hold"/>
                                        <p:tgtEl>
                                          <p:spTgt spid="14"/>
                                        </p:tgtEl>
                                        <p:attrNameLst>
                                          <p:attrName>style.color</p:attrName>
                                        </p:attrNameLst>
                                      </p:cBhvr>
                                      <p:by>
                                        <p:hsl h="-7200000" s="0" l="0"/>
                                      </p:by>
                                    </p:animClr>
                                    <p:animClr clrSpc="hsl" dir="cw">
                                      <p:cBhvr>
                                        <p:cTn id="62" dur="1000" fill="hold"/>
                                        <p:tgtEl>
                                          <p:spTgt spid="14"/>
                                        </p:tgtEl>
                                        <p:attrNameLst>
                                          <p:attrName>fillcolor</p:attrName>
                                        </p:attrNameLst>
                                      </p:cBhvr>
                                      <p:by>
                                        <p:hsl h="-7200000" s="0" l="0"/>
                                      </p:by>
                                    </p:animClr>
                                    <p:animClr clrSpc="hsl" dir="cw">
                                      <p:cBhvr>
                                        <p:cTn id="63" dur="1000" fill="hold"/>
                                        <p:tgtEl>
                                          <p:spTgt spid="14"/>
                                        </p:tgtEl>
                                        <p:attrNameLst>
                                          <p:attrName>stroke.color</p:attrName>
                                        </p:attrNameLst>
                                      </p:cBhvr>
                                      <p:by>
                                        <p:hsl h="-7200000" s="0" l="0"/>
                                      </p:by>
                                    </p:animClr>
                                    <p:set>
                                      <p:cBhvr>
                                        <p:cTn id="64" dur="1000" fill="hold"/>
                                        <p:tgtEl>
                                          <p:spTgt spid="14"/>
                                        </p:tgtEl>
                                        <p:attrNameLst>
                                          <p:attrName>fill.type</p:attrName>
                                        </p:attrNameLst>
                                      </p:cBhvr>
                                      <p:to>
                                        <p:strVal val="solid"/>
                                      </p:to>
                                    </p:set>
                                  </p:childTnLst>
                                </p:cTn>
                              </p:par>
                            </p:childTnLst>
                          </p:cTn>
                        </p:par>
                      </p:childTnLst>
                    </p:cTn>
                  </p:par>
                </p:childTnLst>
              </p:cTn>
              <p:nextCondLst>
                <p:cond evt="onClick" delay="0">
                  <p:tgtEl>
                    <p:spTgt spid="15"/>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23" presetClass="entr" presetSubtype="32"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strVal val="4*#ppt_w"/>
                                          </p:val>
                                        </p:tav>
                                        <p:tav tm="100000">
                                          <p:val>
                                            <p:strVal val="#ppt_w"/>
                                          </p:val>
                                        </p:tav>
                                      </p:tavLst>
                                    </p:anim>
                                    <p:anim calcmode="lin" valueType="num">
                                      <p:cBhvr>
                                        <p:cTn id="71" dur="500" fill="hold"/>
                                        <p:tgtEl>
                                          <p:spTgt spid="20"/>
                                        </p:tgtEl>
                                        <p:attrNameLst>
                                          <p:attrName>ppt_h</p:attrName>
                                        </p:attrNameLst>
                                      </p:cBhvr>
                                      <p:tavLst>
                                        <p:tav tm="0">
                                          <p:val>
                                            <p:strVal val="4*#ppt_h"/>
                                          </p:val>
                                        </p:tav>
                                        <p:tav tm="100000">
                                          <p:val>
                                            <p:strVal val="#ppt_h"/>
                                          </p:val>
                                        </p:tav>
                                      </p:tavLst>
                                    </p:anim>
                                  </p:childTnLst>
                                  <p:subTnLst>
                                    <p:audio>
                                      <p:cMediaNode vol="32000">
                                        <p:cTn display="0" masterRel="sameClick">
                                          <p:stCondLst>
                                            <p:cond evt="begin" delay="0">
                                              <p:tn val="68"/>
                                            </p:cond>
                                          </p:stCondLst>
                                          <p:endCondLst>
                                            <p:cond evt="onStopAudio" delay="0">
                                              <p:tgtEl>
                                                <p:sldTgt/>
                                              </p:tgtEl>
                                            </p:cond>
                                          </p:endCondLst>
                                        </p:cTn>
                                        <p:tgtEl>
                                          <p:sndTgt r:embed="rId4" name="Am-thanh-tra-loi-sai-www_nhacchuongvui_com.wav"/>
                                        </p:tgtEl>
                                      </p:cMediaNode>
                                    </p:audio>
                                  </p:subTnLst>
                                </p:cTn>
                              </p:par>
                              <p:par>
                                <p:cTn id="72" presetID="9" presetClass="emph" presetSubtype="0" grpId="1" nodeType="withEffect">
                                  <p:stCondLst>
                                    <p:cond delay="0"/>
                                  </p:stCondLst>
                                  <p:childTnLst>
                                    <p:set>
                                      <p:cBhvr rctx="PPT">
                                        <p:cTn id="73" dur="indefinite"/>
                                        <p:tgtEl>
                                          <p:spTgt spid="13"/>
                                        </p:tgtEl>
                                        <p:attrNameLst>
                                          <p:attrName>style.opacity</p:attrName>
                                        </p:attrNameLst>
                                      </p:cBhvr>
                                      <p:to>
                                        <p:strVal val="0.5"/>
                                      </p:to>
                                    </p:set>
                                    <p:animEffect filter="image" prLst="opacity: 0.5">
                                      <p:cBhvr rctx="IE">
                                        <p:cTn id="74" dur="indefinite"/>
                                        <p:tgtEl>
                                          <p:spTgt spid="13"/>
                                        </p:tgtEl>
                                      </p:cBhvr>
                                    </p:animEffec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23" presetClass="entr" presetSubtype="32"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p:cTn id="80" dur="500" fill="hold"/>
                                        <p:tgtEl>
                                          <p:spTgt spid="22"/>
                                        </p:tgtEl>
                                        <p:attrNameLst>
                                          <p:attrName>ppt_w</p:attrName>
                                        </p:attrNameLst>
                                      </p:cBhvr>
                                      <p:tavLst>
                                        <p:tav tm="0">
                                          <p:val>
                                            <p:strVal val="4*#ppt_w"/>
                                          </p:val>
                                        </p:tav>
                                        <p:tav tm="100000">
                                          <p:val>
                                            <p:strVal val="#ppt_w"/>
                                          </p:val>
                                        </p:tav>
                                      </p:tavLst>
                                    </p:anim>
                                    <p:anim calcmode="lin" valueType="num">
                                      <p:cBhvr>
                                        <p:cTn id="81" dur="500" fill="hold"/>
                                        <p:tgtEl>
                                          <p:spTgt spid="22"/>
                                        </p:tgtEl>
                                        <p:attrNameLst>
                                          <p:attrName>ppt_h</p:attrName>
                                        </p:attrNameLst>
                                      </p:cBhvr>
                                      <p:tavLst>
                                        <p:tav tm="0">
                                          <p:val>
                                            <p:strVal val="4*#ppt_h"/>
                                          </p:val>
                                        </p:tav>
                                        <p:tav tm="100000">
                                          <p:val>
                                            <p:strVal val="#ppt_h"/>
                                          </p:val>
                                        </p:tav>
                                      </p:tavLst>
                                    </p:anim>
                                  </p:childTnLst>
                                  <p:subTnLst>
                                    <p:audio>
                                      <p:cMediaNode vol="28000">
                                        <p:cTn display="0" masterRel="sameClick">
                                          <p:stCondLst>
                                            <p:cond evt="begin" delay="0">
                                              <p:tn val="78"/>
                                            </p:cond>
                                          </p:stCondLst>
                                          <p:endCondLst>
                                            <p:cond evt="onStopAudio" delay="0">
                                              <p:tgtEl>
                                                <p:sldTgt/>
                                              </p:tgtEl>
                                            </p:cond>
                                          </p:endCondLst>
                                        </p:cTn>
                                        <p:tgtEl>
                                          <p:sndTgt r:embed="rId4" name="Am-thanh-tra-loi-sai-www_nhacchuongvui_com.wav"/>
                                        </p:tgtEl>
                                      </p:cMediaNode>
                                    </p:audio>
                                  </p:subTnLst>
                                </p:cTn>
                              </p:par>
                              <p:par>
                                <p:cTn id="82" presetID="9" presetClass="emph" presetSubtype="0" grpId="1" nodeType="withEffect">
                                  <p:stCondLst>
                                    <p:cond delay="0"/>
                                  </p:stCondLst>
                                  <p:childTnLst>
                                    <p:set>
                                      <p:cBhvr rctx="PPT">
                                        <p:cTn id="83" dur="indefinite"/>
                                        <p:tgtEl>
                                          <p:spTgt spid="12"/>
                                        </p:tgtEl>
                                        <p:attrNameLst>
                                          <p:attrName>style.opacity</p:attrName>
                                        </p:attrNameLst>
                                      </p:cBhvr>
                                      <p:to>
                                        <p:strVal val="0.5"/>
                                      </p:to>
                                    </p:set>
                                    <p:animEffect filter="image" prLst="opacity: 0.5">
                                      <p:cBhvr rctx="IE">
                                        <p:cTn id="84" dur="indefinite"/>
                                        <p:tgtEl>
                                          <p:spTgt spid="12"/>
                                        </p:tgtEl>
                                      </p:cBhvr>
                                    </p:animEffect>
                                  </p:childTnLst>
                                </p:cTn>
                              </p:par>
                            </p:childTnLst>
                          </p:cTn>
                        </p:par>
                      </p:childTnLst>
                    </p:cTn>
                  </p:par>
                </p:childTnLst>
              </p:cTn>
              <p:nextCondLst>
                <p:cond evt="onClick" delay="0">
                  <p:tgtEl>
                    <p:spTgt spid="17"/>
                  </p:tgtEl>
                </p:cond>
              </p:nextCondLst>
            </p:seq>
            <p:seq concurrent="1" nextAc="seek">
              <p:cTn id="85" restart="whenNotActive" fill="hold" evtFilter="cancelBubble" nodeType="interactiveSeq">
                <p:stCondLst>
                  <p:cond evt="onClick" delay="0">
                    <p:tgtEl>
                      <p:spTgt spid="18"/>
                    </p:tgtEl>
                  </p:cond>
                </p:stCondLst>
                <p:endSync evt="end" delay="0">
                  <p:rtn val="all"/>
                </p:endSync>
                <p:childTnLst>
                  <p:par>
                    <p:cTn id="86" fill="hold">
                      <p:stCondLst>
                        <p:cond delay="0"/>
                      </p:stCondLst>
                      <p:childTnLst>
                        <p:par>
                          <p:cTn id="87" fill="hold">
                            <p:stCondLst>
                              <p:cond delay="0"/>
                            </p:stCondLst>
                            <p:childTnLst>
                              <p:par>
                                <p:cTn id="88" presetID="23" presetClass="entr" presetSubtype="32"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strVal val="4*#ppt_w"/>
                                          </p:val>
                                        </p:tav>
                                        <p:tav tm="100000">
                                          <p:val>
                                            <p:strVal val="#ppt_w"/>
                                          </p:val>
                                        </p:tav>
                                      </p:tavLst>
                                    </p:anim>
                                    <p:anim calcmode="lin" valueType="num">
                                      <p:cBhvr>
                                        <p:cTn id="91" dur="500" fill="hold"/>
                                        <p:tgtEl>
                                          <p:spTgt spid="21"/>
                                        </p:tgtEl>
                                        <p:attrNameLst>
                                          <p:attrName>ppt_h</p:attrName>
                                        </p:attrNameLst>
                                      </p:cBhvr>
                                      <p:tavLst>
                                        <p:tav tm="0">
                                          <p:val>
                                            <p:strVal val="4*#ppt_h"/>
                                          </p:val>
                                        </p:tav>
                                        <p:tav tm="100000">
                                          <p:val>
                                            <p:strVal val="#ppt_h"/>
                                          </p:val>
                                        </p:tav>
                                      </p:tavLst>
                                    </p:anim>
                                  </p:childTnLst>
                                  <p:subTnLst>
                                    <p:audio>
                                      <p:cMediaNode vol="27000">
                                        <p:cTn display="0" masterRel="sameClick">
                                          <p:stCondLst>
                                            <p:cond evt="begin" delay="0">
                                              <p:tn val="88"/>
                                            </p:cond>
                                          </p:stCondLst>
                                          <p:endCondLst>
                                            <p:cond evt="onStopAudio" delay="0">
                                              <p:tgtEl>
                                                <p:sldTgt/>
                                              </p:tgtEl>
                                            </p:cond>
                                          </p:endCondLst>
                                        </p:cTn>
                                        <p:tgtEl>
                                          <p:sndTgt r:embed="rId4" name="Am-thanh-tra-loi-sai-www_nhacchuongvui_com.wav"/>
                                        </p:tgtEl>
                                      </p:cMediaNode>
                                    </p:audio>
                                  </p:subTnLst>
                                </p:cTn>
                              </p:par>
                              <p:par>
                                <p:cTn id="92" presetID="9" presetClass="emph" presetSubtype="0" grpId="1" nodeType="withEffect">
                                  <p:stCondLst>
                                    <p:cond delay="0"/>
                                  </p:stCondLst>
                                  <p:childTnLst>
                                    <p:set>
                                      <p:cBhvr rctx="PPT">
                                        <p:cTn id="93" dur="indefinite"/>
                                        <p:tgtEl>
                                          <p:spTgt spid="11"/>
                                        </p:tgtEl>
                                        <p:attrNameLst>
                                          <p:attrName>style.opacity</p:attrName>
                                        </p:attrNameLst>
                                      </p:cBhvr>
                                      <p:to>
                                        <p:strVal val="0.5"/>
                                      </p:to>
                                    </p:set>
                                    <p:animEffect filter="image" prLst="opacity: 0.5">
                                      <p:cBhvr rctx="IE">
                                        <p:cTn id="94" dur="indefinite"/>
                                        <p:tgtEl>
                                          <p:spTgt spid="11"/>
                                        </p:tgtEl>
                                      </p:cBhvr>
                                    </p:animEffect>
                                  </p:childTnLst>
                                </p:cTn>
                              </p:par>
                            </p:childTnLst>
                          </p:cTn>
                        </p:par>
                      </p:childTnLst>
                    </p:cTn>
                  </p:par>
                </p:childTnLst>
              </p:cTn>
              <p:nextCondLst>
                <p:cond evt="onClick" delay="0">
                  <p:tgtEl>
                    <p:spTgt spid="18"/>
                  </p:tgtEl>
                </p:cond>
              </p:nextCondLst>
            </p:seq>
          </p:childTnLst>
        </p:cTn>
      </p:par>
    </p:tnLst>
    <p:bldLst>
      <p:bldP spid="10" grpId="0"/>
      <p:bldP spid="11" grpId="0" animBg="1"/>
      <p:bldP spid="11" grpId="1" animBg="1"/>
      <p:bldP spid="12" grpId="0" animBg="1"/>
      <p:bldP spid="12" grpId="1" animBg="1"/>
      <p:bldP spid="13" grpId="0" animBg="1"/>
      <p:bldP spid="13" grpId="1" animBg="1"/>
      <p:bldP spid="14" grpId="0" animBg="1"/>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34430C6-E7E0-43A7-B49B-239982606D14}"/>
              </a:ext>
            </a:extLst>
          </p:cNvPr>
          <p:cNvSpPr/>
          <p:nvPr/>
        </p:nvSpPr>
        <p:spPr>
          <a:xfrm>
            <a:off x="399556" y="422031"/>
            <a:ext cx="1605092" cy="529222"/>
          </a:xfrm>
          <a:prstGeom prst="ellipse">
            <a:avLst/>
          </a:prstGeom>
          <a:solidFill>
            <a:srgbClr val="FF6600"/>
          </a:solidFill>
          <a:ln>
            <a:solidFill>
              <a:schemeClr val="accent1">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buClrTx/>
              <a:defRPr/>
            </a:pPr>
            <a:r>
              <a:rPr lang="en-US" sz="3000" b="1" kern="1200" dirty="0" err="1">
                <a:solidFill>
                  <a:prstClr val="white"/>
                </a:solidFill>
                <a:latin typeface="Times New Roman" panose="02020603050405020304" pitchFamily="18" charset="0"/>
                <a:cs typeface="Times New Roman" panose="02020603050405020304" pitchFamily="18" charset="0"/>
              </a:rPr>
              <a:t>Câu</a:t>
            </a:r>
            <a:r>
              <a:rPr lang="en-US" sz="3000" b="1" kern="1200" dirty="0">
                <a:solidFill>
                  <a:prstClr val="white"/>
                </a:solidFill>
                <a:latin typeface="Times New Roman" panose="02020603050405020304" pitchFamily="18" charset="0"/>
                <a:cs typeface="Times New Roman" panose="02020603050405020304" pitchFamily="18" charset="0"/>
              </a:rPr>
              <a:t> 3</a:t>
            </a:r>
          </a:p>
        </p:txBody>
      </p:sp>
      <p:grpSp>
        <p:nvGrpSpPr>
          <p:cNvPr id="9" name="Group 8">
            <a:extLst>
              <a:ext uri="{FF2B5EF4-FFF2-40B4-BE49-F238E27FC236}">
                <a16:creationId xmlns:a16="http://schemas.microsoft.com/office/drawing/2014/main" id="{2B90BCDF-0192-4F15-BE8E-612EC1F5A273}"/>
              </a:ext>
            </a:extLst>
          </p:cNvPr>
          <p:cNvGrpSpPr/>
          <p:nvPr/>
        </p:nvGrpSpPr>
        <p:grpSpPr>
          <a:xfrm>
            <a:off x="1909690" y="-183888"/>
            <a:ext cx="6478172" cy="1850909"/>
            <a:chOff x="2546253" y="-245184"/>
            <a:chExt cx="8637562" cy="2467879"/>
          </a:xfrm>
        </p:grpSpPr>
        <p:pic>
          <p:nvPicPr>
            <p:cNvPr id="5" name="Picture 2" descr="F:\1-原创素材\1_mm1102\PPT\PPT_014\materaials\pageimg_g16.png">
              <a:extLst>
                <a:ext uri="{FF2B5EF4-FFF2-40B4-BE49-F238E27FC236}">
                  <a16:creationId xmlns:a16="http://schemas.microsoft.com/office/drawing/2014/main" id="{6A10D7FB-2609-473C-BC52-D306FE19C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6253" y="-245184"/>
              <a:ext cx="8637562" cy="24678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C20134-5871-4EBE-855E-6896260B0068}"/>
                </a:ext>
              </a:extLst>
            </p:cNvPr>
            <p:cNvSpPr/>
            <p:nvPr/>
          </p:nvSpPr>
          <p:spPr>
            <a:xfrm>
              <a:off x="4290645" y="562707"/>
              <a:ext cx="6316395" cy="1481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defRPr/>
              </a:pPr>
              <a:endParaRPr lang="en-US" kern="1200">
                <a:solidFill>
                  <a:prstClr val="white"/>
                </a:solidFill>
              </a:endParaRPr>
            </a:p>
          </p:txBody>
        </p:sp>
      </p:grpSp>
      <p:sp>
        <p:nvSpPr>
          <p:cNvPr id="10" name="TextBox 9">
            <a:extLst>
              <a:ext uri="{FF2B5EF4-FFF2-40B4-BE49-F238E27FC236}">
                <a16:creationId xmlns:a16="http://schemas.microsoft.com/office/drawing/2014/main" id="{A2CDA645-36A0-436D-B7D6-0A04E9473778}"/>
              </a:ext>
            </a:extLst>
          </p:cNvPr>
          <p:cNvSpPr txBox="1"/>
          <p:nvPr/>
        </p:nvSpPr>
        <p:spPr>
          <a:xfrm>
            <a:off x="2541603" y="630374"/>
            <a:ext cx="5242061" cy="530915"/>
          </a:xfrm>
          <a:prstGeom prst="rect">
            <a:avLst/>
          </a:prstGeom>
          <a:noFill/>
        </p:spPr>
        <p:txBody>
          <a:bodyPr wrap="none" lIns="68577" tIns="34289" rIns="68577" bIns="34289" rtlCol="0">
            <a:spAutoFit/>
          </a:bodyPr>
          <a:lstStyle/>
          <a:p>
            <a:pPr defTabSz="685766">
              <a:buClrTx/>
              <a:defRPr/>
            </a:pP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Phép</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so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sánh</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nào</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dưới</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đây</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SAI ?</a:t>
            </a:r>
          </a:p>
        </p:txBody>
      </p:sp>
      <p:sp>
        <p:nvSpPr>
          <p:cNvPr id="11" name="Rounded Rectangle 19">
            <a:extLst>
              <a:ext uri="{FF2B5EF4-FFF2-40B4-BE49-F238E27FC236}">
                <a16:creationId xmlns:a16="http://schemas.microsoft.com/office/drawing/2014/main" id="{3376C7B0-1C1C-45EC-B40B-6078B45E3600}"/>
              </a:ext>
            </a:extLst>
          </p:cNvPr>
          <p:cNvSpPr/>
          <p:nvPr/>
        </p:nvSpPr>
        <p:spPr>
          <a:xfrm>
            <a:off x="674720" y="2350602"/>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defRPr/>
            </a:pPr>
            <a:endParaRPr lang="en-US" kern="1200">
              <a:solidFill>
                <a:prstClr val="white"/>
              </a:solidFill>
            </a:endParaRPr>
          </a:p>
        </p:txBody>
      </p:sp>
      <p:sp>
        <p:nvSpPr>
          <p:cNvPr id="18" name="TextBox 17">
            <a:extLst>
              <a:ext uri="{FF2B5EF4-FFF2-40B4-BE49-F238E27FC236}">
                <a16:creationId xmlns:a16="http://schemas.microsoft.com/office/drawing/2014/main" id="{30B95FD0-C7DE-4DBD-B752-ADEB97F44862}"/>
              </a:ext>
            </a:extLst>
          </p:cNvPr>
          <p:cNvSpPr txBox="1"/>
          <p:nvPr/>
        </p:nvSpPr>
        <p:spPr>
          <a:xfrm>
            <a:off x="881822" y="2600146"/>
            <a:ext cx="2912953" cy="438581"/>
          </a:xfrm>
          <a:prstGeom prst="rect">
            <a:avLst/>
          </a:prstGeom>
          <a:noFill/>
        </p:spPr>
        <p:txBody>
          <a:bodyPr wrap="square" lIns="68577" tIns="34289" rIns="68577" bIns="34289" rtlCol="0">
            <a:spAutoFit/>
          </a:bodyPr>
          <a:lstStyle/>
          <a:p>
            <a:pPr defTabSz="685766">
              <a:buClrTx/>
              <a:defRPr/>
            </a:pPr>
            <a:r>
              <a:rPr lang="en-US" sz="24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A. 92 501  &gt;  92 410</a:t>
            </a:r>
          </a:p>
        </p:txBody>
      </p:sp>
      <p:pic>
        <p:nvPicPr>
          <p:cNvPr id="21" name="Picture 20">
            <a:extLst>
              <a:ext uri="{FF2B5EF4-FFF2-40B4-BE49-F238E27FC236}">
                <a16:creationId xmlns:a16="http://schemas.microsoft.com/office/drawing/2014/main" id="{B69BAB77-9989-4069-9D87-54338EF26F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1300" y="2489996"/>
            <a:ext cx="584695" cy="584695"/>
          </a:xfrm>
          <a:prstGeom prst="rect">
            <a:avLst/>
          </a:prstGeom>
        </p:spPr>
      </p:pic>
      <p:sp>
        <p:nvSpPr>
          <p:cNvPr id="23" name="Rounded Rectangle 32">
            <a:extLst>
              <a:ext uri="{FF2B5EF4-FFF2-40B4-BE49-F238E27FC236}">
                <a16:creationId xmlns:a16="http://schemas.microsoft.com/office/drawing/2014/main" id="{5A963D00-543B-4AA6-837C-41BC622EBBD2}"/>
              </a:ext>
            </a:extLst>
          </p:cNvPr>
          <p:cNvSpPr/>
          <p:nvPr/>
        </p:nvSpPr>
        <p:spPr>
          <a:xfrm>
            <a:off x="4682294" y="2331191"/>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defRPr/>
            </a:pPr>
            <a:endParaRPr lang="en-US" kern="1200">
              <a:solidFill>
                <a:prstClr val="white"/>
              </a:solidFill>
            </a:endParaRPr>
          </a:p>
        </p:txBody>
      </p:sp>
      <p:sp>
        <p:nvSpPr>
          <p:cNvPr id="24" name="Rounded Rectangle 35">
            <a:extLst>
              <a:ext uri="{FF2B5EF4-FFF2-40B4-BE49-F238E27FC236}">
                <a16:creationId xmlns:a16="http://schemas.microsoft.com/office/drawing/2014/main" id="{35066E37-A4C5-40D2-9D39-F3C6BEFADC8E}"/>
              </a:ext>
            </a:extLst>
          </p:cNvPr>
          <p:cNvSpPr/>
          <p:nvPr/>
        </p:nvSpPr>
        <p:spPr>
          <a:xfrm>
            <a:off x="641363" y="3491646"/>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defRPr/>
            </a:pPr>
            <a:endParaRPr lang="en-US" kern="1200">
              <a:solidFill>
                <a:prstClr val="white"/>
              </a:solidFill>
            </a:endParaRPr>
          </a:p>
        </p:txBody>
      </p:sp>
      <p:sp>
        <p:nvSpPr>
          <p:cNvPr id="25" name="TextBox 24">
            <a:extLst>
              <a:ext uri="{FF2B5EF4-FFF2-40B4-BE49-F238E27FC236}">
                <a16:creationId xmlns:a16="http://schemas.microsoft.com/office/drawing/2014/main" id="{80570C06-611A-4284-84FF-EFD6085D472C}"/>
              </a:ext>
            </a:extLst>
          </p:cNvPr>
          <p:cNvSpPr txBox="1"/>
          <p:nvPr/>
        </p:nvSpPr>
        <p:spPr>
          <a:xfrm>
            <a:off x="814602" y="3726120"/>
            <a:ext cx="2912953" cy="438581"/>
          </a:xfrm>
          <a:prstGeom prst="rect">
            <a:avLst/>
          </a:prstGeom>
          <a:noFill/>
        </p:spPr>
        <p:txBody>
          <a:bodyPr wrap="square" lIns="68577" tIns="34289" rIns="68577" bIns="34289" rtlCol="0">
            <a:spAutoFit/>
          </a:bodyPr>
          <a:lstStyle/>
          <a:p>
            <a:pPr defTabSz="685766">
              <a:buClrTx/>
              <a:defRPr/>
            </a:pPr>
            <a:r>
              <a:rPr lang="en-US" sz="24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B. 17 540 &lt; 17 450</a:t>
            </a:r>
          </a:p>
        </p:txBody>
      </p:sp>
      <p:sp>
        <p:nvSpPr>
          <p:cNvPr id="26" name="TextBox 25">
            <a:extLst>
              <a:ext uri="{FF2B5EF4-FFF2-40B4-BE49-F238E27FC236}">
                <a16:creationId xmlns:a16="http://schemas.microsoft.com/office/drawing/2014/main" id="{ECBB9EC3-EB50-4764-B1D7-705A13D104CD}"/>
              </a:ext>
            </a:extLst>
          </p:cNvPr>
          <p:cNvSpPr txBox="1"/>
          <p:nvPr/>
        </p:nvSpPr>
        <p:spPr>
          <a:xfrm>
            <a:off x="4889396" y="2580736"/>
            <a:ext cx="2912953" cy="438581"/>
          </a:xfrm>
          <a:prstGeom prst="rect">
            <a:avLst/>
          </a:prstGeom>
          <a:noFill/>
        </p:spPr>
        <p:txBody>
          <a:bodyPr wrap="square" lIns="68577" tIns="34289" rIns="68577" bIns="34289" rtlCol="0">
            <a:spAutoFit/>
          </a:bodyPr>
          <a:lstStyle/>
          <a:p>
            <a:pPr defTabSz="685766">
              <a:buClrTx/>
              <a:defRPr/>
            </a:pPr>
            <a:r>
              <a:rPr lang="en-US" sz="24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C. 8754  &lt;  87 540</a:t>
            </a:r>
          </a:p>
        </p:txBody>
      </p:sp>
      <p:pic>
        <p:nvPicPr>
          <p:cNvPr id="27" name="Picture 26">
            <a:extLst>
              <a:ext uri="{FF2B5EF4-FFF2-40B4-BE49-F238E27FC236}">
                <a16:creationId xmlns:a16="http://schemas.microsoft.com/office/drawing/2014/main" id="{A7CC88BB-82CC-4FB6-8591-1A6262F36C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4612" y="3515098"/>
            <a:ext cx="800575" cy="866694"/>
          </a:xfrm>
          <a:prstGeom prst="rect">
            <a:avLst/>
          </a:prstGeom>
        </p:spPr>
      </p:pic>
      <p:pic>
        <p:nvPicPr>
          <p:cNvPr id="28" name="Picture 27">
            <a:extLst>
              <a:ext uri="{FF2B5EF4-FFF2-40B4-BE49-F238E27FC236}">
                <a16:creationId xmlns:a16="http://schemas.microsoft.com/office/drawing/2014/main" id="{4FD7D972-0DB7-4BE5-B675-251A9CD7A0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8875" y="2470589"/>
            <a:ext cx="584695" cy="584695"/>
          </a:xfrm>
          <a:prstGeom prst="rect">
            <a:avLst/>
          </a:prstGeom>
        </p:spPr>
      </p:pic>
      <p:sp>
        <p:nvSpPr>
          <p:cNvPr id="19" name="Rounded Rectangle 32">
            <a:extLst>
              <a:ext uri="{FF2B5EF4-FFF2-40B4-BE49-F238E27FC236}">
                <a16:creationId xmlns:a16="http://schemas.microsoft.com/office/drawing/2014/main" id="{22307CF2-8DAC-4C8C-AAC6-044065828230}"/>
              </a:ext>
            </a:extLst>
          </p:cNvPr>
          <p:cNvSpPr/>
          <p:nvPr/>
        </p:nvSpPr>
        <p:spPr>
          <a:xfrm>
            <a:off x="4702163" y="3515100"/>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22" name="TextBox 21">
            <a:extLst>
              <a:ext uri="{FF2B5EF4-FFF2-40B4-BE49-F238E27FC236}">
                <a16:creationId xmlns:a16="http://schemas.microsoft.com/office/drawing/2014/main" id="{B74FAF62-E96F-4EEE-916D-DD524A83F778}"/>
              </a:ext>
            </a:extLst>
          </p:cNvPr>
          <p:cNvSpPr txBox="1"/>
          <p:nvPr/>
        </p:nvSpPr>
        <p:spPr>
          <a:xfrm>
            <a:off x="4909265" y="3764642"/>
            <a:ext cx="2912953" cy="392415"/>
          </a:xfrm>
          <a:prstGeom prst="rect">
            <a:avLst/>
          </a:prstGeom>
          <a:noFill/>
        </p:spPr>
        <p:txBody>
          <a:bodyPr wrap="square" lIns="68577" tIns="34289" rIns="68577" bIns="34289" rtlCol="0">
            <a:spAutoFit/>
          </a:bodyPr>
          <a:lstStyle/>
          <a:p>
            <a:pPr defTabSz="685766">
              <a:buClrTx/>
            </a:pPr>
            <a:r>
              <a:rPr lang="en-US" sz="21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D. 39 680 = 39 000 + 680</a:t>
            </a:r>
          </a:p>
        </p:txBody>
      </p:sp>
      <p:pic>
        <p:nvPicPr>
          <p:cNvPr id="29" name="Picture 28">
            <a:extLst>
              <a:ext uri="{FF2B5EF4-FFF2-40B4-BE49-F238E27FC236}">
                <a16:creationId xmlns:a16="http://schemas.microsoft.com/office/drawing/2014/main" id="{7B418086-9E32-4C70-A17B-D1D0C45D5D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8744" y="3654496"/>
            <a:ext cx="584695" cy="584695"/>
          </a:xfrm>
          <a:prstGeom prst="rect">
            <a:avLst/>
          </a:prstGeom>
        </p:spPr>
      </p:pic>
      <p:pic>
        <p:nvPicPr>
          <p:cNvPr id="2" name="Google Shape;95;p1">
            <a:extLst>
              <a:ext uri="{FF2B5EF4-FFF2-40B4-BE49-F238E27FC236}">
                <a16:creationId xmlns:a16="http://schemas.microsoft.com/office/drawing/2014/main" id="{81CFDEA3-86AE-BD55-93C5-2913DEC249A2}"/>
              </a:ext>
            </a:extLst>
          </p:cNvPr>
          <p:cNvPicPr preferRelativeResize="0"/>
          <p:nvPr/>
        </p:nvPicPr>
        <p:blipFill rotWithShape="1">
          <a:blip r:embed="rId8">
            <a:alphaModFix/>
          </a:blip>
          <a:srcRect/>
          <a:stretch/>
        </p:blipFill>
        <p:spPr>
          <a:xfrm>
            <a:off x="1" y="2"/>
            <a:ext cx="990434" cy="445687"/>
          </a:xfrm>
          <a:prstGeom prst="rect">
            <a:avLst/>
          </a:prstGeom>
          <a:noFill/>
          <a:ln>
            <a:noFill/>
          </a:ln>
        </p:spPr>
      </p:pic>
    </p:spTree>
    <p:extLst>
      <p:ext uri="{BB962C8B-B14F-4D97-AF65-F5344CB8AC3E}">
        <p14:creationId xmlns:p14="http://schemas.microsoft.com/office/powerpoint/2010/main" val="127157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17">
                                          <p:stCondLst>
                                            <p:cond delay="0"/>
                                          </p:stCondLst>
                                        </p:cTn>
                                        <p:tgtEl>
                                          <p:spTgt spid="9"/>
                                        </p:tgtEl>
                                      </p:cBhvr>
                                    </p:animEffect>
                                    <p:anim calcmode="lin" valueType="num">
                                      <p:cBhvr>
                                        <p:cTn id="8"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13" dur="10">
                                          <p:stCondLst>
                                            <p:cond delay="244"/>
                                          </p:stCondLst>
                                        </p:cTn>
                                        <p:tgtEl>
                                          <p:spTgt spid="9"/>
                                        </p:tgtEl>
                                      </p:cBhvr>
                                      <p:to x="100000" y="60000"/>
                                    </p:animScale>
                                    <p:animScale>
                                      <p:cBhvr>
                                        <p:cTn id="14" dur="62" decel="50000">
                                          <p:stCondLst>
                                            <p:cond delay="254"/>
                                          </p:stCondLst>
                                        </p:cTn>
                                        <p:tgtEl>
                                          <p:spTgt spid="9"/>
                                        </p:tgtEl>
                                      </p:cBhvr>
                                      <p:to x="100000" y="100000"/>
                                    </p:animScale>
                                    <p:animScale>
                                      <p:cBhvr>
                                        <p:cTn id="15" dur="10">
                                          <p:stCondLst>
                                            <p:cond delay="492"/>
                                          </p:stCondLst>
                                        </p:cTn>
                                        <p:tgtEl>
                                          <p:spTgt spid="9"/>
                                        </p:tgtEl>
                                      </p:cBhvr>
                                      <p:to x="100000" y="80000"/>
                                    </p:animScale>
                                    <p:animScale>
                                      <p:cBhvr>
                                        <p:cTn id="16" dur="62" decel="50000">
                                          <p:stCondLst>
                                            <p:cond delay="502"/>
                                          </p:stCondLst>
                                        </p:cTn>
                                        <p:tgtEl>
                                          <p:spTgt spid="9"/>
                                        </p:tgtEl>
                                      </p:cBhvr>
                                      <p:to x="100000" y="100000"/>
                                    </p:animScale>
                                    <p:animScale>
                                      <p:cBhvr>
                                        <p:cTn id="17" dur="10">
                                          <p:stCondLst>
                                            <p:cond delay="616"/>
                                          </p:stCondLst>
                                        </p:cTn>
                                        <p:tgtEl>
                                          <p:spTgt spid="9"/>
                                        </p:tgtEl>
                                      </p:cBhvr>
                                      <p:to x="100000" y="90000"/>
                                    </p:animScale>
                                    <p:animScale>
                                      <p:cBhvr>
                                        <p:cTn id="18" dur="62" decel="50000">
                                          <p:stCondLst>
                                            <p:cond delay="625"/>
                                          </p:stCondLst>
                                        </p:cTn>
                                        <p:tgtEl>
                                          <p:spTgt spid="9"/>
                                        </p:tgtEl>
                                      </p:cBhvr>
                                      <p:to x="100000" y="100000"/>
                                    </p:animScale>
                                    <p:animScale>
                                      <p:cBhvr>
                                        <p:cTn id="19" dur="10">
                                          <p:stCondLst>
                                            <p:cond delay="678"/>
                                          </p:stCondLst>
                                        </p:cTn>
                                        <p:tgtEl>
                                          <p:spTgt spid="9"/>
                                        </p:tgtEl>
                                      </p:cBhvr>
                                      <p:to x="100000" y="95000"/>
                                    </p:animScale>
                                    <p:animScale>
                                      <p:cBhvr>
                                        <p:cTn id="20" dur="62" decel="50000">
                                          <p:stCondLst>
                                            <p:cond delay="688"/>
                                          </p:stCondLst>
                                        </p:cTn>
                                        <p:tgtEl>
                                          <p:spTgt spid="9"/>
                                        </p:tgtEl>
                                      </p:cBhvr>
                                      <p:to x="100000" y="100000"/>
                                    </p:animScale>
                                  </p:childTnLst>
                                </p:cTn>
                              </p:par>
                            </p:childTnLst>
                          </p:cTn>
                        </p:par>
                        <p:par>
                          <p:cTn id="21" fill="hold">
                            <p:stCondLst>
                              <p:cond delay="750"/>
                            </p:stCondLst>
                            <p:childTnLst>
                              <p:par>
                                <p:cTn id="22" presetID="3"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75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23" presetClass="entr" presetSubtype="32"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strVal val="4*#ppt_w"/>
                                          </p:val>
                                        </p:tav>
                                        <p:tav tm="100000">
                                          <p:val>
                                            <p:strVal val="#ppt_w"/>
                                          </p:val>
                                        </p:tav>
                                      </p:tavLst>
                                    </p:anim>
                                    <p:anim calcmode="lin" valueType="num">
                                      <p:cBhvr>
                                        <p:cTn id="60" dur="500" fill="hold"/>
                                        <p:tgtEl>
                                          <p:spTgt spid="21"/>
                                        </p:tgtEl>
                                        <p:attrNameLst>
                                          <p:attrName>ppt_h</p:attrName>
                                        </p:attrNameLst>
                                      </p:cBhvr>
                                      <p:tavLst>
                                        <p:tav tm="0">
                                          <p:val>
                                            <p:strVal val="4*#ppt_h"/>
                                          </p:val>
                                        </p:tav>
                                        <p:tav tm="100000">
                                          <p:val>
                                            <p:strVal val="#ppt_h"/>
                                          </p:val>
                                        </p:tav>
                                      </p:tavLst>
                                    </p:anim>
                                  </p:childTnLst>
                                  <p:subTnLst>
                                    <p:audio>
                                      <p:cMediaNode vol="27000">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par>
                                <p:cTn id="61" presetID="9" presetClass="emph" presetSubtype="0" grpId="1" nodeType="withEffect">
                                  <p:stCondLst>
                                    <p:cond delay="0"/>
                                  </p:stCondLst>
                                  <p:childTnLst>
                                    <p:set>
                                      <p:cBhvr rctx="PPT">
                                        <p:cTn id="62" dur="indefinite"/>
                                        <p:tgtEl>
                                          <p:spTgt spid="11"/>
                                        </p:tgtEl>
                                        <p:attrNameLst>
                                          <p:attrName>style.opacity</p:attrName>
                                        </p:attrNameLst>
                                      </p:cBhvr>
                                      <p:to>
                                        <p:strVal val="0.5"/>
                                      </p:to>
                                    </p:set>
                                    <p:animEffect filter="image" prLst="opacity: 0.5">
                                      <p:cBhvr rctx="IE">
                                        <p:cTn id="63" dur="indefinite"/>
                                        <p:tgtEl>
                                          <p:spTgt spid="11"/>
                                        </p:tgtEl>
                                      </p:cBhvr>
                                    </p:animEffect>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subTnLst>
                                    <p:audio>
                                      <p:cMediaNode>
                                        <p:cTn display="0" masterRel="sameClick">
                                          <p:stCondLst>
                                            <p:cond evt="begin" delay="0">
                                              <p:tn val="67"/>
                                            </p:cond>
                                          </p:stCondLst>
                                          <p:endCondLst>
                                            <p:cond evt="onStopAudio" delay="0">
                                              <p:tgtEl>
                                                <p:sldTgt/>
                                              </p:tgtEl>
                                            </p:cond>
                                          </p:endCondLst>
                                        </p:cTn>
                                        <p:tgtEl>
                                          <p:sndTgt r:embed="rId4" name="Am-thanh-tra-loi-dung-www_nhacchuongvui_com.wav"/>
                                        </p:tgtEl>
                                      </p:cMediaNode>
                                    </p:audio>
                                  </p:subTnLst>
                                </p:cTn>
                              </p:par>
                              <p:par>
                                <p:cTn id="70" presetID="22" presetClass="emph" presetSubtype="0" repeatCount="500000" fill="hold" nodeType="withEffect">
                                  <p:stCondLst>
                                    <p:cond delay="0"/>
                                  </p:stCondLst>
                                  <p:childTnLst>
                                    <p:animClr clrSpc="hsl" dir="cw">
                                      <p:cBhvr override="childStyle">
                                        <p:cTn id="71" dur="1000" fill="hold"/>
                                        <p:tgtEl>
                                          <p:spTgt spid="24"/>
                                        </p:tgtEl>
                                        <p:attrNameLst>
                                          <p:attrName>style.color</p:attrName>
                                        </p:attrNameLst>
                                      </p:cBhvr>
                                      <p:by>
                                        <p:hsl h="-7200000" s="0" l="0"/>
                                      </p:by>
                                    </p:animClr>
                                    <p:animClr clrSpc="hsl" dir="cw">
                                      <p:cBhvr>
                                        <p:cTn id="72" dur="1000" fill="hold"/>
                                        <p:tgtEl>
                                          <p:spTgt spid="24"/>
                                        </p:tgtEl>
                                        <p:attrNameLst>
                                          <p:attrName>fillcolor</p:attrName>
                                        </p:attrNameLst>
                                      </p:cBhvr>
                                      <p:by>
                                        <p:hsl h="-7200000" s="0" l="0"/>
                                      </p:by>
                                    </p:animClr>
                                    <p:animClr clrSpc="hsl" dir="cw">
                                      <p:cBhvr>
                                        <p:cTn id="73" dur="1000" fill="hold"/>
                                        <p:tgtEl>
                                          <p:spTgt spid="24"/>
                                        </p:tgtEl>
                                        <p:attrNameLst>
                                          <p:attrName>stroke.color</p:attrName>
                                        </p:attrNameLst>
                                      </p:cBhvr>
                                      <p:by>
                                        <p:hsl h="-7200000" s="0" l="0"/>
                                      </p:by>
                                    </p:animClr>
                                    <p:set>
                                      <p:cBhvr>
                                        <p:cTn id="74" dur="1000" fill="hold"/>
                                        <p:tgtEl>
                                          <p:spTgt spid="24"/>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3" presetClass="entr" presetSubtype="32"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strVal val="4*#ppt_w"/>
                                          </p:val>
                                        </p:tav>
                                        <p:tav tm="100000">
                                          <p:val>
                                            <p:strVal val="#ppt_w"/>
                                          </p:val>
                                        </p:tav>
                                      </p:tavLst>
                                    </p:anim>
                                    <p:anim calcmode="lin" valueType="num">
                                      <p:cBhvr>
                                        <p:cTn id="81" dur="500" fill="hold"/>
                                        <p:tgtEl>
                                          <p:spTgt spid="28"/>
                                        </p:tgtEl>
                                        <p:attrNameLst>
                                          <p:attrName>ppt_h</p:attrName>
                                        </p:attrNameLst>
                                      </p:cBhvr>
                                      <p:tavLst>
                                        <p:tav tm="0">
                                          <p:val>
                                            <p:strVal val="4*#ppt_h"/>
                                          </p:val>
                                        </p:tav>
                                        <p:tav tm="100000">
                                          <p:val>
                                            <p:strVal val="#ppt_h"/>
                                          </p:val>
                                        </p:tav>
                                      </p:tavLst>
                                    </p:anim>
                                  </p:childTnLst>
                                  <p:subTnLst>
                                    <p:audio>
                                      <p:cMediaNode vol="27000">
                                        <p:cTn display="0" masterRel="sameClick">
                                          <p:stCondLst>
                                            <p:cond evt="begin" delay="0">
                                              <p:tn val="78"/>
                                            </p:cond>
                                          </p:stCondLst>
                                          <p:endCondLst>
                                            <p:cond evt="onStopAudio" delay="0">
                                              <p:tgtEl>
                                                <p:sldTgt/>
                                              </p:tgtEl>
                                            </p:cond>
                                          </p:endCondLst>
                                        </p:cTn>
                                        <p:tgtEl>
                                          <p:sndTgt r:embed="rId3" name="Am-thanh-tra-loi-sai-www_nhacchuongvui_com.wav"/>
                                        </p:tgtEl>
                                      </p:cMediaNode>
                                    </p:audio>
                                  </p:subTnLst>
                                </p:cTn>
                              </p:par>
                              <p:par>
                                <p:cTn id="82" presetID="9" presetClass="emph" presetSubtype="0" grpId="1" nodeType="withEffect">
                                  <p:stCondLst>
                                    <p:cond delay="0"/>
                                  </p:stCondLst>
                                  <p:childTnLst>
                                    <p:set>
                                      <p:cBhvr rctx="PPT">
                                        <p:cTn id="83" dur="indefinite"/>
                                        <p:tgtEl>
                                          <p:spTgt spid="23"/>
                                        </p:tgtEl>
                                        <p:attrNameLst>
                                          <p:attrName>style.opacity</p:attrName>
                                        </p:attrNameLst>
                                      </p:cBhvr>
                                      <p:to>
                                        <p:strVal val="0.5"/>
                                      </p:to>
                                    </p:set>
                                    <p:animEffect filter="image" prLst="opacity: 0.5">
                                      <p:cBhvr rctx="IE">
                                        <p:cTn id="84" dur="indefinite"/>
                                        <p:tgtEl>
                                          <p:spTgt spid="23"/>
                                        </p:tgtEl>
                                      </p:cBhvr>
                                    </p:animEffect>
                                  </p:childTnLst>
                                </p:cTn>
                              </p:par>
                            </p:childTnLst>
                          </p:cTn>
                        </p:par>
                      </p:childTnLst>
                    </p:cTn>
                  </p:par>
                </p:childTnLst>
              </p:cTn>
              <p:nextCondLst>
                <p:cond evt="onClick" delay="0">
                  <p:tgtEl>
                    <p:spTgt spid="26"/>
                  </p:tgtEl>
                </p:cond>
              </p:nextCondLst>
            </p:seq>
            <p:seq concurrent="1" nextAc="seek">
              <p:cTn id="85" restart="whenNotActive" fill="hold" evtFilter="cancelBubble" nodeType="interactiveSeq">
                <p:stCondLst>
                  <p:cond evt="onClick" delay="0">
                    <p:tgtEl>
                      <p:spTgt spid="22"/>
                    </p:tgtEl>
                  </p:cond>
                </p:stCondLst>
                <p:endSync evt="end" delay="0">
                  <p:rtn val="all"/>
                </p:endSync>
                <p:childTnLst>
                  <p:par>
                    <p:cTn id="86" fill="hold">
                      <p:stCondLst>
                        <p:cond delay="0"/>
                      </p:stCondLst>
                      <p:childTnLst>
                        <p:par>
                          <p:cTn id="87" fill="hold">
                            <p:stCondLst>
                              <p:cond delay="0"/>
                            </p:stCondLst>
                            <p:childTnLst>
                              <p:par>
                                <p:cTn id="88" presetID="23" presetClass="entr" presetSubtype="32"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p:cTn id="90" dur="500" fill="hold"/>
                                        <p:tgtEl>
                                          <p:spTgt spid="29"/>
                                        </p:tgtEl>
                                        <p:attrNameLst>
                                          <p:attrName>ppt_w</p:attrName>
                                        </p:attrNameLst>
                                      </p:cBhvr>
                                      <p:tavLst>
                                        <p:tav tm="0">
                                          <p:val>
                                            <p:strVal val="4*#ppt_w"/>
                                          </p:val>
                                        </p:tav>
                                        <p:tav tm="100000">
                                          <p:val>
                                            <p:strVal val="#ppt_w"/>
                                          </p:val>
                                        </p:tav>
                                      </p:tavLst>
                                    </p:anim>
                                    <p:anim calcmode="lin" valueType="num">
                                      <p:cBhvr>
                                        <p:cTn id="91" dur="500" fill="hold"/>
                                        <p:tgtEl>
                                          <p:spTgt spid="29"/>
                                        </p:tgtEl>
                                        <p:attrNameLst>
                                          <p:attrName>ppt_h</p:attrName>
                                        </p:attrNameLst>
                                      </p:cBhvr>
                                      <p:tavLst>
                                        <p:tav tm="0">
                                          <p:val>
                                            <p:strVal val="4*#ppt_h"/>
                                          </p:val>
                                        </p:tav>
                                        <p:tav tm="100000">
                                          <p:val>
                                            <p:strVal val="#ppt_h"/>
                                          </p:val>
                                        </p:tav>
                                      </p:tavLst>
                                    </p:anim>
                                  </p:childTnLst>
                                  <p:subTnLst>
                                    <p:audio>
                                      <p:cMediaNode vol="27000">
                                        <p:cTn display="0" masterRel="sameClick">
                                          <p:stCondLst>
                                            <p:cond evt="begin" delay="0">
                                              <p:tn val="88"/>
                                            </p:cond>
                                          </p:stCondLst>
                                          <p:endCondLst>
                                            <p:cond evt="onStopAudio" delay="0">
                                              <p:tgtEl>
                                                <p:sldTgt/>
                                              </p:tgtEl>
                                            </p:cond>
                                          </p:endCondLst>
                                        </p:cTn>
                                        <p:tgtEl>
                                          <p:sndTgt r:embed="rId3" name="Am-thanh-tra-loi-sai-www_nhacchuongvui_com.wav"/>
                                        </p:tgtEl>
                                      </p:cMediaNode>
                                    </p:audio>
                                  </p:subTnLst>
                                </p:cTn>
                              </p:par>
                              <p:par>
                                <p:cTn id="92" presetID="9" presetClass="emph" presetSubtype="0" grpId="1" nodeType="withEffect">
                                  <p:stCondLst>
                                    <p:cond delay="0"/>
                                  </p:stCondLst>
                                  <p:childTnLst>
                                    <p:set>
                                      <p:cBhvr rctx="PPT">
                                        <p:cTn id="93" dur="indefinite"/>
                                        <p:tgtEl>
                                          <p:spTgt spid="19"/>
                                        </p:tgtEl>
                                        <p:attrNameLst>
                                          <p:attrName>style.opacity</p:attrName>
                                        </p:attrNameLst>
                                      </p:cBhvr>
                                      <p:to>
                                        <p:strVal val="0.5"/>
                                      </p:to>
                                    </p:set>
                                    <p:animEffect filter="image" prLst="opacity: 0.5">
                                      <p:cBhvr rctx="IE">
                                        <p:cTn id="94" dur="indefinite"/>
                                        <p:tgtEl>
                                          <p:spTgt spid="19"/>
                                        </p:tgtEl>
                                      </p:cBhvr>
                                    </p:animEffect>
                                  </p:childTnLst>
                                </p:cTn>
                              </p:par>
                            </p:childTnLst>
                          </p:cTn>
                        </p:par>
                      </p:childTnLst>
                    </p:cTn>
                  </p:par>
                </p:childTnLst>
              </p:cTn>
              <p:nextCondLst>
                <p:cond evt="onClick" delay="0">
                  <p:tgtEl>
                    <p:spTgt spid="22"/>
                  </p:tgtEl>
                </p:cond>
              </p:nextCondLst>
            </p:seq>
          </p:childTnLst>
        </p:cTn>
      </p:par>
    </p:tnLst>
    <p:bldLst>
      <p:bldP spid="10" grpId="0"/>
      <p:bldP spid="11" grpId="0" animBg="1"/>
      <p:bldP spid="11" grpId="1" animBg="1"/>
      <p:bldP spid="18" grpId="0"/>
      <p:bldP spid="23" grpId="0" animBg="1"/>
      <p:bldP spid="23" grpId="1" animBg="1"/>
      <p:bldP spid="24" grpId="0" animBg="1"/>
      <p:bldP spid="25" grpId="0"/>
      <p:bldP spid="26" grpId="0"/>
      <p:bldP spid="19" grpId="0" animBg="1"/>
      <p:bldP spid="19" grpId="1"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34430C6-E7E0-43A7-B49B-239982606D14}"/>
              </a:ext>
            </a:extLst>
          </p:cNvPr>
          <p:cNvSpPr/>
          <p:nvPr/>
        </p:nvSpPr>
        <p:spPr>
          <a:xfrm>
            <a:off x="399556" y="422031"/>
            <a:ext cx="1605092" cy="529222"/>
          </a:xfrm>
          <a:prstGeom prst="ellipse">
            <a:avLst/>
          </a:prstGeom>
          <a:solidFill>
            <a:srgbClr val="FF3300"/>
          </a:solidFill>
          <a:ln>
            <a:solidFill>
              <a:schemeClr val="accent1">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buClrTx/>
              <a:defRPr/>
            </a:pPr>
            <a:r>
              <a:rPr lang="en-US" sz="3000" b="1" kern="1200" dirty="0" err="1">
                <a:solidFill>
                  <a:prstClr val="white"/>
                </a:solidFill>
                <a:latin typeface="Times New Roman" panose="02020603050405020304" pitchFamily="18" charset="0"/>
                <a:cs typeface="Times New Roman" panose="02020603050405020304" pitchFamily="18" charset="0"/>
              </a:rPr>
              <a:t>Câu</a:t>
            </a:r>
            <a:r>
              <a:rPr lang="en-US" sz="3000" b="1" kern="1200" dirty="0">
                <a:solidFill>
                  <a:prstClr val="white"/>
                </a:solidFill>
                <a:latin typeface="Times New Roman" panose="02020603050405020304" pitchFamily="18" charset="0"/>
                <a:cs typeface="Times New Roman" panose="02020603050405020304" pitchFamily="18" charset="0"/>
              </a:rPr>
              <a:t> 4</a:t>
            </a:r>
          </a:p>
        </p:txBody>
      </p:sp>
      <p:grpSp>
        <p:nvGrpSpPr>
          <p:cNvPr id="9" name="Group 8">
            <a:extLst>
              <a:ext uri="{FF2B5EF4-FFF2-40B4-BE49-F238E27FC236}">
                <a16:creationId xmlns:a16="http://schemas.microsoft.com/office/drawing/2014/main" id="{2B90BCDF-0192-4F15-BE8E-612EC1F5A273}"/>
              </a:ext>
            </a:extLst>
          </p:cNvPr>
          <p:cNvGrpSpPr/>
          <p:nvPr/>
        </p:nvGrpSpPr>
        <p:grpSpPr>
          <a:xfrm>
            <a:off x="1909690" y="-183888"/>
            <a:ext cx="6478172" cy="1850909"/>
            <a:chOff x="2546253" y="-245184"/>
            <a:chExt cx="8637562" cy="2467879"/>
          </a:xfrm>
        </p:grpSpPr>
        <p:pic>
          <p:nvPicPr>
            <p:cNvPr id="5" name="Picture 2" descr="F:\1-原创素材\1_mm1102\PPT\PPT_014\materaials\pageimg_g16.png">
              <a:extLst>
                <a:ext uri="{FF2B5EF4-FFF2-40B4-BE49-F238E27FC236}">
                  <a16:creationId xmlns:a16="http://schemas.microsoft.com/office/drawing/2014/main" id="{6A10D7FB-2609-473C-BC52-D306FE19C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6253" y="-245184"/>
              <a:ext cx="8637562" cy="24678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C20134-5871-4EBE-855E-6896260B0068}"/>
                </a:ext>
              </a:extLst>
            </p:cNvPr>
            <p:cNvSpPr/>
            <p:nvPr/>
          </p:nvSpPr>
          <p:spPr>
            <a:xfrm>
              <a:off x="4290645" y="562707"/>
              <a:ext cx="6316395" cy="1481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defRPr/>
              </a:pPr>
              <a:endParaRPr lang="en-US" kern="1200">
                <a:solidFill>
                  <a:prstClr val="white"/>
                </a:solidFill>
              </a:endParaRPr>
            </a:p>
          </p:txBody>
        </p:sp>
      </p:grpSp>
      <p:sp>
        <p:nvSpPr>
          <p:cNvPr id="10" name="TextBox 9">
            <a:extLst>
              <a:ext uri="{FF2B5EF4-FFF2-40B4-BE49-F238E27FC236}">
                <a16:creationId xmlns:a16="http://schemas.microsoft.com/office/drawing/2014/main" id="{A2CDA645-36A0-436D-B7D6-0A04E9473778}"/>
              </a:ext>
            </a:extLst>
          </p:cNvPr>
          <p:cNvSpPr txBox="1"/>
          <p:nvPr/>
        </p:nvSpPr>
        <p:spPr>
          <a:xfrm>
            <a:off x="2348848" y="454965"/>
            <a:ext cx="5841836" cy="992579"/>
          </a:xfrm>
          <a:prstGeom prst="rect">
            <a:avLst/>
          </a:prstGeom>
          <a:noFill/>
        </p:spPr>
        <p:txBody>
          <a:bodyPr wrap="square" lIns="68577" tIns="34289" rIns="68577" bIns="34289" rtlCol="0">
            <a:spAutoFit/>
          </a:bodyPr>
          <a:lstStyle/>
          <a:p>
            <a:pPr algn="ctr" defTabSz="685766">
              <a:buClrTx/>
              <a:defRPr/>
            </a:pP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Dãy</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số</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nào</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được</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sắp</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xếp</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theo</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thứ</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tự</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từ</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FF0000"/>
                  </a:solidFill>
                </a:ln>
                <a:solidFill>
                  <a:srgbClr val="FF0000"/>
                </a:solidFill>
                <a:latin typeface="Times New Roman" panose="02020603050405020304" pitchFamily="18" charset="0"/>
                <a:ea typeface="+mn-ea"/>
                <a:cs typeface="Times New Roman" panose="02020603050405020304" pitchFamily="18" charset="0"/>
              </a:rPr>
              <a:t>bé</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0070C0"/>
                  </a:solidFill>
                </a:ln>
                <a:solidFill>
                  <a:prstClr val="black"/>
                </a:solidFill>
                <a:latin typeface="Times New Roman" panose="02020603050405020304" pitchFamily="18" charset="0"/>
                <a:ea typeface="+mn-ea"/>
                <a:cs typeface="Times New Roman" panose="02020603050405020304" pitchFamily="18" charset="0"/>
              </a:rPr>
              <a:t>đến</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 </a:t>
            </a:r>
            <a:r>
              <a:rPr lang="en-US" sz="3000" kern="1200" dirty="0" err="1">
                <a:ln>
                  <a:solidFill>
                    <a:srgbClr val="FF0000"/>
                  </a:solidFill>
                </a:ln>
                <a:solidFill>
                  <a:srgbClr val="FF0000"/>
                </a:solidFill>
                <a:latin typeface="Times New Roman" panose="02020603050405020304" pitchFamily="18" charset="0"/>
                <a:ea typeface="+mn-ea"/>
                <a:cs typeface="Times New Roman" panose="02020603050405020304" pitchFamily="18" charset="0"/>
              </a:rPr>
              <a:t>lớn</a:t>
            </a:r>
            <a:r>
              <a:rPr lang="en-US" sz="30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a:t>
            </a:r>
          </a:p>
        </p:txBody>
      </p:sp>
      <p:sp>
        <p:nvSpPr>
          <p:cNvPr id="11" name="Rounded Rectangle 19">
            <a:extLst>
              <a:ext uri="{FF2B5EF4-FFF2-40B4-BE49-F238E27FC236}">
                <a16:creationId xmlns:a16="http://schemas.microsoft.com/office/drawing/2014/main" id="{3376C7B0-1C1C-45EC-B40B-6078B45E3600}"/>
              </a:ext>
            </a:extLst>
          </p:cNvPr>
          <p:cNvSpPr/>
          <p:nvPr/>
        </p:nvSpPr>
        <p:spPr>
          <a:xfrm>
            <a:off x="674720" y="2350602"/>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defRPr/>
            </a:pPr>
            <a:endParaRPr lang="en-US" kern="1200">
              <a:solidFill>
                <a:prstClr val="white"/>
              </a:solidFill>
            </a:endParaRPr>
          </a:p>
        </p:txBody>
      </p:sp>
      <p:sp>
        <p:nvSpPr>
          <p:cNvPr id="18" name="TextBox 17">
            <a:extLst>
              <a:ext uri="{FF2B5EF4-FFF2-40B4-BE49-F238E27FC236}">
                <a16:creationId xmlns:a16="http://schemas.microsoft.com/office/drawing/2014/main" id="{30B95FD0-C7DE-4DBD-B752-ADEB97F44862}"/>
              </a:ext>
            </a:extLst>
          </p:cNvPr>
          <p:cNvSpPr txBox="1"/>
          <p:nvPr/>
        </p:nvSpPr>
        <p:spPr>
          <a:xfrm>
            <a:off x="881822" y="2600144"/>
            <a:ext cx="2912953" cy="392415"/>
          </a:xfrm>
          <a:prstGeom prst="rect">
            <a:avLst/>
          </a:prstGeom>
          <a:noFill/>
        </p:spPr>
        <p:txBody>
          <a:bodyPr wrap="square" lIns="68577" tIns="34289" rIns="68577" bIns="34289" rtlCol="0">
            <a:spAutoFit/>
          </a:bodyPr>
          <a:lstStyle/>
          <a:p>
            <a:pPr defTabSz="685766">
              <a:buClrTx/>
              <a:defRPr/>
            </a:pPr>
            <a:r>
              <a:rPr lang="en-US" sz="21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A. 8136 ; 8361 ; 8316</a:t>
            </a:r>
          </a:p>
        </p:txBody>
      </p:sp>
      <p:pic>
        <p:nvPicPr>
          <p:cNvPr id="21" name="Picture 20">
            <a:extLst>
              <a:ext uri="{FF2B5EF4-FFF2-40B4-BE49-F238E27FC236}">
                <a16:creationId xmlns:a16="http://schemas.microsoft.com/office/drawing/2014/main" id="{B69BAB77-9989-4069-9D87-54338EF26F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1300" y="2489996"/>
            <a:ext cx="584695" cy="584695"/>
          </a:xfrm>
          <a:prstGeom prst="rect">
            <a:avLst/>
          </a:prstGeom>
        </p:spPr>
      </p:pic>
      <p:sp>
        <p:nvSpPr>
          <p:cNvPr id="23" name="Rounded Rectangle 32">
            <a:extLst>
              <a:ext uri="{FF2B5EF4-FFF2-40B4-BE49-F238E27FC236}">
                <a16:creationId xmlns:a16="http://schemas.microsoft.com/office/drawing/2014/main" id="{5A963D00-543B-4AA6-837C-41BC622EBBD2}"/>
              </a:ext>
            </a:extLst>
          </p:cNvPr>
          <p:cNvSpPr/>
          <p:nvPr/>
        </p:nvSpPr>
        <p:spPr>
          <a:xfrm>
            <a:off x="4682294" y="2331191"/>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defRPr/>
            </a:pPr>
            <a:endParaRPr lang="en-US" kern="1200">
              <a:solidFill>
                <a:prstClr val="white"/>
              </a:solidFill>
            </a:endParaRPr>
          </a:p>
        </p:txBody>
      </p:sp>
      <p:sp>
        <p:nvSpPr>
          <p:cNvPr id="24" name="Rounded Rectangle 35">
            <a:extLst>
              <a:ext uri="{FF2B5EF4-FFF2-40B4-BE49-F238E27FC236}">
                <a16:creationId xmlns:a16="http://schemas.microsoft.com/office/drawing/2014/main" id="{35066E37-A4C5-40D2-9D39-F3C6BEFADC8E}"/>
              </a:ext>
            </a:extLst>
          </p:cNvPr>
          <p:cNvSpPr/>
          <p:nvPr/>
        </p:nvSpPr>
        <p:spPr>
          <a:xfrm>
            <a:off x="641363" y="3491646"/>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defRPr/>
            </a:pPr>
            <a:endParaRPr lang="en-US" kern="1200">
              <a:solidFill>
                <a:prstClr val="white"/>
              </a:solidFill>
            </a:endParaRPr>
          </a:p>
        </p:txBody>
      </p:sp>
      <p:sp>
        <p:nvSpPr>
          <p:cNvPr id="25" name="TextBox 24">
            <a:extLst>
              <a:ext uri="{FF2B5EF4-FFF2-40B4-BE49-F238E27FC236}">
                <a16:creationId xmlns:a16="http://schemas.microsoft.com/office/drawing/2014/main" id="{80570C06-611A-4284-84FF-EFD6085D472C}"/>
              </a:ext>
            </a:extLst>
          </p:cNvPr>
          <p:cNvSpPr txBox="1"/>
          <p:nvPr/>
        </p:nvSpPr>
        <p:spPr>
          <a:xfrm>
            <a:off x="814602" y="3726119"/>
            <a:ext cx="2912953" cy="392415"/>
          </a:xfrm>
          <a:prstGeom prst="rect">
            <a:avLst/>
          </a:prstGeom>
          <a:noFill/>
        </p:spPr>
        <p:txBody>
          <a:bodyPr wrap="square" lIns="68577" tIns="34289" rIns="68577" bIns="34289" rtlCol="0">
            <a:spAutoFit/>
          </a:bodyPr>
          <a:lstStyle/>
          <a:p>
            <a:pPr defTabSz="685766">
              <a:buClrTx/>
              <a:defRPr/>
            </a:pPr>
            <a:r>
              <a:rPr lang="en-US" sz="21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B. 1945 ; 1954 ; 1969</a:t>
            </a:r>
          </a:p>
        </p:txBody>
      </p:sp>
      <p:sp>
        <p:nvSpPr>
          <p:cNvPr id="26" name="TextBox 25">
            <a:extLst>
              <a:ext uri="{FF2B5EF4-FFF2-40B4-BE49-F238E27FC236}">
                <a16:creationId xmlns:a16="http://schemas.microsoft.com/office/drawing/2014/main" id="{ECBB9EC3-EB50-4764-B1D7-705A13D104CD}"/>
              </a:ext>
            </a:extLst>
          </p:cNvPr>
          <p:cNvSpPr txBox="1"/>
          <p:nvPr/>
        </p:nvSpPr>
        <p:spPr>
          <a:xfrm>
            <a:off x="4889396" y="2580734"/>
            <a:ext cx="2912953" cy="392415"/>
          </a:xfrm>
          <a:prstGeom prst="rect">
            <a:avLst/>
          </a:prstGeom>
          <a:noFill/>
        </p:spPr>
        <p:txBody>
          <a:bodyPr wrap="square" lIns="68577" tIns="34289" rIns="68577" bIns="34289" rtlCol="0">
            <a:spAutoFit/>
          </a:bodyPr>
          <a:lstStyle/>
          <a:p>
            <a:pPr defTabSz="685766">
              <a:buClrTx/>
              <a:defRPr/>
            </a:pPr>
            <a:r>
              <a:rPr lang="en-US" sz="21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C. 5742 ; 5740 ; 5724</a:t>
            </a:r>
          </a:p>
        </p:txBody>
      </p:sp>
      <p:pic>
        <p:nvPicPr>
          <p:cNvPr id="27" name="Picture 26">
            <a:extLst>
              <a:ext uri="{FF2B5EF4-FFF2-40B4-BE49-F238E27FC236}">
                <a16:creationId xmlns:a16="http://schemas.microsoft.com/office/drawing/2014/main" id="{A7CC88BB-82CC-4FB6-8591-1A6262F36C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4612" y="3515098"/>
            <a:ext cx="800575" cy="866694"/>
          </a:xfrm>
          <a:prstGeom prst="rect">
            <a:avLst/>
          </a:prstGeom>
        </p:spPr>
      </p:pic>
      <p:pic>
        <p:nvPicPr>
          <p:cNvPr id="28" name="Picture 27">
            <a:extLst>
              <a:ext uri="{FF2B5EF4-FFF2-40B4-BE49-F238E27FC236}">
                <a16:creationId xmlns:a16="http://schemas.microsoft.com/office/drawing/2014/main" id="{4FD7D972-0DB7-4BE5-B675-251A9CD7A0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8875" y="2470589"/>
            <a:ext cx="584695" cy="584695"/>
          </a:xfrm>
          <a:prstGeom prst="rect">
            <a:avLst/>
          </a:prstGeom>
        </p:spPr>
      </p:pic>
      <p:sp>
        <p:nvSpPr>
          <p:cNvPr id="19" name="Rounded Rectangle 32">
            <a:extLst>
              <a:ext uri="{FF2B5EF4-FFF2-40B4-BE49-F238E27FC236}">
                <a16:creationId xmlns:a16="http://schemas.microsoft.com/office/drawing/2014/main" id="{22307CF2-8DAC-4C8C-AAC6-044065828230}"/>
              </a:ext>
            </a:extLst>
          </p:cNvPr>
          <p:cNvSpPr/>
          <p:nvPr/>
        </p:nvSpPr>
        <p:spPr>
          <a:xfrm>
            <a:off x="4702163" y="3515100"/>
            <a:ext cx="3800475" cy="891502"/>
          </a:xfrm>
          <a:prstGeom prst="roundRect">
            <a:avLst/>
          </a:prstGeom>
          <a:solidFill>
            <a:srgbClr val="CCCCFF"/>
          </a:solidFill>
          <a:ln>
            <a:solidFill>
              <a:srgbClr val="FF0066"/>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buClrTx/>
            </a:pPr>
            <a:endParaRPr lang="en-US" kern="1200">
              <a:solidFill>
                <a:prstClr val="white"/>
              </a:solidFill>
            </a:endParaRPr>
          </a:p>
        </p:txBody>
      </p:sp>
      <p:sp>
        <p:nvSpPr>
          <p:cNvPr id="22" name="TextBox 21">
            <a:extLst>
              <a:ext uri="{FF2B5EF4-FFF2-40B4-BE49-F238E27FC236}">
                <a16:creationId xmlns:a16="http://schemas.microsoft.com/office/drawing/2014/main" id="{B74FAF62-E96F-4EEE-916D-DD524A83F778}"/>
              </a:ext>
            </a:extLst>
          </p:cNvPr>
          <p:cNvSpPr txBox="1"/>
          <p:nvPr/>
        </p:nvSpPr>
        <p:spPr>
          <a:xfrm>
            <a:off x="4909265" y="3764642"/>
            <a:ext cx="2912953" cy="392415"/>
          </a:xfrm>
          <a:prstGeom prst="rect">
            <a:avLst/>
          </a:prstGeom>
          <a:noFill/>
        </p:spPr>
        <p:txBody>
          <a:bodyPr wrap="square" lIns="68577" tIns="34289" rIns="68577" bIns="34289" rtlCol="0">
            <a:spAutoFit/>
          </a:bodyPr>
          <a:lstStyle/>
          <a:p>
            <a:pPr defTabSz="685766">
              <a:buClrTx/>
            </a:pPr>
            <a:r>
              <a:rPr lang="en-US" sz="2100" kern="1200" dirty="0">
                <a:ln>
                  <a:solidFill>
                    <a:srgbClr val="0070C0"/>
                  </a:solidFill>
                </a:ln>
                <a:solidFill>
                  <a:prstClr val="black"/>
                </a:solidFill>
                <a:latin typeface="Times New Roman" panose="02020603050405020304" pitchFamily="18" charset="0"/>
                <a:ea typeface="+mn-ea"/>
                <a:cs typeface="Times New Roman" panose="02020603050405020304" pitchFamily="18" charset="0"/>
              </a:rPr>
              <a:t>D. 7698 ; 7968 ; 7896</a:t>
            </a:r>
          </a:p>
        </p:txBody>
      </p:sp>
      <p:pic>
        <p:nvPicPr>
          <p:cNvPr id="29" name="Picture 28">
            <a:extLst>
              <a:ext uri="{FF2B5EF4-FFF2-40B4-BE49-F238E27FC236}">
                <a16:creationId xmlns:a16="http://schemas.microsoft.com/office/drawing/2014/main" id="{7B418086-9E32-4C70-A17B-D1D0C45D5D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8744" y="3654496"/>
            <a:ext cx="584695" cy="584695"/>
          </a:xfrm>
          <a:prstGeom prst="rect">
            <a:avLst/>
          </a:prstGeom>
        </p:spPr>
      </p:pic>
      <p:pic>
        <p:nvPicPr>
          <p:cNvPr id="2" name="Google Shape;95;p1">
            <a:extLst>
              <a:ext uri="{FF2B5EF4-FFF2-40B4-BE49-F238E27FC236}">
                <a16:creationId xmlns:a16="http://schemas.microsoft.com/office/drawing/2014/main" id="{C2608E79-9F1D-AE52-53F3-9EDB9F1CECEE}"/>
              </a:ext>
            </a:extLst>
          </p:cNvPr>
          <p:cNvPicPr preferRelativeResize="0"/>
          <p:nvPr/>
        </p:nvPicPr>
        <p:blipFill rotWithShape="1">
          <a:blip r:embed="rId8">
            <a:alphaModFix/>
          </a:blip>
          <a:srcRect/>
          <a:stretch/>
        </p:blipFill>
        <p:spPr>
          <a:xfrm>
            <a:off x="1" y="2"/>
            <a:ext cx="990434" cy="445687"/>
          </a:xfrm>
          <a:prstGeom prst="rect">
            <a:avLst/>
          </a:prstGeom>
          <a:noFill/>
          <a:ln>
            <a:noFill/>
          </a:ln>
        </p:spPr>
      </p:pic>
    </p:spTree>
    <p:extLst>
      <p:ext uri="{BB962C8B-B14F-4D97-AF65-F5344CB8AC3E}">
        <p14:creationId xmlns:p14="http://schemas.microsoft.com/office/powerpoint/2010/main" val="398973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17">
                                          <p:stCondLst>
                                            <p:cond delay="0"/>
                                          </p:stCondLst>
                                        </p:cTn>
                                        <p:tgtEl>
                                          <p:spTgt spid="9"/>
                                        </p:tgtEl>
                                      </p:cBhvr>
                                    </p:animEffect>
                                    <p:anim calcmode="lin" valueType="num">
                                      <p:cBhvr>
                                        <p:cTn id="8"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13" dur="10">
                                          <p:stCondLst>
                                            <p:cond delay="244"/>
                                          </p:stCondLst>
                                        </p:cTn>
                                        <p:tgtEl>
                                          <p:spTgt spid="9"/>
                                        </p:tgtEl>
                                      </p:cBhvr>
                                      <p:to x="100000" y="60000"/>
                                    </p:animScale>
                                    <p:animScale>
                                      <p:cBhvr>
                                        <p:cTn id="14" dur="62" decel="50000">
                                          <p:stCondLst>
                                            <p:cond delay="254"/>
                                          </p:stCondLst>
                                        </p:cTn>
                                        <p:tgtEl>
                                          <p:spTgt spid="9"/>
                                        </p:tgtEl>
                                      </p:cBhvr>
                                      <p:to x="100000" y="100000"/>
                                    </p:animScale>
                                    <p:animScale>
                                      <p:cBhvr>
                                        <p:cTn id="15" dur="10">
                                          <p:stCondLst>
                                            <p:cond delay="492"/>
                                          </p:stCondLst>
                                        </p:cTn>
                                        <p:tgtEl>
                                          <p:spTgt spid="9"/>
                                        </p:tgtEl>
                                      </p:cBhvr>
                                      <p:to x="100000" y="80000"/>
                                    </p:animScale>
                                    <p:animScale>
                                      <p:cBhvr>
                                        <p:cTn id="16" dur="62" decel="50000">
                                          <p:stCondLst>
                                            <p:cond delay="502"/>
                                          </p:stCondLst>
                                        </p:cTn>
                                        <p:tgtEl>
                                          <p:spTgt spid="9"/>
                                        </p:tgtEl>
                                      </p:cBhvr>
                                      <p:to x="100000" y="100000"/>
                                    </p:animScale>
                                    <p:animScale>
                                      <p:cBhvr>
                                        <p:cTn id="17" dur="10">
                                          <p:stCondLst>
                                            <p:cond delay="616"/>
                                          </p:stCondLst>
                                        </p:cTn>
                                        <p:tgtEl>
                                          <p:spTgt spid="9"/>
                                        </p:tgtEl>
                                      </p:cBhvr>
                                      <p:to x="100000" y="90000"/>
                                    </p:animScale>
                                    <p:animScale>
                                      <p:cBhvr>
                                        <p:cTn id="18" dur="62" decel="50000">
                                          <p:stCondLst>
                                            <p:cond delay="625"/>
                                          </p:stCondLst>
                                        </p:cTn>
                                        <p:tgtEl>
                                          <p:spTgt spid="9"/>
                                        </p:tgtEl>
                                      </p:cBhvr>
                                      <p:to x="100000" y="100000"/>
                                    </p:animScale>
                                    <p:animScale>
                                      <p:cBhvr>
                                        <p:cTn id="19" dur="10">
                                          <p:stCondLst>
                                            <p:cond delay="678"/>
                                          </p:stCondLst>
                                        </p:cTn>
                                        <p:tgtEl>
                                          <p:spTgt spid="9"/>
                                        </p:tgtEl>
                                      </p:cBhvr>
                                      <p:to x="100000" y="95000"/>
                                    </p:animScale>
                                    <p:animScale>
                                      <p:cBhvr>
                                        <p:cTn id="20" dur="62" decel="50000">
                                          <p:stCondLst>
                                            <p:cond delay="688"/>
                                          </p:stCondLst>
                                        </p:cTn>
                                        <p:tgtEl>
                                          <p:spTgt spid="9"/>
                                        </p:tgtEl>
                                      </p:cBhvr>
                                      <p:to x="100000" y="100000"/>
                                    </p:animScale>
                                  </p:childTnLst>
                                </p:cTn>
                              </p:par>
                            </p:childTnLst>
                          </p:cTn>
                        </p:par>
                        <p:par>
                          <p:cTn id="21" fill="hold">
                            <p:stCondLst>
                              <p:cond delay="750"/>
                            </p:stCondLst>
                            <p:childTnLst>
                              <p:par>
                                <p:cTn id="22" presetID="3"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75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23" presetClass="entr" presetSubtype="32"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strVal val="4*#ppt_w"/>
                                          </p:val>
                                        </p:tav>
                                        <p:tav tm="100000">
                                          <p:val>
                                            <p:strVal val="#ppt_w"/>
                                          </p:val>
                                        </p:tav>
                                      </p:tavLst>
                                    </p:anim>
                                    <p:anim calcmode="lin" valueType="num">
                                      <p:cBhvr>
                                        <p:cTn id="60" dur="500" fill="hold"/>
                                        <p:tgtEl>
                                          <p:spTgt spid="21"/>
                                        </p:tgtEl>
                                        <p:attrNameLst>
                                          <p:attrName>ppt_h</p:attrName>
                                        </p:attrNameLst>
                                      </p:cBhvr>
                                      <p:tavLst>
                                        <p:tav tm="0">
                                          <p:val>
                                            <p:strVal val="4*#ppt_h"/>
                                          </p:val>
                                        </p:tav>
                                        <p:tav tm="100000">
                                          <p:val>
                                            <p:strVal val="#ppt_h"/>
                                          </p:val>
                                        </p:tav>
                                      </p:tavLst>
                                    </p:anim>
                                  </p:childTnLst>
                                  <p:subTnLst>
                                    <p:audio>
                                      <p:cMediaNode vol="27000">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par>
                                <p:cTn id="61" presetID="9" presetClass="emph" presetSubtype="0" grpId="1" nodeType="withEffect">
                                  <p:stCondLst>
                                    <p:cond delay="0"/>
                                  </p:stCondLst>
                                  <p:childTnLst>
                                    <p:set>
                                      <p:cBhvr rctx="PPT">
                                        <p:cTn id="62" dur="indefinite"/>
                                        <p:tgtEl>
                                          <p:spTgt spid="11"/>
                                        </p:tgtEl>
                                        <p:attrNameLst>
                                          <p:attrName>style.opacity</p:attrName>
                                        </p:attrNameLst>
                                      </p:cBhvr>
                                      <p:to>
                                        <p:strVal val="0.5"/>
                                      </p:to>
                                    </p:set>
                                    <p:animEffect filter="image" prLst="opacity: 0.5">
                                      <p:cBhvr rctx="IE">
                                        <p:cTn id="63" dur="indefinite"/>
                                        <p:tgtEl>
                                          <p:spTgt spid="11"/>
                                        </p:tgtEl>
                                      </p:cBhvr>
                                    </p:animEffect>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subTnLst>
                                    <p:audio>
                                      <p:cMediaNode>
                                        <p:cTn display="0" masterRel="sameClick">
                                          <p:stCondLst>
                                            <p:cond evt="begin" delay="0">
                                              <p:tn val="67"/>
                                            </p:cond>
                                          </p:stCondLst>
                                          <p:endCondLst>
                                            <p:cond evt="onStopAudio" delay="0">
                                              <p:tgtEl>
                                                <p:sldTgt/>
                                              </p:tgtEl>
                                            </p:cond>
                                          </p:endCondLst>
                                        </p:cTn>
                                        <p:tgtEl>
                                          <p:sndTgt r:embed="rId4" name="Am-thanh-tra-loi-dung-www_nhacchuongvui_com.wav"/>
                                        </p:tgtEl>
                                      </p:cMediaNode>
                                    </p:audio>
                                  </p:subTnLst>
                                </p:cTn>
                              </p:par>
                              <p:par>
                                <p:cTn id="70" presetID="22" presetClass="emph" presetSubtype="0" repeatCount="500000" fill="hold" nodeType="withEffect">
                                  <p:stCondLst>
                                    <p:cond delay="0"/>
                                  </p:stCondLst>
                                  <p:childTnLst>
                                    <p:animClr clrSpc="hsl" dir="cw">
                                      <p:cBhvr override="childStyle">
                                        <p:cTn id="71" dur="1000" fill="hold"/>
                                        <p:tgtEl>
                                          <p:spTgt spid="24"/>
                                        </p:tgtEl>
                                        <p:attrNameLst>
                                          <p:attrName>style.color</p:attrName>
                                        </p:attrNameLst>
                                      </p:cBhvr>
                                      <p:by>
                                        <p:hsl h="-7200000" s="0" l="0"/>
                                      </p:by>
                                    </p:animClr>
                                    <p:animClr clrSpc="hsl" dir="cw">
                                      <p:cBhvr>
                                        <p:cTn id="72" dur="1000" fill="hold"/>
                                        <p:tgtEl>
                                          <p:spTgt spid="24"/>
                                        </p:tgtEl>
                                        <p:attrNameLst>
                                          <p:attrName>fillcolor</p:attrName>
                                        </p:attrNameLst>
                                      </p:cBhvr>
                                      <p:by>
                                        <p:hsl h="-7200000" s="0" l="0"/>
                                      </p:by>
                                    </p:animClr>
                                    <p:animClr clrSpc="hsl" dir="cw">
                                      <p:cBhvr>
                                        <p:cTn id="73" dur="1000" fill="hold"/>
                                        <p:tgtEl>
                                          <p:spTgt spid="24"/>
                                        </p:tgtEl>
                                        <p:attrNameLst>
                                          <p:attrName>stroke.color</p:attrName>
                                        </p:attrNameLst>
                                      </p:cBhvr>
                                      <p:by>
                                        <p:hsl h="-7200000" s="0" l="0"/>
                                      </p:by>
                                    </p:animClr>
                                    <p:set>
                                      <p:cBhvr>
                                        <p:cTn id="74" dur="1000" fill="hold"/>
                                        <p:tgtEl>
                                          <p:spTgt spid="24"/>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3" presetClass="entr" presetSubtype="32"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strVal val="4*#ppt_w"/>
                                          </p:val>
                                        </p:tav>
                                        <p:tav tm="100000">
                                          <p:val>
                                            <p:strVal val="#ppt_w"/>
                                          </p:val>
                                        </p:tav>
                                      </p:tavLst>
                                    </p:anim>
                                    <p:anim calcmode="lin" valueType="num">
                                      <p:cBhvr>
                                        <p:cTn id="81" dur="500" fill="hold"/>
                                        <p:tgtEl>
                                          <p:spTgt spid="28"/>
                                        </p:tgtEl>
                                        <p:attrNameLst>
                                          <p:attrName>ppt_h</p:attrName>
                                        </p:attrNameLst>
                                      </p:cBhvr>
                                      <p:tavLst>
                                        <p:tav tm="0">
                                          <p:val>
                                            <p:strVal val="4*#ppt_h"/>
                                          </p:val>
                                        </p:tav>
                                        <p:tav tm="100000">
                                          <p:val>
                                            <p:strVal val="#ppt_h"/>
                                          </p:val>
                                        </p:tav>
                                      </p:tavLst>
                                    </p:anim>
                                  </p:childTnLst>
                                  <p:subTnLst>
                                    <p:audio>
                                      <p:cMediaNode vol="27000">
                                        <p:cTn display="0" masterRel="sameClick">
                                          <p:stCondLst>
                                            <p:cond evt="begin" delay="0">
                                              <p:tn val="78"/>
                                            </p:cond>
                                          </p:stCondLst>
                                          <p:endCondLst>
                                            <p:cond evt="onStopAudio" delay="0">
                                              <p:tgtEl>
                                                <p:sldTgt/>
                                              </p:tgtEl>
                                            </p:cond>
                                          </p:endCondLst>
                                        </p:cTn>
                                        <p:tgtEl>
                                          <p:sndTgt r:embed="rId3" name="Am-thanh-tra-loi-sai-www_nhacchuongvui_com.wav"/>
                                        </p:tgtEl>
                                      </p:cMediaNode>
                                    </p:audio>
                                  </p:subTnLst>
                                </p:cTn>
                              </p:par>
                              <p:par>
                                <p:cTn id="82" presetID="9" presetClass="emph" presetSubtype="0" grpId="1" nodeType="withEffect">
                                  <p:stCondLst>
                                    <p:cond delay="0"/>
                                  </p:stCondLst>
                                  <p:childTnLst>
                                    <p:set>
                                      <p:cBhvr rctx="PPT">
                                        <p:cTn id="83" dur="indefinite"/>
                                        <p:tgtEl>
                                          <p:spTgt spid="23"/>
                                        </p:tgtEl>
                                        <p:attrNameLst>
                                          <p:attrName>style.opacity</p:attrName>
                                        </p:attrNameLst>
                                      </p:cBhvr>
                                      <p:to>
                                        <p:strVal val="0.5"/>
                                      </p:to>
                                    </p:set>
                                    <p:animEffect filter="image" prLst="opacity: 0.5">
                                      <p:cBhvr rctx="IE">
                                        <p:cTn id="84" dur="indefinite"/>
                                        <p:tgtEl>
                                          <p:spTgt spid="23"/>
                                        </p:tgtEl>
                                      </p:cBhvr>
                                    </p:animEffect>
                                  </p:childTnLst>
                                </p:cTn>
                              </p:par>
                            </p:childTnLst>
                          </p:cTn>
                        </p:par>
                      </p:childTnLst>
                    </p:cTn>
                  </p:par>
                </p:childTnLst>
              </p:cTn>
              <p:nextCondLst>
                <p:cond evt="onClick" delay="0">
                  <p:tgtEl>
                    <p:spTgt spid="26"/>
                  </p:tgtEl>
                </p:cond>
              </p:nextCondLst>
            </p:seq>
            <p:seq concurrent="1" nextAc="seek">
              <p:cTn id="85" restart="whenNotActive" fill="hold" evtFilter="cancelBubble" nodeType="interactiveSeq">
                <p:stCondLst>
                  <p:cond evt="onClick" delay="0">
                    <p:tgtEl>
                      <p:spTgt spid="22"/>
                    </p:tgtEl>
                  </p:cond>
                </p:stCondLst>
                <p:endSync evt="end" delay="0">
                  <p:rtn val="all"/>
                </p:endSync>
                <p:childTnLst>
                  <p:par>
                    <p:cTn id="86" fill="hold">
                      <p:stCondLst>
                        <p:cond delay="0"/>
                      </p:stCondLst>
                      <p:childTnLst>
                        <p:par>
                          <p:cTn id="87" fill="hold">
                            <p:stCondLst>
                              <p:cond delay="0"/>
                            </p:stCondLst>
                            <p:childTnLst>
                              <p:par>
                                <p:cTn id="88" presetID="23" presetClass="entr" presetSubtype="32"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p:cTn id="90" dur="500" fill="hold"/>
                                        <p:tgtEl>
                                          <p:spTgt spid="29"/>
                                        </p:tgtEl>
                                        <p:attrNameLst>
                                          <p:attrName>ppt_w</p:attrName>
                                        </p:attrNameLst>
                                      </p:cBhvr>
                                      <p:tavLst>
                                        <p:tav tm="0">
                                          <p:val>
                                            <p:strVal val="4*#ppt_w"/>
                                          </p:val>
                                        </p:tav>
                                        <p:tav tm="100000">
                                          <p:val>
                                            <p:strVal val="#ppt_w"/>
                                          </p:val>
                                        </p:tav>
                                      </p:tavLst>
                                    </p:anim>
                                    <p:anim calcmode="lin" valueType="num">
                                      <p:cBhvr>
                                        <p:cTn id="91" dur="500" fill="hold"/>
                                        <p:tgtEl>
                                          <p:spTgt spid="29"/>
                                        </p:tgtEl>
                                        <p:attrNameLst>
                                          <p:attrName>ppt_h</p:attrName>
                                        </p:attrNameLst>
                                      </p:cBhvr>
                                      <p:tavLst>
                                        <p:tav tm="0">
                                          <p:val>
                                            <p:strVal val="4*#ppt_h"/>
                                          </p:val>
                                        </p:tav>
                                        <p:tav tm="100000">
                                          <p:val>
                                            <p:strVal val="#ppt_h"/>
                                          </p:val>
                                        </p:tav>
                                      </p:tavLst>
                                    </p:anim>
                                  </p:childTnLst>
                                  <p:subTnLst>
                                    <p:audio>
                                      <p:cMediaNode vol="27000">
                                        <p:cTn display="0" masterRel="sameClick">
                                          <p:stCondLst>
                                            <p:cond evt="begin" delay="0">
                                              <p:tn val="88"/>
                                            </p:cond>
                                          </p:stCondLst>
                                          <p:endCondLst>
                                            <p:cond evt="onStopAudio" delay="0">
                                              <p:tgtEl>
                                                <p:sldTgt/>
                                              </p:tgtEl>
                                            </p:cond>
                                          </p:endCondLst>
                                        </p:cTn>
                                        <p:tgtEl>
                                          <p:sndTgt r:embed="rId3" name="Am-thanh-tra-loi-sai-www_nhacchuongvui_com.wav"/>
                                        </p:tgtEl>
                                      </p:cMediaNode>
                                    </p:audio>
                                  </p:subTnLst>
                                </p:cTn>
                              </p:par>
                              <p:par>
                                <p:cTn id="92" presetID="9" presetClass="emph" presetSubtype="0" grpId="1" nodeType="withEffect">
                                  <p:stCondLst>
                                    <p:cond delay="0"/>
                                  </p:stCondLst>
                                  <p:childTnLst>
                                    <p:set>
                                      <p:cBhvr rctx="PPT">
                                        <p:cTn id="93" dur="indefinite"/>
                                        <p:tgtEl>
                                          <p:spTgt spid="19"/>
                                        </p:tgtEl>
                                        <p:attrNameLst>
                                          <p:attrName>style.opacity</p:attrName>
                                        </p:attrNameLst>
                                      </p:cBhvr>
                                      <p:to>
                                        <p:strVal val="0.5"/>
                                      </p:to>
                                    </p:set>
                                    <p:animEffect filter="image" prLst="opacity: 0.5">
                                      <p:cBhvr rctx="IE">
                                        <p:cTn id="94" dur="indefinite"/>
                                        <p:tgtEl>
                                          <p:spTgt spid="19"/>
                                        </p:tgtEl>
                                      </p:cBhvr>
                                    </p:animEffect>
                                  </p:childTnLst>
                                </p:cTn>
                              </p:par>
                            </p:childTnLst>
                          </p:cTn>
                        </p:par>
                      </p:childTnLst>
                    </p:cTn>
                  </p:par>
                </p:childTnLst>
              </p:cTn>
              <p:nextCondLst>
                <p:cond evt="onClick" delay="0">
                  <p:tgtEl>
                    <p:spTgt spid="22"/>
                  </p:tgtEl>
                </p:cond>
              </p:nextCondLst>
            </p:seq>
          </p:childTnLst>
        </p:cTn>
      </p:par>
    </p:tnLst>
    <p:bldLst>
      <p:bldP spid="10" grpId="0"/>
      <p:bldP spid="11" grpId="0" animBg="1"/>
      <p:bldP spid="11" grpId="1" animBg="1"/>
      <p:bldP spid="18" grpId="0"/>
      <p:bldP spid="23" grpId="0" animBg="1"/>
      <p:bldP spid="23" grpId="1" animBg="1"/>
      <p:bldP spid="24" grpId="0" animBg="1"/>
      <p:bldP spid="25" grpId="0"/>
      <p:bldP spid="26" grpId="0"/>
      <p:bldP spid="19" grpId="0" animBg="1"/>
      <p:bldP spid="19" grpId="1"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A4006"/>
        </a:solidFill>
        <a:effectLst/>
      </p:bgPr>
    </p:bg>
    <p:spTree>
      <p:nvGrpSpPr>
        <p:cNvPr id="1" name=""/>
        <p:cNvGrpSpPr/>
        <p:nvPr/>
      </p:nvGrpSpPr>
      <p:grpSpPr>
        <a:xfrm>
          <a:off x="0" y="0"/>
          <a:ext cx="0" cy="0"/>
          <a:chOff x="0" y="0"/>
          <a:chExt cx="0" cy="0"/>
        </a:xfrm>
      </p:grpSpPr>
      <p:sp>
        <p:nvSpPr>
          <p:cNvPr id="6" name="TextBox 5"/>
          <p:cNvSpPr txBox="1"/>
          <p:nvPr/>
        </p:nvSpPr>
        <p:spPr>
          <a:xfrm>
            <a:off x="1284515" y="195943"/>
            <a:ext cx="6324600" cy="2031325"/>
          </a:xfrm>
          <a:prstGeom prst="rect">
            <a:avLst/>
          </a:prstGeom>
          <a:noFill/>
        </p:spPr>
        <p:txBody>
          <a:bodyPr wrap="square" rtlCol="0">
            <a:spAutoFit/>
          </a:bodyPr>
          <a:lstStyle/>
          <a:p>
            <a:pPr algn="ctr">
              <a:lnSpc>
                <a:spcPct val="150000"/>
              </a:lnSpc>
            </a:pPr>
            <a:r>
              <a:rPr lang="en-US" sz="2800" b="1" dirty="0" err="1">
                <a:solidFill>
                  <a:schemeClr val="bg1"/>
                </a:solidFill>
                <a:latin typeface="HP001 4 hàng" panose="020B0603050302020204" pitchFamily="34" charset="0"/>
              </a:rPr>
              <a:t>Thứ</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tư</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ngày</a:t>
            </a:r>
            <a:r>
              <a:rPr lang="en-US" sz="2800" b="1" dirty="0">
                <a:solidFill>
                  <a:schemeClr val="bg1"/>
                </a:solidFill>
                <a:latin typeface="HP001 4 hàng" panose="020B0603050302020204" pitchFamily="34" charset="0"/>
              </a:rPr>
              <a:t> 28 </a:t>
            </a:r>
            <a:r>
              <a:rPr lang="en-US" sz="2800" b="1" dirty="0" err="1">
                <a:solidFill>
                  <a:schemeClr val="bg1"/>
                </a:solidFill>
                <a:latin typeface="HP001 4 hàng" panose="020B0603050302020204" pitchFamily="34" charset="0"/>
              </a:rPr>
              <a:t>tháng</a:t>
            </a:r>
            <a:r>
              <a:rPr lang="en-US" sz="2800" b="1" dirty="0">
                <a:solidFill>
                  <a:schemeClr val="bg1"/>
                </a:solidFill>
                <a:latin typeface="HP001 4 hàng" panose="020B0603050302020204" pitchFamily="34" charset="0"/>
              </a:rPr>
              <a:t> 9 </a:t>
            </a:r>
            <a:r>
              <a:rPr lang="en-US" sz="2800" b="1" dirty="0" err="1">
                <a:solidFill>
                  <a:schemeClr val="bg1"/>
                </a:solidFill>
                <a:latin typeface="HP001 4 hàng" panose="020B0603050302020204" pitchFamily="34" charset="0"/>
              </a:rPr>
              <a:t>năm</a:t>
            </a:r>
            <a:r>
              <a:rPr lang="en-US" sz="2800" b="1" dirty="0">
                <a:solidFill>
                  <a:schemeClr val="bg1"/>
                </a:solidFill>
                <a:latin typeface="HP001 4 hàng" panose="020B0603050302020204" pitchFamily="34" charset="0"/>
              </a:rPr>
              <a:t> 2022</a:t>
            </a:r>
          </a:p>
          <a:p>
            <a:pPr algn="ctr">
              <a:lnSpc>
                <a:spcPct val="150000"/>
              </a:lnSpc>
            </a:pPr>
            <a:r>
              <a:rPr lang="en-US" sz="2800" b="1" dirty="0" err="1">
                <a:solidFill>
                  <a:schemeClr val="bg1"/>
                </a:solidFill>
                <a:latin typeface="HP001 4 hàng" panose="020B0603050302020204" pitchFamily="34" charset="0"/>
              </a:rPr>
              <a:t>Toán</a:t>
            </a:r>
            <a:endParaRPr lang="en-US" sz="2800" b="1" dirty="0">
              <a:solidFill>
                <a:schemeClr val="bg1"/>
              </a:solidFill>
              <a:latin typeface="HP001 4 hàng" panose="020B0603050302020204" pitchFamily="34" charset="0"/>
            </a:endParaRPr>
          </a:p>
          <a:p>
            <a:pPr algn="ctr">
              <a:lnSpc>
                <a:spcPct val="150000"/>
              </a:lnSpc>
            </a:pPr>
            <a:r>
              <a:rPr lang="en-US" sz="2800" b="1" dirty="0" err="1">
                <a:solidFill>
                  <a:schemeClr val="bg1"/>
                </a:solidFill>
                <a:latin typeface="HP001 4 hàng" panose="020B0603050302020204" pitchFamily="34" charset="0"/>
              </a:rPr>
              <a:t>Yến</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tạ</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tấn</a:t>
            </a:r>
            <a:r>
              <a:rPr lang="en-US" sz="2800" b="1" dirty="0">
                <a:solidFill>
                  <a:schemeClr val="bg1"/>
                </a:solidFill>
                <a:latin typeface="HP001 4 hàng" panose="020B0603050302020204" pitchFamily="34" charset="0"/>
              </a:rPr>
              <a:t>.</a:t>
            </a:r>
          </a:p>
        </p:txBody>
      </p:sp>
    </p:spTree>
    <p:extLst>
      <p:ext uri="{BB962C8B-B14F-4D97-AF65-F5344CB8AC3E}">
        <p14:creationId xmlns:p14="http://schemas.microsoft.com/office/powerpoint/2010/main" val="1869991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7;p42"/>
          <p:cNvSpPr/>
          <p:nvPr/>
        </p:nvSpPr>
        <p:spPr>
          <a:xfrm>
            <a:off x="119742" y="571904"/>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77;p42"/>
          <p:cNvSpPr/>
          <p:nvPr/>
        </p:nvSpPr>
        <p:spPr>
          <a:xfrm>
            <a:off x="7892142" y="571904"/>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Oval 5"/>
          <p:cNvSpPr/>
          <p:nvPr/>
        </p:nvSpPr>
        <p:spPr>
          <a:xfrm>
            <a:off x="1810555" y="1846738"/>
            <a:ext cx="386366" cy="412124"/>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a:off x="1533659" y="2052800"/>
            <a:ext cx="940158" cy="708338"/>
          </a:xfrm>
          <a:prstGeom prst="trapezoid">
            <a:avLst/>
          </a:prstGeom>
          <a:solidFill>
            <a:srgbClr val="00B0F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kg</a:t>
            </a:r>
          </a:p>
        </p:txBody>
      </p:sp>
      <p:sp>
        <p:nvSpPr>
          <p:cNvPr id="10" name="Oval 9"/>
          <p:cNvSpPr/>
          <p:nvPr/>
        </p:nvSpPr>
        <p:spPr>
          <a:xfrm>
            <a:off x="2812041" y="1835848"/>
            <a:ext cx="386366" cy="412124"/>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a:off x="2535145" y="2041910"/>
            <a:ext cx="940158" cy="708338"/>
          </a:xfrm>
          <a:prstGeom prst="trapezoid">
            <a:avLst/>
          </a:prstGeom>
          <a:solidFill>
            <a:srgbClr val="00B0F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kg</a:t>
            </a:r>
          </a:p>
        </p:txBody>
      </p:sp>
      <p:sp>
        <p:nvSpPr>
          <p:cNvPr id="12" name="Oval 11"/>
          <p:cNvSpPr/>
          <p:nvPr/>
        </p:nvSpPr>
        <p:spPr>
          <a:xfrm>
            <a:off x="1832323" y="2880887"/>
            <a:ext cx="386366" cy="412124"/>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1555427" y="3086949"/>
            <a:ext cx="940158" cy="708338"/>
          </a:xfrm>
          <a:prstGeom prst="trapezoid">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kg</a:t>
            </a:r>
          </a:p>
        </p:txBody>
      </p:sp>
      <p:sp>
        <p:nvSpPr>
          <p:cNvPr id="14" name="Oval 13"/>
          <p:cNvSpPr/>
          <p:nvPr/>
        </p:nvSpPr>
        <p:spPr>
          <a:xfrm>
            <a:off x="2888245" y="2859114"/>
            <a:ext cx="386366" cy="412124"/>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611349" y="3065176"/>
            <a:ext cx="940158" cy="708338"/>
          </a:xfrm>
          <a:prstGeom prst="trapezoid">
            <a:avLst/>
          </a:prstGeom>
          <a:solidFill>
            <a:srgbClr val="00B0F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kg</a:t>
            </a:r>
          </a:p>
        </p:txBody>
      </p:sp>
      <p:sp>
        <p:nvSpPr>
          <p:cNvPr id="16" name="Oval 15"/>
          <p:cNvSpPr/>
          <p:nvPr/>
        </p:nvSpPr>
        <p:spPr>
          <a:xfrm>
            <a:off x="3835293" y="1846735"/>
            <a:ext cx="386366" cy="412124"/>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3558397" y="2052797"/>
            <a:ext cx="940158" cy="708338"/>
          </a:xfrm>
          <a:prstGeom prst="trapezoid">
            <a:avLst/>
          </a:prstGeom>
          <a:solidFill>
            <a:srgbClr val="00B0F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kg</a:t>
            </a:r>
          </a:p>
        </p:txBody>
      </p:sp>
      <p:sp>
        <p:nvSpPr>
          <p:cNvPr id="18" name="Oval 17"/>
          <p:cNvSpPr/>
          <p:nvPr/>
        </p:nvSpPr>
        <p:spPr>
          <a:xfrm>
            <a:off x="3911491" y="2848228"/>
            <a:ext cx="386366" cy="412124"/>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3634595" y="3054290"/>
            <a:ext cx="940158" cy="708338"/>
          </a:xfrm>
          <a:prstGeom prst="trapezoid">
            <a:avLst/>
          </a:prstGeom>
          <a:solidFill>
            <a:srgbClr val="00B0F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kg</a:t>
            </a:r>
          </a:p>
        </p:txBody>
      </p:sp>
      <p:sp>
        <p:nvSpPr>
          <p:cNvPr id="20" name="Oval 19"/>
          <p:cNvSpPr/>
          <p:nvPr/>
        </p:nvSpPr>
        <p:spPr>
          <a:xfrm>
            <a:off x="4923863" y="2837338"/>
            <a:ext cx="386366" cy="412124"/>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4646967" y="3043400"/>
            <a:ext cx="940158" cy="708338"/>
          </a:xfrm>
          <a:prstGeom prst="trapezoid">
            <a:avLst/>
          </a:prstGeom>
          <a:solidFill>
            <a:srgbClr val="00B0F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kg</a:t>
            </a:r>
          </a:p>
        </p:txBody>
      </p:sp>
      <p:sp>
        <p:nvSpPr>
          <p:cNvPr id="22" name="Oval 21"/>
          <p:cNvSpPr/>
          <p:nvPr/>
        </p:nvSpPr>
        <p:spPr>
          <a:xfrm>
            <a:off x="4912976" y="1814076"/>
            <a:ext cx="386366" cy="412124"/>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4636080" y="2020138"/>
            <a:ext cx="940158" cy="708338"/>
          </a:xfrm>
          <a:prstGeom prst="trapezoid">
            <a:avLst/>
          </a:prstGeom>
          <a:solidFill>
            <a:srgbClr val="00B0F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kg</a:t>
            </a:r>
          </a:p>
        </p:txBody>
      </p:sp>
      <p:sp>
        <p:nvSpPr>
          <p:cNvPr id="24" name="Oval 23"/>
          <p:cNvSpPr/>
          <p:nvPr/>
        </p:nvSpPr>
        <p:spPr>
          <a:xfrm>
            <a:off x="787297" y="1835848"/>
            <a:ext cx="386366" cy="412124"/>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a:off x="510401" y="2041910"/>
            <a:ext cx="940158" cy="708338"/>
          </a:xfrm>
          <a:prstGeom prst="trapezoid">
            <a:avLst/>
          </a:prstGeom>
          <a:solidFill>
            <a:srgbClr val="00B0F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kg</a:t>
            </a:r>
          </a:p>
        </p:txBody>
      </p:sp>
      <p:sp>
        <p:nvSpPr>
          <p:cNvPr id="26" name="Oval 25"/>
          <p:cNvSpPr/>
          <p:nvPr/>
        </p:nvSpPr>
        <p:spPr>
          <a:xfrm>
            <a:off x="809065" y="2869997"/>
            <a:ext cx="386366" cy="412124"/>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532169" y="3076059"/>
            <a:ext cx="940158" cy="708338"/>
          </a:xfrm>
          <a:prstGeom prst="trapezoid">
            <a:avLst/>
          </a:prstGeom>
          <a:solidFill>
            <a:srgbClr val="00B0F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kg</a:t>
            </a:r>
          </a:p>
        </p:txBody>
      </p:sp>
      <p:sp>
        <p:nvSpPr>
          <p:cNvPr id="30" name="Rounded Rectangle 29"/>
          <p:cNvSpPr/>
          <p:nvPr/>
        </p:nvSpPr>
        <p:spPr>
          <a:xfrm>
            <a:off x="220980" y="1687287"/>
            <a:ext cx="5787934" cy="2244634"/>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226629" y="2258859"/>
            <a:ext cx="870857" cy="1323439"/>
          </a:xfrm>
          <a:prstGeom prst="rect">
            <a:avLst/>
          </a:prstGeom>
          <a:noFill/>
        </p:spPr>
        <p:txBody>
          <a:bodyPr wrap="square" rtlCol="0">
            <a:spAutoFit/>
          </a:bodyPr>
          <a:lstStyle/>
          <a:p>
            <a:r>
              <a:rPr lang="en-US" sz="8000" b="1" dirty="0">
                <a:solidFill>
                  <a:srgbClr val="C00000"/>
                </a:solidFill>
                <a:latin typeface="Times New Roman" panose="02020603050405020304" pitchFamily="18" charset="0"/>
                <a:cs typeface="Times New Roman" panose="02020603050405020304" pitchFamily="18" charset="0"/>
              </a:rPr>
              <a:t>=</a:t>
            </a:r>
          </a:p>
        </p:txBody>
      </p:sp>
      <p:sp>
        <p:nvSpPr>
          <p:cNvPr id="32" name="TextBox 31"/>
          <p:cNvSpPr txBox="1"/>
          <p:nvPr/>
        </p:nvSpPr>
        <p:spPr>
          <a:xfrm>
            <a:off x="7066360" y="2557985"/>
            <a:ext cx="201661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yến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028476" y="472642"/>
            <a:ext cx="2016615"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Yến</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243107" y="3817631"/>
            <a:ext cx="2016615" cy="707886"/>
          </a:xfrm>
          <a:prstGeom prst="rect">
            <a:avLst/>
          </a:prstGeom>
          <a:noFill/>
        </p:spPr>
        <p:txBody>
          <a:bodyPr wrap="square" rtlCol="0">
            <a:spAutoFit/>
          </a:bodyPr>
          <a:lstStyle/>
          <a:p>
            <a:r>
              <a:rPr lang="en-US" sz="4000" b="1" dirty="0">
                <a:solidFill>
                  <a:schemeClr val="tx2">
                    <a:lumMod val="50000"/>
                  </a:schemeClr>
                </a:solidFill>
                <a:latin typeface="Times New Roman" panose="02020603050405020304" pitchFamily="18" charset="0"/>
                <a:cs typeface="Times New Roman" panose="02020603050405020304" pitchFamily="18" charset="0"/>
              </a:rPr>
              <a:t>10 kg</a:t>
            </a:r>
          </a:p>
        </p:txBody>
      </p:sp>
    </p:spTree>
    <p:extLst>
      <p:ext uri="{BB962C8B-B14F-4D97-AF65-F5344CB8AC3E}">
        <p14:creationId xmlns:p14="http://schemas.microsoft.com/office/powerpoint/2010/main" val="225764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30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heel(1)">
                                      <p:cBhvr>
                                        <p:cTn id="79" dur="20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500"/>
                                        <p:tgtEl>
                                          <p:spTgt spid="3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0" grpId="0" animBg="1"/>
      <p:bldP spid="31" grpId="0"/>
      <p:bldP spid="32" grpId="0"/>
      <p:bldP spid="33"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8476" y="472642"/>
            <a:ext cx="2016615"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Yến</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551117" y="2184430"/>
            <a:ext cx="4405929" cy="1323439"/>
          </a:xfrm>
          <a:prstGeom prst="rect">
            <a:avLst/>
          </a:prstGeom>
          <a:noFill/>
        </p:spPr>
        <p:txBody>
          <a:bodyPr wrap="square" rtlCol="0">
            <a:spAutoFit/>
          </a:bodyPr>
          <a:lstStyle/>
          <a:p>
            <a:r>
              <a:rPr lang="en-US" sz="8000" b="1" dirty="0">
                <a:solidFill>
                  <a:srgbClr val="C00000"/>
                </a:solidFill>
                <a:latin typeface="Times New Roman" panose="02020603050405020304" pitchFamily="18" charset="0"/>
                <a:cs typeface="Times New Roman" panose="02020603050405020304" pitchFamily="18" charset="0"/>
              </a:rPr>
              <a:t>=       kg</a:t>
            </a:r>
          </a:p>
        </p:txBody>
      </p:sp>
      <p:sp>
        <p:nvSpPr>
          <p:cNvPr id="6" name="TextBox 5"/>
          <p:cNvSpPr txBox="1"/>
          <p:nvPr/>
        </p:nvSpPr>
        <p:spPr>
          <a:xfrm>
            <a:off x="5577816" y="2184429"/>
            <a:ext cx="1417982" cy="1323439"/>
          </a:xfrm>
          <a:prstGeom prst="rect">
            <a:avLst/>
          </a:prstGeom>
          <a:noFill/>
        </p:spPr>
        <p:txBody>
          <a:bodyPr wrap="square" rtlCol="0">
            <a:spAutoFit/>
          </a:bodyPr>
          <a:lstStyle/>
          <a:p>
            <a:r>
              <a:rPr lang="en-US" sz="8000" b="1" dirty="0">
                <a:solidFill>
                  <a:srgbClr val="C00000"/>
                </a:solidFill>
                <a:latin typeface="Times New Roman" panose="02020603050405020304" pitchFamily="18" charset="0"/>
                <a:cs typeface="Times New Roman" panose="02020603050405020304" pitchFamily="18" charset="0"/>
              </a:rPr>
              <a:t>30</a:t>
            </a:r>
          </a:p>
        </p:txBody>
      </p:sp>
      <p:pic>
        <p:nvPicPr>
          <p:cNvPr id="9" name="Picture 2" descr="Hình ảnh Gạo Vẽ Tay Một Nửa Túi Gạo Minh Họa Gạo đóng Gói Ngũ Cốc Nguyên  Hạt, Cơm Kẹp, Món ăn, Cơm miễn phí tải tập tin PNG PSDComment và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29" y="1303370"/>
            <a:ext cx="3066798" cy="30667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1811" y="3035895"/>
            <a:ext cx="1626782"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3 </a:t>
            </a:r>
            <a:r>
              <a:rPr lang="en-US" sz="4000" b="1" dirty="0" err="1">
                <a:solidFill>
                  <a:schemeClr val="bg1"/>
                </a:solidFill>
                <a:latin typeface="Times New Roman" panose="02020603050405020304" pitchFamily="18" charset="0"/>
                <a:cs typeface="Times New Roman" panose="02020603050405020304" pitchFamily="18" charset="0"/>
              </a:rPr>
              <a:t>yến</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67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5" grpId="0"/>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ource Sans Pro SemiBold"/>
        <a:ea typeface=""/>
        <a:cs typeface=""/>
      </a:majorFont>
      <a:minorFont>
        <a:latin typeface="Sitka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3901</TotalTime>
  <Words>1704</Words>
  <Application>Microsoft Office PowerPoint</Application>
  <PresentationFormat>On-screen Show (16:9)</PresentationFormat>
  <Paragraphs>247</Paragraphs>
  <Slides>28</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Lato</vt:lpstr>
      <vt:lpstr>HP001 4 hàng</vt:lpstr>
      <vt:lpstr>Calibri Light</vt:lpstr>
      <vt:lpstr>Calibri</vt:lpstr>
      <vt:lpstr>Wingdings</vt:lpstr>
      <vt:lpstr>Times New Roman</vt:lpstr>
      <vt:lpstr>Source Sans Pro SemiBold</vt:lpstr>
      <vt:lpstr>Patrick Hand</vt:lpstr>
      <vt:lpstr>Roboto Condensed Light</vt:lpstr>
      <vt:lpstr>Tahoma</vt:lpstr>
      <vt:lpstr>Arial</vt:lpstr>
      <vt:lpstr>Sitka Display</vt:lpstr>
      <vt:lpstr>End of Course Jeopardy by Slidesgo</vt:lpstr>
      <vt:lpstr>1_Office 主题</vt:lpstr>
      <vt:lpstr>LuminousVTI</vt:lpstr>
      <vt:lpstr>YẾN, TẠ, TẤN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dc:title>
  <dc:creator>abc</dc:creator>
  <cp:lastModifiedBy>Dinh Ngoc Phu 20163167</cp:lastModifiedBy>
  <cp:revision>169</cp:revision>
  <dcterms:modified xsi:type="dcterms:W3CDTF">2022-09-28T00:57:12Z</dcterms:modified>
</cp:coreProperties>
</file>