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35" r:id="rId2"/>
    <p:sldId id="336" r:id="rId3"/>
    <p:sldId id="338" r:id="rId4"/>
    <p:sldId id="339" r:id="rId5"/>
    <p:sldId id="340" r:id="rId6"/>
    <p:sldId id="341" r:id="rId7"/>
    <p:sldId id="342" r:id="rId8"/>
    <p:sldId id="343" r:id="rId9"/>
    <p:sldId id="350" r:id="rId10"/>
    <p:sldId id="334" r:id="rId11"/>
    <p:sldId id="325" r:id="rId12"/>
    <p:sldId id="320" r:id="rId13"/>
    <p:sldId id="322" r:id="rId14"/>
    <p:sldId id="327" r:id="rId15"/>
    <p:sldId id="326" r:id="rId16"/>
    <p:sldId id="323" r:id="rId17"/>
    <p:sldId id="324" r:id="rId18"/>
    <p:sldId id="319" r:id="rId19"/>
    <p:sldId id="332" r:id="rId20"/>
    <p:sldId id="344" r:id="rId21"/>
    <p:sldId id="312" r:id="rId22"/>
    <p:sldId id="346" r:id="rId23"/>
    <p:sldId id="316" r:id="rId24"/>
    <p:sldId id="333" r:id="rId25"/>
    <p:sldId id="299" r:id="rId26"/>
    <p:sldId id="300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66"/>
    <a:srgbClr val="A27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84" d="100"/>
          <a:sy n="84" d="100"/>
        </p:scale>
        <p:origin x="1421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08939-2960-43D3-BDA6-52B5C966A99A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7ECFE-4338-45CC-A75F-955ACE2FE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0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>
              <a:spcBef>
                <a:spcPct val="0"/>
              </a:spcBef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pPr lvl="0" algn="r">
                <a:spcBef>
                  <a:spcPct val="0"/>
                </a:spcBef>
              </a:pPr>
              <a:t>1</a:t>
            </a:fld>
            <a:endParaRPr lang="en-US" altLang="vi-VN" dirty="0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00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32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pPr lvl="0" algn="r"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7164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pPr lvl="0" algn="r"/>
              <a:t>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96216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768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DBDA53-EA63-4711-9BA3-7BA13E2E6A9A}" type="slidenum">
              <a:rPr lang="zh-CN" altLang="en-US" smtClean="0">
                <a:solidFill>
                  <a:srgbClr val="000000"/>
                </a:solidFill>
                <a:latin typeface="等线"/>
                <a:ea typeface="宋体" panose="02010600030101010101" pitchFamily="2" charset="-122"/>
              </a:rPr>
              <a:pPr/>
              <a:t>20</a:t>
            </a:fld>
            <a:endParaRPr lang="zh-CN" altLang="en-US">
              <a:solidFill>
                <a:srgbClr val="000000"/>
              </a:solidFill>
              <a:latin typeface="等线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947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517BC-9365-4044-B97B-98E092FD7C92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F9B20-B94B-4A68-8E10-09B133057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BF1EE-712F-4C54-BD0F-B6DB2E946F00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0B6D-6DEC-46F9-85BF-C5EBFBB4C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E7B5D-EED1-4BC9-A852-756F26B92D19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F8AE0-D08A-4720-A3C4-B076D8A39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AC69C-864D-4E50-AC14-F79955901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58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45899-AD90-4A44-8F2F-C8297752A96C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CE966-C3B1-4C0E-A137-864421E44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64CC7-111F-4718-9684-F0D76C04D5F1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28DCF-52B4-45FB-ACE8-A6E0A3C6A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143E3-2E4D-48D5-815A-14C711521D8D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9FE9A-A64E-41B2-B087-472F05A8D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F408-80E8-4F5A-B595-EEC1B4753809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5DBB0-260F-4BD6-A576-8C9016B0B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1914-1FDD-482E-8967-9FDBA4A78BC4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8BF79-0D3E-4722-AF5B-5294C313E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6E69E-A5A0-46D4-9B58-D22EC3736283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B68B4-5D6E-4C93-B1EB-E6115305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FAA04-C560-4478-B463-C963738FF102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63406-CDC2-44DF-9A63-944BF740F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47A6-EAAC-422A-989E-5D15E4DD29BA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D7A1-CAC9-481B-B55F-F4256A6B2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66CA66-99D8-41C9-BB4E-03C5D174E9E1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1C335D-9E94-44AD-9230-C07D8796F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3.wmf"/><Relationship Id="rId3" Type="http://schemas.openxmlformats.org/officeDocument/2006/relationships/audio" Target="../media/audio5.wav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file:///D:\Rung%20Chuong%20Vang\chaomung.wav" TargetMode="External"/><Relationship Id="rId7" Type="http://schemas.openxmlformats.org/officeDocument/2006/relationships/image" Target="../media/image6.png"/><Relationship Id="rId2" Type="http://schemas.openxmlformats.org/officeDocument/2006/relationships/video" Target="NULL" TargetMode="External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10.gi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gif"/><Relationship Id="rId4" Type="http://schemas.openxmlformats.org/officeDocument/2006/relationships/audio" Target="file:///D:\rung%20chuog%20vang\rung%20chuong.mp3" TargetMode="Externa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audio" Target="../media/audio6.wav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audio" Target="../media/audio6.wav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audio" Target="../media/audio6.wav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audio" Target="../media/audio6.wav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tbrd013a">
            <a:extLst>
              <a:ext uri="{FF2B5EF4-FFF2-40B4-BE49-F238E27FC236}">
                <a16:creationId xmlns:a16="http://schemas.microsoft.com/office/drawing/2014/main" xmlns="" id="{63C005B8-6269-7911-9158-C7571D54F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223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" name="AutoShape 14"/>
          <p:cNvSpPr>
            <a:spLocks noChangeArrowheads="1"/>
          </p:cNvSpPr>
          <p:nvPr/>
        </p:nvSpPr>
        <p:spPr bwMode="auto">
          <a:xfrm>
            <a:off x="1002928" y="-183125"/>
            <a:ext cx="6428261" cy="3501544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66FF33">
                  <a:alpha val="0"/>
                </a:srgbClr>
              </a:gs>
              <a:gs pos="100000">
                <a:srgbClr val="FF33CC">
                  <a:alpha val="14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1" hangingPunct="1"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078" name="Rectangle 310"/>
          <p:cNvSpPr/>
          <p:nvPr/>
        </p:nvSpPr>
        <p:spPr>
          <a:xfrm>
            <a:off x="4114800" y="4000500"/>
            <a:ext cx="33718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1800" dirty="0">
                <a:cs typeface="Arial" panose="020B0604020202020204" pitchFamily="34" charset="0"/>
              </a:rPr>
              <a:t> </a:t>
            </a:r>
            <a:endParaRPr lang="vi-VN" altLang="vi-VN" sz="1800" dirty="0">
              <a:ea typeface="Arial" panose="020B0604020202020204" pitchFamily="34" charset="0"/>
            </a:endParaRPr>
          </a:p>
        </p:txBody>
      </p:sp>
      <p:pic>
        <p:nvPicPr>
          <p:cNvPr id="8" name="Picture 37" descr="sunflower"/>
          <p:cNvPicPr>
            <a:picLocks noChangeAspect="1" noChangeArrowheads="1" noCrop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155" y="5186859"/>
            <a:ext cx="20574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10"/>
          <p:cNvSpPr>
            <a:spLocks noChangeArrowheads="1"/>
          </p:cNvSpPr>
          <p:nvPr/>
        </p:nvSpPr>
        <p:spPr bwMode="auto">
          <a:xfrm>
            <a:off x="3975100" y="437515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/>
              <a:t> </a:t>
            </a:r>
            <a:endParaRPr lang="vi-VN" altLang="vi-VN" sz="2400"/>
          </a:p>
        </p:txBody>
      </p:sp>
      <p:pic>
        <p:nvPicPr>
          <p:cNvPr id="14" name="Picture 12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152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219665" y="3789680"/>
            <a:ext cx="1532935" cy="3068319"/>
            <a:chOff x="2332" y="1554"/>
            <a:chExt cx="1105" cy="1218"/>
          </a:xfrm>
        </p:grpSpPr>
        <p:sp>
          <p:nvSpPr>
            <p:cNvPr id="18" name="Freeform 3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4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9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5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44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45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46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48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49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0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1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52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53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54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55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56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57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59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0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1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62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63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64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65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66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67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68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69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0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1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72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73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74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75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76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77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78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79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0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1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82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83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84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85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86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87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88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89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90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91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2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93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94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95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96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97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98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99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00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01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02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03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04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05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06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07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08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09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10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11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12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13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14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15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16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17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18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19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20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21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22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23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24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25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26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27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28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29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30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31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32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33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34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35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36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37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38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39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40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41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7" name="Group 144"/>
          <p:cNvGrpSpPr>
            <a:grpSpLocks/>
          </p:cNvGrpSpPr>
          <p:nvPr/>
        </p:nvGrpSpPr>
        <p:grpSpPr bwMode="auto">
          <a:xfrm rot="10800000">
            <a:off x="7848600" y="152400"/>
            <a:ext cx="1143000" cy="3517900"/>
            <a:chOff x="2332" y="1554"/>
            <a:chExt cx="1105" cy="1218"/>
          </a:xfrm>
        </p:grpSpPr>
        <p:sp>
          <p:nvSpPr>
            <p:cNvPr id="158" name="Freeform 145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59" name="Freeform 146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60" name="Freeform 147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61" name="Freeform 148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62" name="Freeform 149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63" name="Freeform 150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64" name="Freeform 151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65" name="Freeform 152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66" name="Freeform 153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67" name="Freeform 154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68" name="Freeform 155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69" name="Freeform 156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70" name="Freeform 157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71" name="Freeform 158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72" name="Freeform 159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73" name="Freeform 160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74" name="Freeform 161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75" name="Freeform 162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76" name="Freeform 163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77" name="Freeform 164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78" name="Freeform 165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79" name="Freeform 166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80" name="Freeform 167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81" name="Freeform 168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82" name="Freeform 169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83" name="Freeform 170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84" name="Freeform 171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85" name="Freeform 172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86" name="Freeform 173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87" name="Freeform 174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88" name="Freeform 175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89" name="Freeform 176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90" name="Freeform 177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91" name="Freeform 178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92" name="Freeform 179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93" name="Freeform 180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94" name="Freeform 181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95" name="Freeform 182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96" name="Freeform 183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97" name="Freeform 184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98" name="Freeform 185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199" name="Freeform 186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00" name="Freeform 187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01" name="Freeform 188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02" name="Freeform 189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03" name="Freeform 190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04" name="Freeform 191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05" name="Freeform 192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06" name="Freeform 193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07" name="Freeform 194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08" name="Freeform 195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09" name="Freeform 196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10" name="Freeform 197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11" name="Freeform 198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12" name="Freeform 199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13" name="Freeform 200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14" name="Freeform 201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15" name="Freeform 202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16" name="Freeform 203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17" name="Freeform 204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18" name="Freeform 205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19" name="Freeform 206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20" name="Freeform 207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21" name="Freeform 208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22" name="Freeform 209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23" name="Freeform 210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24" name="Freeform 211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25" name="Freeform 212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26" name="Freeform 213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27" name="Freeform 214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28" name="Freeform 215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29" name="Freeform 216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30" name="Freeform 217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31" name="Freeform 218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32" name="Freeform 219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33" name="Freeform 220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34" name="Freeform 221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35" name="Freeform 222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36" name="Freeform 223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37" name="Freeform 224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38" name="Freeform 225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39" name="Freeform 226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40" name="Freeform 227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41" name="Freeform 228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42" name="Freeform 229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43" name="Freeform 230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44" name="Freeform 231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45" name="Freeform 232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46" name="Freeform 233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47" name="Freeform 234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48" name="Freeform 235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49" name="Freeform 236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0" name="Freeform 237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1" name="Freeform 238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2" name="Freeform 239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3" name="Freeform 240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4" name="Freeform 241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5" name="Freeform 242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6" name="Freeform 243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7" name="Freeform 244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8" name="Freeform 245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59" name="Freeform 246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60" name="Freeform 247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61" name="Freeform 248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62" name="Freeform 249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63" name="Freeform 250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64" name="Freeform 251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65" name="Freeform 252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66" name="Freeform 253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67" name="Freeform 254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68" name="Freeform 255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69" name="Freeform 256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70" name="Freeform 257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71" name="Freeform 258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72" name="Freeform 259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73" name="Freeform 260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74" name="Freeform 261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75" name="Freeform 262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76" name="Freeform 263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77" name="Freeform 264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78" name="Freeform 265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79" name="Freeform 266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80" name="Freeform 267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81" name="Freeform 268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82" name="Freeform 269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83" name="Freeform 270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84" name="Freeform 271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85" name="Freeform 272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86" name="Freeform 273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87" name="Freeform 274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88" name="Freeform 275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89" name="Freeform 276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90" name="Freeform 277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91" name="Freeform 278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92" name="Freeform 279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93" name="Freeform 280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94" name="Freeform 281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95" name="Freeform 282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  <p:sp>
          <p:nvSpPr>
            <p:cNvPr id="297" name="Freeform 283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/>
            </a:p>
          </p:txBody>
        </p:sp>
      </p:grpSp>
      <p:pic>
        <p:nvPicPr>
          <p:cNvPr id="298" name="Picture 2" descr="UY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182" y="4822206"/>
            <a:ext cx="1587252" cy="201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9" name="Picture 14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1611313"/>
            <a:ext cx="2224087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xmlns="" id="{56FCBAEE-9B2D-15CB-CA23-2F9BF3B18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9221" y="2584540"/>
            <a:ext cx="4610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D8422AA5-8D48-1E1E-0FD2-B56A0B014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543" y="3922399"/>
            <a:ext cx="4610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25, 26</a:t>
            </a:r>
          </a:p>
        </p:txBody>
      </p:sp>
    </p:spTree>
    <p:extLst>
      <p:ext uri="{BB962C8B-B14F-4D97-AF65-F5344CB8AC3E}">
        <p14:creationId xmlns:p14="http://schemas.microsoft.com/office/powerpoint/2010/main" val="2038581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09600" y="0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ĐỀ: GIÂY, THẾ KỈ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1066800" y="3014521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phút = …. giây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6800" y="2308068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giờ  = ….. phút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0164" y="1540059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a) GIÂY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98766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499" y="1600200"/>
            <a:ext cx="5447765" cy="5154096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6248400" y="4114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Up Arrow 26"/>
          <p:cNvSpPr/>
          <p:nvPr/>
        </p:nvSpPr>
        <p:spPr>
          <a:xfrm flipH="1">
            <a:off x="6287713" y="4194464"/>
            <a:ext cx="45894" cy="1021772"/>
          </a:xfrm>
          <a:prstGeom prst="up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276351" y="2844884"/>
            <a:ext cx="96498" cy="2844631"/>
            <a:chOff x="1552055" y="1899042"/>
            <a:chExt cx="53493" cy="2064384"/>
          </a:xfrm>
        </p:grpSpPr>
        <p:sp>
          <p:nvSpPr>
            <p:cNvPr id="31" name="Up Arrow 30"/>
            <p:cNvSpPr/>
            <p:nvPr/>
          </p:nvSpPr>
          <p:spPr>
            <a:xfrm flipH="1">
              <a:off x="1552055" y="1899042"/>
              <a:ext cx="45719" cy="1021772"/>
            </a:xfrm>
            <a:prstGeom prst="up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FF0000"/>
                </a:solidFill>
              </a:endParaRPr>
            </a:p>
          </p:txBody>
        </p:sp>
        <p:sp>
          <p:nvSpPr>
            <p:cNvPr id="32" name="Up Arrow 31"/>
            <p:cNvSpPr/>
            <p:nvPr/>
          </p:nvSpPr>
          <p:spPr>
            <a:xfrm flipH="1">
              <a:off x="1559654" y="2941654"/>
              <a:ext cx="45894" cy="1021772"/>
            </a:xfrm>
            <a:prstGeom prst="upArrow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FF0000"/>
                </a:solidFill>
              </a:endParaRPr>
            </a:p>
          </p:txBody>
        </p:sp>
      </p:grpSp>
      <p:sp>
        <p:nvSpPr>
          <p:cNvPr id="35" name="Up Arrow 34"/>
          <p:cNvSpPr/>
          <p:nvPr/>
        </p:nvSpPr>
        <p:spPr>
          <a:xfrm rot="5400000">
            <a:off x="6604144" y="3854039"/>
            <a:ext cx="228600" cy="75012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Oval 35"/>
          <p:cNvSpPr/>
          <p:nvPr/>
        </p:nvSpPr>
        <p:spPr>
          <a:xfrm>
            <a:off x="6248400" y="4114800"/>
            <a:ext cx="197404" cy="19452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Up Arrow 1"/>
          <p:cNvSpPr/>
          <p:nvPr/>
        </p:nvSpPr>
        <p:spPr>
          <a:xfrm rot="1820010">
            <a:off x="6552630" y="3243011"/>
            <a:ext cx="120429" cy="10668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Callout 4"/>
          <p:cNvSpPr/>
          <p:nvPr/>
        </p:nvSpPr>
        <p:spPr>
          <a:xfrm>
            <a:off x="502348" y="2086037"/>
            <a:ext cx="2057400" cy="647819"/>
          </a:xfrm>
          <a:prstGeom prst="wedgeEllipseCallout">
            <a:avLst>
              <a:gd name="adj1" fmla="val 225295"/>
              <a:gd name="adj2" fmla="val 1295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giây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457735" y="3247310"/>
            <a:ext cx="2057400" cy="647819"/>
          </a:xfrm>
          <a:prstGeom prst="wedgeEllipseCallout">
            <a:avLst>
              <a:gd name="adj1" fmla="val 243477"/>
              <a:gd name="adj2" fmla="val 1834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phút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368877" y="5305546"/>
            <a:ext cx="2057400" cy="647819"/>
          </a:xfrm>
          <a:prstGeom prst="wedgeEllipseCallout">
            <a:avLst>
              <a:gd name="adj1" fmla="val 264352"/>
              <a:gd name="adj2" fmla="val -195521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giờ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03A945A-D429-4906-ABB4-6232F29474D2}"/>
              </a:ext>
            </a:extLst>
          </p:cNvPr>
          <p:cNvSpPr/>
          <p:nvPr/>
        </p:nvSpPr>
        <p:spPr>
          <a:xfrm>
            <a:off x="609600" y="0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ĐỀ: GIÂY, THẾ KỈ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132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499" y="1600200"/>
            <a:ext cx="5447765" cy="5154096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6248400" y="4114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Up Arrow 26"/>
          <p:cNvSpPr/>
          <p:nvPr/>
        </p:nvSpPr>
        <p:spPr>
          <a:xfrm flipH="1">
            <a:off x="6287713" y="4194464"/>
            <a:ext cx="45894" cy="1021772"/>
          </a:xfrm>
          <a:prstGeom prst="up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304302" y="2844884"/>
            <a:ext cx="96498" cy="2844631"/>
            <a:chOff x="1552055" y="1899042"/>
            <a:chExt cx="53493" cy="2064384"/>
          </a:xfrm>
        </p:grpSpPr>
        <p:sp>
          <p:nvSpPr>
            <p:cNvPr id="31" name="Up Arrow 30"/>
            <p:cNvSpPr/>
            <p:nvPr/>
          </p:nvSpPr>
          <p:spPr>
            <a:xfrm flipH="1">
              <a:off x="1552055" y="1899042"/>
              <a:ext cx="45719" cy="1021772"/>
            </a:xfrm>
            <a:prstGeom prst="up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FF0000"/>
                </a:solidFill>
              </a:endParaRPr>
            </a:p>
          </p:txBody>
        </p:sp>
        <p:sp>
          <p:nvSpPr>
            <p:cNvPr id="32" name="Up Arrow 31"/>
            <p:cNvSpPr/>
            <p:nvPr/>
          </p:nvSpPr>
          <p:spPr>
            <a:xfrm flipH="1">
              <a:off x="1559654" y="2941654"/>
              <a:ext cx="45894" cy="1021772"/>
            </a:xfrm>
            <a:prstGeom prst="upArrow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FF0000"/>
                </a:solidFill>
              </a:endParaRPr>
            </a:p>
          </p:txBody>
        </p:sp>
      </p:grpSp>
      <p:sp>
        <p:nvSpPr>
          <p:cNvPr id="35" name="Up Arrow 34"/>
          <p:cNvSpPr/>
          <p:nvPr/>
        </p:nvSpPr>
        <p:spPr>
          <a:xfrm rot="5400000">
            <a:off x="6676893" y="3781292"/>
            <a:ext cx="228598" cy="89561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Oval 35"/>
          <p:cNvSpPr/>
          <p:nvPr/>
        </p:nvSpPr>
        <p:spPr>
          <a:xfrm>
            <a:off x="6248400" y="4114800"/>
            <a:ext cx="197404" cy="19452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TextBox 36"/>
          <p:cNvSpPr txBox="1"/>
          <p:nvPr/>
        </p:nvSpPr>
        <p:spPr>
          <a:xfrm>
            <a:off x="228600" y="2069812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phút = …. giây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Up Arrow 37"/>
          <p:cNvSpPr/>
          <p:nvPr/>
        </p:nvSpPr>
        <p:spPr>
          <a:xfrm>
            <a:off x="6310660" y="3256881"/>
            <a:ext cx="76200" cy="9906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304800" y="1373460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a) GIÂY</a:t>
            </a:r>
            <a:endParaRPr lang="vi-VN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35E718D-2D33-4542-99F3-B350C174DEAB}"/>
              </a:ext>
            </a:extLst>
          </p:cNvPr>
          <p:cNvSpPr/>
          <p:nvPr/>
        </p:nvSpPr>
        <p:spPr>
          <a:xfrm>
            <a:off x="609600" y="0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ĐỀ: GIÂY, THẾ KỈ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8868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600200"/>
            <a:ext cx="5447765" cy="5154096"/>
          </a:xfrm>
          <a:prstGeom prst="rect">
            <a:avLst/>
          </a:prstGeom>
          <a:noFill/>
        </p:spPr>
      </p:pic>
      <p:sp>
        <p:nvSpPr>
          <p:cNvPr id="7" name="Up Arrow 6"/>
          <p:cNvSpPr/>
          <p:nvPr/>
        </p:nvSpPr>
        <p:spPr>
          <a:xfrm flipH="1">
            <a:off x="2757230" y="4110777"/>
            <a:ext cx="124347" cy="973843"/>
          </a:xfrm>
          <a:prstGeom prst="up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8" name="Group 27"/>
          <p:cNvGrpSpPr/>
          <p:nvPr/>
        </p:nvGrpSpPr>
        <p:grpSpPr>
          <a:xfrm>
            <a:off x="6298030" y="2684777"/>
            <a:ext cx="102770" cy="2844631"/>
            <a:chOff x="1548578" y="1899042"/>
            <a:chExt cx="56970" cy="2064384"/>
          </a:xfrm>
        </p:grpSpPr>
        <p:sp>
          <p:nvSpPr>
            <p:cNvPr id="26" name="Up Arrow 25"/>
            <p:cNvSpPr/>
            <p:nvPr/>
          </p:nvSpPr>
          <p:spPr>
            <a:xfrm flipH="1">
              <a:off x="1548578" y="1899042"/>
              <a:ext cx="45719" cy="1021772"/>
            </a:xfrm>
            <a:prstGeom prst="up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FF0000"/>
                </a:solidFill>
              </a:endParaRPr>
            </a:p>
          </p:txBody>
        </p:sp>
        <p:sp>
          <p:nvSpPr>
            <p:cNvPr id="27" name="Up Arrow 26"/>
            <p:cNvSpPr/>
            <p:nvPr/>
          </p:nvSpPr>
          <p:spPr>
            <a:xfrm flipH="1">
              <a:off x="1559654" y="2941654"/>
              <a:ext cx="45894" cy="1021772"/>
            </a:xfrm>
            <a:prstGeom prst="upArrow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FF0000"/>
                </a:solidFill>
              </a:endParaRPr>
            </a:p>
          </p:txBody>
        </p:sp>
      </p:grpSp>
      <p:sp>
        <p:nvSpPr>
          <p:cNvPr id="31" name="Up Arrow 30"/>
          <p:cNvSpPr/>
          <p:nvPr/>
        </p:nvSpPr>
        <p:spPr>
          <a:xfrm rot="5400000">
            <a:off x="6713319" y="3672796"/>
            <a:ext cx="219210" cy="845319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324600" y="2896563"/>
            <a:ext cx="144962" cy="12248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8600" y="2069812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phút =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260279" y="4011096"/>
            <a:ext cx="197404" cy="19452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TextBox 33"/>
          <p:cNvSpPr txBox="1"/>
          <p:nvPr/>
        </p:nvSpPr>
        <p:spPr>
          <a:xfrm>
            <a:off x="1784790" y="2006025"/>
            <a:ext cx="72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1373460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a) GIÂY</a:t>
            </a:r>
            <a:endParaRPr lang="vi-VN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3ECC89-006D-473F-BB74-D7BBE17029DF}"/>
              </a:ext>
            </a:extLst>
          </p:cNvPr>
          <p:cNvSpPr/>
          <p:nvPr/>
        </p:nvSpPr>
        <p:spPr>
          <a:xfrm>
            <a:off x="609600" y="0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ĐỀ: GIÂY, THẾ KỈ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4443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600200"/>
            <a:ext cx="5447765" cy="5154096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6190982" y="3018261"/>
            <a:ext cx="286018" cy="2468138"/>
            <a:chOff x="1009649" y="2020761"/>
            <a:chExt cx="114301" cy="1612593"/>
          </a:xfrm>
          <a:solidFill>
            <a:schemeClr val="tx1"/>
          </a:solidFill>
        </p:grpSpPr>
        <p:sp>
          <p:nvSpPr>
            <p:cNvPr id="5" name="Up Arrow 4"/>
            <p:cNvSpPr/>
            <p:nvPr/>
          </p:nvSpPr>
          <p:spPr>
            <a:xfrm>
              <a:off x="1021195" y="2020761"/>
              <a:ext cx="76200" cy="838200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Up Arrow 6"/>
            <p:cNvSpPr/>
            <p:nvPr/>
          </p:nvSpPr>
          <p:spPr>
            <a:xfrm flipH="1">
              <a:off x="1009649" y="2795154"/>
              <a:ext cx="114301" cy="838200"/>
            </a:xfrm>
            <a:prstGeom prst="upArrow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8" name="Up Arrow 17"/>
          <p:cNvSpPr/>
          <p:nvPr/>
        </p:nvSpPr>
        <p:spPr>
          <a:xfrm>
            <a:off x="6172202" y="3365300"/>
            <a:ext cx="304800" cy="8382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TextBox 22"/>
          <p:cNvSpPr txBox="1"/>
          <p:nvPr/>
        </p:nvSpPr>
        <p:spPr>
          <a:xfrm>
            <a:off x="228600" y="2069812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phút =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giây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2795403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giờ  = …. phút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219873" y="4114800"/>
            <a:ext cx="209458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304800" y="1373460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a) GIÂY</a:t>
            </a:r>
            <a:endParaRPr lang="vi-VN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B06A8C7-B183-4064-A415-00490B79D4E6}"/>
              </a:ext>
            </a:extLst>
          </p:cNvPr>
          <p:cNvSpPr/>
          <p:nvPr/>
        </p:nvSpPr>
        <p:spPr>
          <a:xfrm>
            <a:off x="609600" y="0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ĐỀ: GIÂY, THẾ KỈ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0142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/>
      <p:bldP spid="25" grpId="0"/>
      <p:bldP spid="20" grpId="0" animBg="1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600200"/>
            <a:ext cx="5447765" cy="5154096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6190982" y="3019907"/>
            <a:ext cx="286018" cy="2466493"/>
            <a:chOff x="1009649" y="2021836"/>
            <a:chExt cx="114301" cy="1611518"/>
          </a:xfrm>
          <a:solidFill>
            <a:schemeClr val="tx1"/>
          </a:solidFill>
        </p:grpSpPr>
        <p:sp>
          <p:nvSpPr>
            <p:cNvPr id="5" name="Up Arrow 4"/>
            <p:cNvSpPr/>
            <p:nvPr/>
          </p:nvSpPr>
          <p:spPr>
            <a:xfrm>
              <a:off x="1028700" y="2021836"/>
              <a:ext cx="76200" cy="838200"/>
            </a:xfrm>
            <a:prstGeom prst="up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Up Arrow 6"/>
            <p:cNvSpPr/>
            <p:nvPr/>
          </p:nvSpPr>
          <p:spPr>
            <a:xfrm flipH="1">
              <a:off x="1009649" y="2795154"/>
              <a:ext cx="114301" cy="838200"/>
            </a:xfrm>
            <a:prstGeom prst="upArrow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8" name="Up Arrow 17"/>
          <p:cNvSpPr/>
          <p:nvPr/>
        </p:nvSpPr>
        <p:spPr>
          <a:xfrm>
            <a:off x="6143493" y="3418939"/>
            <a:ext cx="362218" cy="8382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Callout 8"/>
          <p:cNvSpPr/>
          <p:nvPr/>
        </p:nvSpPr>
        <p:spPr>
          <a:xfrm>
            <a:off x="69013" y="2695997"/>
            <a:ext cx="2057400" cy="647819"/>
          </a:xfrm>
          <a:prstGeom prst="wedgeEllipseCallout">
            <a:avLst>
              <a:gd name="adj1" fmla="val 246844"/>
              <a:gd name="adj2" fmla="val 2048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phút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62086" y="4763217"/>
            <a:ext cx="2057400" cy="647819"/>
          </a:xfrm>
          <a:prstGeom prst="wedgeEllipseCallout">
            <a:avLst>
              <a:gd name="adj1" fmla="val 249537"/>
              <a:gd name="adj2" fmla="val -1891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giờ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219873" y="4114800"/>
            <a:ext cx="209458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304800" y="1373460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a) GIÂY</a:t>
            </a:r>
            <a:endParaRPr lang="vi-VN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04361" y="2004164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giờ  = …. phút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D6EAD16-CBE2-47A0-A69C-CC0858DADD0A}"/>
              </a:ext>
            </a:extLst>
          </p:cNvPr>
          <p:cNvSpPr/>
          <p:nvPr/>
        </p:nvSpPr>
        <p:spPr>
          <a:xfrm>
            <a:off x="609600" y="0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ĐỀ: GIÂY, THẾ KỈ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9547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0" grpId="0" animBg="1"/>
      <p:bldP spid="20" grpId="0" animBg="1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600200"/>
            <a:ext cx="5447765" cy="5154096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6190982" y="3019907"/>
            <a:ext cx="286018" cy="2466493"/>
            <a:chOff x="1009649" y="2021836"/>
            <a:chExt cx="114301" cy="1611518"/>
          </a:xfrm>
          <a:solidFill>
            <a:schemeClr val="tx1"/>
          </a:solidFill>
        </p:grpSpPr>
        <p:sp>
          <p:nvSpPr>
            <p:cNvPr id="5" name="Up Arrow 4"/>
            <p:cNvSpPr/>
            <p:nvPr/>
          </p:nvSpPr>
          <p:spPr>
            <a:xfrm>
              <a:off x="1028700" y="2021836"/>
              <a:ext cx="76200" cy="838200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Up Arrow 6"/>
            <p:cNvSpPr/>
            <p:nvPr/>
          </p:nvSpPr>
          <p:spPr>
            <a:xfrm flipH="1">
              <a:off x="1009649" y="2795154"/>
              <a:ext cx="114301" cy="838200"/>
            </a:xfrm>
            <a:prstGeom prst="upArrow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8" name="Up Arrow 17"/>
          <p:cNvSpPr/>
          <p:nvPr/>
        </p:nvSpPr>
        <p:spPr>
          <a:xfrm>
            <a:off x="6125818" y="3446978"/>
            <a:ext cx="381000" cy="8382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TextBox 22"/>
          <p:cNvSpPr txBox="1"/>
          <p:nvPr/>
        </p:nvSpPr>
        <p:spPr>
          <a:xfrm>
            <a:off x="228600" y="2069812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phút =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giây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2795403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giờ  = …. phút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190982" y="4142839"/>
            <a:ext cx="267236" cy="27676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304800" y="1373460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a) GIÂY</a:t>
            </a:r>
            <a:endParaRPr lang="vi-VN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2C1B2E0-C28B-4301-9FA8-0A2E2B0B7C4C}"/>
              </a:ext>
            </a:extLst>
          </p:cNvPr>
          <p:cNvSpPr/>
          <p:nvPr/>
        </p:nvSpPr>
        <p:spPr>
          <a:xfrm>
            <a:off x="609600" y="0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ĐỀ: GIÂY, THẾ KỈ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8928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662340"/>
            <a:ext cx="5447765" cy="5154096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6248400" y="3048000"/>
            <a:ext cx="195694" cy="2326594"/>
            <a:chOff x="1009649" y="1963882"/>
            <a:chExt cx="114301" cy="1669472"/>
          </a:xfrm>
          <a:solidFill>
            <a:schemeClr val="tx1"/>
          </a:solidFill>
        </p:grpSpPr>
        <p:sp>
          <p:nvSpPr>
            <p:cNvPr id="5" name="Up Arrow 4"/>
            <p:cNvSpPr/>
            <p:nvPr/>
          </p:nvSpPr>
          <p:spPr>
            <a:xfrm>
              <a:off x="1028700" y="1963882"/>
              <a:ext cx="76200" cy="838200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Up Arrow 6"/>
            <p:cNvSpPr/>
            <p:nvPr/>
          </p:nvSpPr>
          <p:spPr>
            <a:xfrm flipH="1">
              <a:off x="1009649" y="2795154"/>
              <a:ext cx="114301" cy="838200"/>
            </a:xfrm>
            <a:prstGeom prst="upArrow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3" name="Up Arrow 12"/>
          <p:cNvSpPr/>
          <p:nvPr/>
        </p:nvSpPr>
        <p:spPr>
          <a:xfrm rot="2139898">
            <a:off x="6418782" y="3484230"/>
            <a:ext cx="320525" cy="75383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TextBox 22"/>
          <p:cNvSpPr txBox="1"/>
          <p:nvPr/>
        </p:nvSpPr>
        <p:spPr>
          <a:xfrm>
            <a:off x="228600" y="2069812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phút =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giây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2795403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giờ  = … phút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205106" y="4038600"/>
            <a:ext cx="271894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TextBox 25"/>
          <p:cNvSpPr txBox="1"/>
          <p:nvPr/>
        </p:nvSpPr>
        <p:spPr>
          <a:xfrm>
            <a:off x="1654182" y="2769450"/>
            <a:ext cx="72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373460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a) GIÂY</a:t>
            </a:r>
            <a:endParaRPr lang="vi-VN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1C36A55-F0BE-4E80-911A-6BD10CF1557F}"/>
              </a:ext>
            </a:extLst>
          </p:cNvPr>
          <p:cNvSpPr/>
          <p:nvPr/>
        </p:nvSpPr>
        <p:spPr>
          <a:xfrm>
            <a:off x="609600" y="0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ĐỀ: GIÂY, THẾ KỈ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0443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4" name="Text Box 10"/>
          <p:cNvSpPr txBox="1"/>
          <p:nvPr/>
        </p:nvSpPr>
        <p:spPr>
          <a:xfrm>
            <a:off x="76200" y="162649"/>
            <a:ext cx="198119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Giây: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5" name="Text Box 11"/>
          <p:cNvSpPr txBox="1"/>
          <p:nvPr/>
        </p:nvSpPr>
        <p:spPr>
          <a:xfrm>
            <a:off x="152400" y="1905000"/>
            <a:ext cx="25107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Thế kỉ: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6" name="Text Box 12"/>
          <p:cNvSpPr txBox="1"/>
          <p:nvPr/>
        </p:nvSpPr>
        <p:spPr>
          <a:xfrm>
            <a:off x="2590800" y="393362"/>
            <a:ext cx="351536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giờ   = 60 phút 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7" name="Text Box 13"/>
          <p:cNvSpPr txBox="1"/>
          <p:nvPr/>
        </p:nvSpPr>
        <p:spPr>
          <a:xfrm>
            <a:off x="2548890" y="1016952"/>
            <a:ext cx="377571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phút = 60 giây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8" name="Text Box 14"/>
          <p:cNvSpPr txBox="1"/>
          <p:nvPr/>
        </p:nvSpPr>
        <p:spPr>
          <a:xfrm>
            <a:off x="2397124" y="1926501"/>
            <a:ext cx="415607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thế kỉ = …… năm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9" name="Text Box 15"/>
          <p:cNvSpPr txBox="1"/>
          <p:nvPr/>
        </p:nvSpPr>
        <p:spPr>
          <a:xfrm>
            <a:off x="19050" y="2724150"/>
            <a:ext cx="912495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năm    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năm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thứ một (thế kỉ I)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0" name="Text Box 16"/>
          <p:cNvSpPr txBox="1"/>
          <p:nvPr/>
        </p:nvSpPr>
        <p:spPr>
          <a:xfrm>
            <a:off x="0" y="3246120"/>
            <a:ext cx="913765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buChar char="-"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nă</a:t>
            </a:r>
            <a:r>
              <a:rPr lang="vi-V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 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năm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thứ hai (thế kỉ II)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1" name="Text Box 17"/>
          <p:cNvSpPr txBox="1"/>
          <p:nvPr/>
        </p:nvSpPr>
        <p:spPr>
          <a:xfrm>
            <a:off x="0" y="3768090"/>
            <a:ext cx="865505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buChar char="-"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năm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năm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thứ ba (thế kỉ III)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2" name="Text Box 18"/>
          <p:cNvSpPr txBox="1"/>
          <p:nvPr/>
        </p:nvSpPr>
        <p:spPr>
          <a:xfrm>
            <a:off x="0" y="4812030"/>
            <a:ext cx="89916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buChar char="-"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năm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1901 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năm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hai mươi (thế kỉ XX)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3" name="Text Box 19"/>
          <p:cNvSpPr txBox="1"/>
          <p:nvPr/>
        </p:nvSpPr>
        <p:spPr>
          <a:xfrm>
            <a:off x="0" y="5334000"/>
            <a:ext cx="89916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buChar char="-"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năm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2001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năm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2100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hai mươi mốt (thế kỉ XXI)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4" name="Text Box 20"/>
          <p:cNvSpPr txBox="1"/>
          <p:nvPr/>
        </p:nvSpPr>
        <p:spPr>
          <a:xfrm>
            <a:off x="76200" y="4257675"/>
            <a:ext cx="24930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</a:p>
        </p:txBody>
      </p:sp>
      <p:sp>
        <p:nvSpPr>
          <p:cNvPr id="16" name="Text Box 12"/>
          <p:cNvSpPr txBox="1"/>
          <p:nvPr/>
        </p:nvSpPr>
        <p:spPr>
          <a:xfrm>
            <a:off x="4414461" y="1818709"/>
            <a:ext cx="98690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8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/>
      <p:bldP spid="26636" grpId="0"/>
      <p:bldP spid="26637" grpId="0"/>
      <p:bldP spid="26638" grpId="0"/>
      <p:bldP spid="26639" grpId="0"/>
      <p:bldP spid="26640" grpId="0"/>
      <p:bldP spid="26641" grpId="0"/>
      <p:bldP spid="26642" grpId="0"/>
      <p:bldP spid="26643" grpId="0"/>
      <p:bldP spid="2664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304800" y="228600"/>
            <a:ext cx="82088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1/25. Viết số thích hợp vào chỗ chấm: </a:t>
            </a:r>
          </a:p>
        </p:txBody>
      </p:sp>
      <p:sp>
        <p:nvSpPr>
          <p:cNvPr id="5125" name="Text Box 12"/>
          <p:cNvSpPr txBox="1">
            <a:spLocks noChangeArrowheads="1"/>
          </p:cNvSpPr>
          <p:nvPr/>
        </p:nvSpPr>
        <p:spPr bwMode="auto">
          <a:xfrm>
            <a:off x="766329" y="937393"/>
            <a:ext cx="81828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 phút =        giây                  2 phút =        giây</a:t>
            </a:r>
          </a:p>
        </p:txBody>
      </p:sp>
      <p:sp>
        <p:nvSpPr>
          <p:cNvPr id="5127" name="Text Box 15"/>
          <p:cNvSpPr txBox="1">
            <a:spLocks noChangeArrowheads="1"/>
          </p:cNvSpPr>
          <p:nvPr/>
        </p:nvSpPr>
        <p:spPr bwMode="auto">
          <a:xfrm>
            <a:off x="685800" y="3551781"/>
            <a:ext cx="8229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 thế kỉ =        năm              5 thế kỉ =        năm</a:t>
            </a:r>
          </a:p>
        </p:txBody>
      </p:sp>
      <p:sp>
        <p:nvSpPr>
          <p:cNvPr id="5131" name="Text Box 22"/>
          <p:cNvSpPr txBox="1">
            <a:spLocks noChangeArrowheads="1"/>
          </p:cNvSpPr>
          <p:nvPr/>
        </p:nvSpPr>
        <p:spPr bwMode="auto">
          <a:xfrm>
            <a:off x="1428750" y="2277974"/>
            <a:ext cx="1371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 =</a:t>
            </a:r>
          </a:p>
        </p:txBody>
      </p:sp>
      <p:sp>
        <p:nvSpPr>
          <p:cNvPr id="5132" name="Text Box 24"/>
          <p:cNvSpPr txBox="1">
            <a:spLocks noChangeArrowheads="1"/>
          </p:cNvSpPr>
          <p:nvPr/>
        </p:nvSpPr>
        <p:spPr bwMode="auto">
          <a:xfrm>
            <a:off x="3154938" y="2308059"/>
            <a:ext cx="11884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3" name="Text Box 25"/>
          <p:cNvSpPr txBox="1">
            <a:spLocks noChangeArrowheads="1"/>
          </p:cNvSpPr>
          <p:nvPr/>
        </p:nvSpPr>
        <p:spPr bwMode="auto">
          <a:xfrm>
            <a:off x="4586723" y="2288275"/>
            <a:ext cx="432867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6" name="Text Box 37"/>
          <p:cNvSpPr txBox="1">
            <a:spLocks noChangeArrowheads="1"/>
          </p:cNvSpPr>
          <p:nvPr/>
        </p:nvSpPr>
        <p:spPr bwMode="auto">
          <a:xfrm>
            <a:off x="1320509" y="4933904"/>
            <a:ext cx="32662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kỉ =       năm</a:t>
            </a:r>
          </a:p>
        </p:txBody>
      </p:sp>
      <p:sp>
        <p:nvSpPr>
          <p:cNvPr id="2" name="Text Box 50"/>
          <p:cNvSpPr txBox="1">
            <a:spLocks noChangeArrowheads="1"/>
          </p:cNvSpPr>
          <p:nvPr/>
        </p:nvSpPr>
        <p:spPr bwMode="auto">
          <a:xfrm>
            <a:off x="2647950" y="4914003"/>
            <a:ext cx="6286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659207" y="970002"/>
            <a:ext cx="7394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7019925" y="914400"/>
            <a:ext cx="876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2571750" y="3571468"/>
            <a:ext cx="10096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7019925" y="3537915"/>
            <a:ext cx="9048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6812973" y="2286000"/>
            <a:ext cx="120880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066800" y="2133600"/>
          <a:ext cx="495299" cy="93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39680" imgH="393480" progId="Equation.3">
                  <p:embed/>
                </p:oleObj>
              </mc:Choice>
              <mc:Fallback>
                <p:oleObj name="Equation" r:id="rId4" imgW="139680" imgH="393480" progId="Equation.3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133600"/>
                        <a:ext cx="495299" cy="93334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2689514" y="2284346"/>
            <a:ext cx="7394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984250" y="4781550"/>
          <a:ext cx="5397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152280" imgH="393480" progId="Equation.3">
                  <p:embed/>
                </p:oleObj>
              </mc:Choice>
              <mc:Fallback>
                <p:oleObj name="Equation" r:id="rId6" imgW="152280" imgH="393480" progId="Equation.3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4781550"/>
                        <a:ext cx="539750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Brace 3"/>
          <p:cNvSpPr/>
          <p:nvPr/>
        </p:nvSpPr>
        <p:spPr>
          <a:xfrm rot="5400000">
            <a:off x="1589948" y="2355630"/>
            <a:ext cx="270316" cy="1266824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ight Brace 27"/>
          <p:cNvSpPr/>
          <p:nvPr/>
        </p:nvSpPr>
        <p:spPr>
          <a:xfrm rot="5400000">
            <a:off x="5148427" y="2381532"/>
            <a:ext cx="224372" cy="1125252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ight Brace 28"/>
          <p:cNvSpPr/>
          <p:nvPr/>
        </p:nvSpPr>
        <p:spPr>
          <a:xfrm rot="5400000">
            <a:off x="1632351" y="4985151"/>
            <a:ext cx="209902" cy="1402195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685800" y="3106249"/>
            <a:ext cx="2438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60 giây : 3 = 20 giây</a:t>
            </a:r>
            <a:endParaRPr lang="vi-VN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724400" y="3135868"/>
            <a:ext cx="109883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60 giây</a:t>
            </a:r>
            <a:endParaRPr lang="vi-VN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33400" y="5802868"/>
            <a:ext cx="2590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100 năm : 2 = 50 năm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8382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02" grpId="0"/>
      <p:bldP spid="4109" grpId="0"/>
      <p:bldP spid="4124" grpId="0"/>
      <p:bldP spid="4125" grpId="0"/>
      <p:bldP spid="4128" grpId="0"/>
      <p:bldP spid="38" grpId="0"/>
      <p:bldP spid="4" grpId="0" animBg="1"/>
      <p:bldP spid="28" grpId="0" animBg="1"/>
      <p:bldP spid="29" grpId="0" animBg="1"/>
      <p:bldP spid="5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19"/>
          <p:cNvSpPr txBox="1"/>
          <p:nvPr/>
        </p:nvSpPr>
        <p:spPr>
          <a:xfrm>
            <a:off x="2514600" y="670083"/>
            <a:ext cx="20574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20" name="Picture 24" descr="D:\Tây Úc\hih\raise-your-hand-clipart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92" y="4190683"/>
            <a:ext cx="1465923" cy="258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533400" y="2162864"/>
            <a:ext cx="74491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*Kể tên các đơn vị đo khối lượng đã học</a:t>
            </a:r>
            <a:r>
              <a:rPr lang="vi-VN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31" name="Text Box 11"/>
          <p:cNvSpPr txBox="1"/>
          <p:nvPr/>
        </p:nvSpPr>
        <p:spPr>
          <a:xfrm>
            <a:off x="371157" y="3148280"/>
            <a:ext cx="777367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Tấn, tạ, yến, kg, hg, dag, g.</a:t>
            </a:r>
            <a:endParaRPr lang="en-US" altLang="en-US" sz="4400" b="1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39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7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320000"/>
              </p:ext>
            </p:extLst>
          </p:nvPr>
        </p:nvGraphicFramePr>
        <p:xfrm>
          <a:off x="562970" y="3991679"/>
          <a:ext cx="8276230" cy="1383032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11368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00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00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92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49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01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89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307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0384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1540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243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5669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4251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691515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1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1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lang="en-US" sz="21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1515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La Mã</a:t>
                      </a:r>
                      <a:endParaRPr lang="en-US" sz="2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03079" y="4765824"/>
            <a:ext cx="28098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98544" y="4781612"/>
            <a:ext cx="42624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74848" y="4781612"/>
            <a:ext cx="53935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96118" y="4770649"/>
            <a:ext cx="71193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961015" y="4781612"/>
            <a:ext cx="37742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357485" y="4765824"/>
            <a:ext cx="614991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949225" y="4781612"/>
            <a:ext cx="6286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50" b="1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539391" y="4750656"/>
            <a:ext cx="98925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358675" y="4781612"/>
            <a:ext cx="70101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956038" y="4781612"/>
            <a:ext cx="33099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439918" y="4823010"/>
            <a:ext cx="57880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106315" y="4823010"/>
            <a:ext cx="65668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XII</a:t>
            </a: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773" y="1863626"/>
            <a:ext cx="2031077" cy="190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573" y="1832108"/>
            <a:ext cx="1920479" cy="193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30725" y="1075726"/>
            <a:ext cx="1926649" cy="5539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+mj-lt"/>
              </a:rPr>
              <a:t>Số La Mã</a:t>
            </a:r>
            <a:endParaRPr lang="en-US" sz="3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020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4041BA8-BA8E-4F48-B2CC-111BC679803A}"/>
              </a:ext>
            </a:extLst>
          </p:cNvPr>
          <p:cNvSpPr txBox="1"/>
          <p:nvPr/>
        </p:nvSpPr>
        <p:spPr>
          <a:xfrm>
            <a:off x="252511" y="757389"/>
            <a:ext cx="8920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2/25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>
              <a:buAutoNum type="alphaLcParenR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Bác Hồ sinh năm 1890.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1911.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3579365" y="1742274"/>
            <a:ext cx="764035" cy="1461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042769" y="2209800"/>
            <a:ext cx="718583" cy="801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98EFFE11-B3EE-4F4A-B87B-D30CAB09E1C1}"/>
              </a:ext>
            </a:extLst>
          </p:cNvPr>
          <p:cNvSpPr txBox="1"/>
          <p:nvPr/>
        </p:nvSpPr>
        <p:spPr>
          <a:xfrm>
            <a:off x="7993596" y="1242147"/>
            <a:ext cx="13229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                              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8EFFE11-B3EE-4F4A-B87B-D30CAB09E1C1}"/>
              </a:ext>
            </a:extLst>
          </p:cNvPr>
          <p:cNvSpPr txBox="1"/>
          <p:nvPr/>
        </p:nvSpPr>
        <p:spPr>
          <a:xfrm>
            <a:off x="2112932" y="2189202"/>
            <a:ext cx="13229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nào 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98EFFE11-B3EE-4F4A-B87B-D30CAB09E1C1}"/>
              </a:ext>
            </a:extLst>
          </p:cNvPr>
          <p:cNvSpPr txBox="1"/>
          <p:nvPr/>
        </p:nvSpPr>
        <p:spPr>
          <a:xfrm>
            <a:off x="7993596" y="1249189"/>
            <a:ext cx="13229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8EFFE11-B3EE-4F4A-B87B-D30CAB09E1C1}"/>
              </a:ext>
            </a:extLst>
          </p:cNvPr>
          <p:cNvSpPr txBox="1"/>
          <p:nvPr/>
        </p:nvSpPr>
        <p:spPr>
          <a:xfrm>
            <a:off x="2112932" y="2150727"/>
            <a:ext cx="13229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54041BA8-BA8E-4F48-B2CC-111BC679803A}"/>
              </a:ext>
            </a:extLst>
          </p:cNvPr>
          <p:cNvSpPr txBox="1"/>
          <p:nvPr/>
        </p:nvSpPr>
        <p:spPr>
          <a:xfrm>
            <a:off x="246845" y="3672352"/>
            <a:ext cx="8588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1945.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98EFFE11-B3EE-4F4A-B87B-D30CAB09E1C1}"/>
              </a:ext>
            </a:extLst>
          </p:cNvPr>
          <p:cNvSpPr txBox="1"/>
          <p:nvPr/>
        </p:nvSpPr>
        <p:spPr>
          <a:xfrm>
            <a:off x="3435839" y="4127033"/>
            <a:ext cx="13229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XX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8EFFE11-B3EE-4F4A-B87B-D30CAB09E1C1}"/>
              </a:ext>
            </a:extLst>
          </p:cNvPr>
          <p:cNvSpPr txBox="1"/>
          <p:nvPr/>
        </p:nvSpPr>
        <p:spPr>
          <a:xfrm>
            <a:off x="3441673" y="4129912"/>
            <a:ext cx="13229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7615170" y="4174000"/>
            <a:ext cx="718583" cy="801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8911" y="286682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năm 1801 đến năm 1900 là thế kỉ mười chín (thế kỉ XIX)</a:t>
            </a:r>
            <a:endParaRPr lang="vi-VN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58666" y="28828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năm 1901 đến năm 2000 là thế kỉ hai mươi (thế kỉ XX)</a:t>
            </a:r>
            <a:endParaRPr lang="vi-VN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51739" y="469367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năm 1901 đến năm 2000 là thế kỉ hai mươi (thế kỉ XX)</a:t>
            </a:r>
            <a:endParaRPr lang="vi-VN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91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2" grpId="0"/>
      <p:bldP spid="59" grpId="0"/>
      <p:bldP spid="2" grpId="0"/>
      <p:bldP spid="2" grpId="1"/>
      <p:bldP spid="14" grpId="0"/>
      <p:bldP spid="14" grpId="1"/>
      <p:bldP spid="15" grpId="0"/>
      <p:bldP spid="1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996" y="1102168"/>
            <a:ext cx="6332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86" y="1637643"/>
            <a:ext cx="7059011" cy="43631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4802" y="465099"/>
            <a:ext cx="1609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1/26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544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228600" y="457200"/>
            <a:ext cx="228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1/26. </a:t>
            </a:r>
          </a:p>
        </p:txBody>
      </p:sp>
      <p:sp>
        <p:nvSpPr>
          <p:cNvPr id="21567" name="Text Box 63"/>
          <p:cNvSpPr txBox="1">
            <a:spLocks noChangeArrowheads="1"/>
          </p:cNvSpPr>
          <p:nvPr/>
        </p:nvSpPr>
        <p:spPr bwMode="auto">
          <a:xfrm>
            <a:off x="0" y="1447800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Tháng có 30 ngày:</a:t>
            </a:r>
          </a:p>
        </p:txBody>
      </p:sp>
      <p:sp>
        <p:nvSpPr>
          <p:cNvPr id="21568" name="Text Box 64"/>
          <p:cNvSpPr txBox="1">
            <a:spLocks noChangeArrowheads="1"/>
          </p:cNvSpPr>
          <p:nvPr/>
        </p:nvSpPr>
        <p:spPr bwMode="auto">
          <a:xfrm>
            <a:off x="0" y="1919287"/>
            <a:ext cx="342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Tháng có 31 ngày:</a:t>
            </a:r>
          </a:p>
        </p:txBody>
      </p:sp>
      <p:sp>
        <p:nvSpPr>
          <p:cNvPr id="21569" name="Text Box 65"/>
          <p:cNvSpPr txBox="1">
            <a:spLocks noChangeArrowheads="1"/>
          </p:cNvSpPr>
          <p:nvPr/>
        </p:nvSpPr>
        <p:spPr bwMode="auto">
          <a:xfrm>
            <a:off x="0" y="2452687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Tháng có 28 (hoặc 29) ngày:</a:t>
            </a:r>
          </a:p>
        </p:txBody>
      </p:sp>
      <p:sp>
        <p:nvSpPr>
          <p:cNvPr id="21570" name="Text Box 66"/>
          <p:cNvSpPr txBox="1">
            <a:spLocks noChangeArrowheads="1"/>
          </p:cNvSpPr>
          <p:nvPr/>
        </p:nvSpPr>
        <p:spPr bwMode="auto">
          <a:xfrm>
            <a:off x="-76200" y="3150505"/>
            <a:ext cx="8534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Năm nhuận là năm mà tháng 2 có 29 ngày.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Các năm không nhuận thì tháng 2 chỉ có 28 ngày. </a:t>
            </a:r>
          </a:p>
        </p:txBody>
      </p:sp>
      <p:sp>
        <p:nvSpPr>
          <p:cNvPr id="21571" name="Text Box 67"/>
          <p:cNvSpPr txBox="1">
            <a:spLocks noChangeArrowheads="1"/>
          </p:cNvSpPr>
          <p:nvPr/>
        </p:nvSpPr>
        <p:spPr bwMode="auto">
          <a:xfrm>
            <a:off x="304800" y="4734580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nhuận có: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366 ngày. 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72" name="Text Box 68"/>
          <p:cNvSpPr txBox="1">
            <a:spLocks noChangeArrowheads="1"/>
          </p:cNvSpPr>
          <p:nvPr/>
        </p:nvSpPr>
        <p:spPr bwMode="auto">
          <a:xfrm>
            <a:off x="152401" y="5725180"/>
            <a:ext cx="54863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Năm không nhuận có: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365 ngày.</a:t>
            </a:r>
          </a:p>
        </p:txBody>
      </p:sp>
      <p:sp>
        <p:nvSpPr>
          <p:cNvPr id="21574" name="Text Box 70"/>
          <p:cNvSpPr txBox="1">
            <a:spLocks noChangeArrowheads="1"/>
          </p:cNvSpPr>
          <p:nvPr/>
        </p:nvSpPr>
        <p:spPr bwMode="auto">
          <a:xfrm>
            <a:off x="0" y="1001206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Kể tên những tháng có: 30 ngày, 31 ngày, 28 (hoặc 29) ngày. </a:t>
            </a:r>
            <a:endParaRPr lang="en-US" altLang="en-US" sz="2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86" name="Text Box 82"/>
          <p:cNvSpPr txBox="1">
            <a:spLocks noChangeArrowheads="1"/>
          </p:cNvSpPr>
          <p:nvPr/>
        </p:nvSpPr>
        <p:spPr bwMode="auto">
          <a:xfrm>
            <a:off x="3048000" y="1447800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4, 6, 9, 11.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87" name="Text Box 83"/>
          <p:cNvSpPr txBox="1">
            <a:spLocks noChangeArrowheads="1"/>
          </p:cNvSpPr>
          <p:nvPr/>
        </p:nvSpPr>
        <p:spPr bwMode="auto">
          <a:xfrm>
            <a:off x="3124200" y="1919287"/>
            <a:ext cx="396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1, 3, 5, 7, 8, 10, 12.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88" name="Text Box 84"/>
          <p:cNvSpPr txBox="1">
            <a:spLocks noChangeArrowheads="1"/>
          </p:cNvSpPr>
          <p:nvPr/>
        </p:nvSpPr>
        <p:spPr bwMode="auto">
          <a:xfrm>
            <a:off x="4572000" y="2452687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2.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7"/>
          <p:cNvSpPr txBox="1">
            <a:spLocks noChangeArrowheads="1"/>
          </p:cNvSpPr>
          <p:nvPr/>
        </p:nvSpPr>
        <p:spPr bwMode="auto">
          <a:xfrm>
            <a:off x="79852" y="4304230"/>
            <a:ext cx="54065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Năm nhuận có bao nhiêu ngày?</a:t>
            </a:r>
          </a:p>
        </p:txBody>
      </p:sp>
      <p:sp>
        <p:nvSpPr>
          <p:cNvPr id="16" name="Text Box 68"/>
          <p:cNvSpPr txBox="1">
            <a:spLocks noChangeArrowheads="1"/>
          </p:cNvSpPr>
          <p:nvPr/>
        </p:nvSpPr>
        <p:spPr bwMode="auto">
          <a:xfrm>
            <a:off x="76200" y="5263796"/>
            <a:ext cx="640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Năm không nhuận có bao nhiêu ngày?</a:t>
            </a:r>
          </a:p>
        </p:txBody>
      </p:sp>
    </p:spTree>
    <p:extLst>
      <p:ext uri="{BB962C8B-B14F-4D97-AF65-F5344CB8AC3E}">
        <p14:creationId xmlns:p14="http://schemas.microsoft.com/office/powerpoint/2010/main" val="320083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5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3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1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1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1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6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1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1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1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4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84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1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15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15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1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1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1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21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21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21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215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21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21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215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21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21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5" grpId="0"/>
      <p:bldP spid="21567" grpId="0"/>
      <p:bldP spid="21568" grpId="0"/>
      <p:bldP spid="21569" grpId="0"/>
      <p:bldP spid="21570" grpId="0"/>
      <p:bldP spid="21571" grpId="0"/>
      <p:bldP spid="21572" grpId="0"/>
      <p:bldP spid="21574" grpId="0"/>
      <p:bldP spid="21586" grpId="0"/>
      <p:bldP spid="21587" grpId="0"/>
      <p:bldP spid="21588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14300" y="32344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2/26. Viết số thích hợp vào chỗ chấm.</a:t>
            </a:r>
          </a:p>
        </p:txBody>
      </p:sp>
      <p:sp>
        <p:nvSpPr>
          <p:cNvPr id="25805" name="Text Box 205"/>
          <p:cNvSpPr txBox="1">
            <a:spLocks noChangeArrowheads="1"/>
          </p:cNvSpPr>
          <p:nvPr/>
        </p:nvSpPr>
        <p:spPr bwMode="auto">
          <a:xfrm>
            <a:off x="20782" y="101802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3 ngày =         giờ              3 giờ 10 phút  =         phút</a:t>
            </a:r>
          </a:p>
        </p:txBody>
      </p:sp>
      <p:sp>
        <p:nvSpPr>
          <p:cNvPr id="25807" name="Text Box 207"/>
          <p:cNvSpPr txBox="1">
            <a:spLocks noChangeArrowheads="1"/>
          </p:cNvSpPr>
          <p:nvPr/>
        </p:nvSpPr>
        <p:spPr bwMode="auto">
          <a:xfrm>
            <a:off x="0" y="2133600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4 giờ    =         phút            2 phút 5 giây  =          giây      </a:t>
            </a:r>
          </a:p>
        </p:txBody>
      </p:sp>
      <p:sp>
        <p:nvSpPr>
          <p:cNvPr id="25808" name="Text Box 208"/>
          <p:cNvSpPr txBox="1">
            <a:spLocks noChangeArrowheads="1"/>
          </p:cNvSpPr>
          <p:nvPr/>
        </p:nvSpPr>
        <p:spPr bwMode="auto">
          <a:xfrm>
            <a:off x="0" y="44196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cs typeface="Arial" panose="020B0604020202020204" pitchFamily="34" charset="0"/>
              </a:rPr>
              <a:t>    ngày =      giờ        giờ =      phút</a:t>
            </a:r>
          </a:p>
        </p:txBody>
      </p:sp>
      <p:sp>
        <p:nvSpPr>
          <p:cNvPr id="25816" name="Text Box 216"/>
          <p:cNvSpPr txBox="1">
            <a:spLocks noChangeArrowheads="1"/>
          </p:cNvSpPr>
          <p:nvPr/>
        </p:nvSpPr>
        <p:spPr bwMode="auto">
          <a:xfrm>
            <a:off x="7010400" y="20574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</a:rPr>
              <a:t>125</a:t>
            </a:r>
          </a:p>
        </p:txBody>
      </p:sp>
      <p:sp>
        <p:nvSpPr>
          <p:cNvPr id="25818" name="Text Box 218"/>
          <p:cNvSpPr txBox="1">
            <a:spLocks noChangeArrowheads="1"/>
          </p:cNvSpPr>
          <p:nvPr/>
        </p:nvSpPr>
        <p:spPr bwMode="auto">
          <a:xfrm>
            <a:off x="4419600" y="43434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800000"/>
                </a:solidFill>
              </a:rPr>
              <a:t>15</a:t>
            </a:r>
          </a:p>
        </p:txBody>
      </p:sp>
      <p:sp>
        <p:nvSpPr>
          <p:cNvPr id="25819" name="Text Box 219"/>
          <p:cNvSpPr txBox="1">
            <a:spLocks noChangeArrowheads="1"/>
          </p:cNvSpPr>
          <p:nvPr/>
        </p:nvSpPr>
        <p:spPr bwMode="auto">
          <a:xfrm>
            <a:off x="1752600" y="43434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800000"/>
                </a:solidFill>
              </a:rPr>
              <a:t>8</a:t>
            </a:r>
          </a:p>
        </p:txBody>
      </p:sp>
      <p:sp>
        <p:nvSpPr>
          <p:cNvPr id="25820" name="Text Box 220"/>
          <p:cNvSpPr txBox="1">
            <a:spLocks noChangeArrowheads="1"/>
          </p:cNvSpPr>
          <p:nvPr/>
        </p:nvSpPr>
        <p:spPr bwMode="auto">
          <a:xfrm>
            <a:off x="6172200" y="4419600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    phút =      giây</a:t>
            </a:r>
          </a:p>
        </p:txBody>
      </p:sp>
      <p:sp>
        <p:nvSpPr>
          <p:cNvPr id="25821" name="Text Box 221"/>
          <p:cNvSpPr txBox="1">
            <a:spLocks noChangeArrowheads="1"/>
          </p:cNvSpPr>
          <p:nvPr/>
        </p:nvSpPr>
        <p:spPr bwMode="auto">
          <a:xfrm>
            <a:off x="7162800" y="1087654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25822" name="Text Box 222"/>
          <p:cNvSpPr txBox="1">
            <a:spLocks noChangeArrowheads="1"/>
          </p:cNvSpPr>
          <p:nvPr/>
        </p:nvSpPr>
        <p:spPr bwMode="auto">
          <a:xfrm>
            <a:off x="1686791" y="1048056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25823" name="Text Box 223"/>
          <p:cNvSpPr txBox="1">
            <a:spLocks noChangeArrowheads="1"/>
          </p:cNvSpPr>
          <p:nvPr/>
        </p:nvSpPr>
        <p:spPr bwMode="auto">
          <a:xfrm>
            <a:off x="1676400" y="21336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25824" name="Text Box 224"/>
          <p:cNvSpPr txBox="1">
            <a:spLocks noChangeArrowheads="1"/>
          </p:cNvSpPr>
          <p:nvPr/>
        </p:nvSpPr>
        <p:spPr bwMode="auto">
          <a:xfrm>
            <a:off x="7162800" y="20574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25825" name="Text Box 225"/>
          <p:cNvSpPr txBox="1">
            <a:spLocks noChangeArrowheads="1"/>
          </p:cNvSpPr>
          <p:nvPr/>
        </p:nvSpPr>
        <p:spPr bwMode="auto">
          <a:xfrm>
            <a:off x="7696200" y="44196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25826" name="Text Box 226"/>
          <p:cNvSpPr txBox="1">
            <a:spLocks noChangeArrowheads="1"/>
          </p:cNvSpPr>
          <p:nvPr/>
        </p:nvSpPr>
        <p:spPr bwMode="auto">
          <a:xfrm>
            <a:off x="4419600" y="43434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25827" name="Text Box 227"/>
          <p:cNvSpPr txBox="1">
            <a:spLocks noChangeArrowheads="1"/>
          </p:cNvSpPr>
          <p:nvPr/>
        </p:nvSpPr>
        <p:spPr bwMode="auto">
          <a:xfrm>
            <a:off x="1676400" y="44196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…</a:t>
            </a:r>
          </a:p>
        </p:txBody>
      </p:sp>
      <p:graphicFrame>
        <p:nvGraphicFramePr>
          <p:cNvPr id="1026" name="Object 236"/>
          <p:cNvGraphicFramePr>
            <a:graphicFrameLocks noChangeAspect="1"/>
          </p:cNvGraphicFramePr>
          <p:nvPr/>
        </p:nvGraphicFramePr>
        <p:xfrm>
          <a:off x="4305300" y="20701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435285" imgH="677109" progId="">
                  <p:embed/>
                </p:oleObj>
              </mc:Choice>
              <mc:Fallback>
                <p:oleObj name="Equation" r:id="rId4" imgW="435285" imgH="677109" progId="">
                  <p:embed/>
                  <p:pic>
                    <p:nvPicPr>
                      <p:cNvPr id="0" name="Picture 3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20701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37"/>
          <p:cNvGraphicFramePr>
            <a:graphicFrameLocks noChangeAspect="1"/>
          </p:cNvGraphicFramePr>
          <p:nvPr/>
        </p:nvGraphicFramePr>
        <p:xfrm>
          <a:off x="4305300" y="20701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435285" imgH="677109" progId="">
                  <p:embed/>
                </p:oleObj>
              </mc:Choice>
              <mc:Fallback>
                <p:oleObj name="Equation" r:id="rId6" imgW="435285" imgH="677109" progId="">
                  <p:embed/>
                  <p:pic>
                    <p:nvPicPr>
                      <p:cNvPr id="0" name="Picture 3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20701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39" name="Object 239"/>
          <p:cNvGraphicFramePr>
            <a:graphicFrameLocks noChangeAspect="1"/>
          </p:cNvGraphicFramePr>
          <p:nvPr/>
        </p:nvGraphicFramePr>
        <p:xfrm>
          <a:off x="20782" y="4183856"/>
          <a:ext cx="4937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139639" imgH="393529" progId="">
                  <p:embed/>
                </p:oleObj>
              </mc:Choice>
              <mc:Fallback>
                <p:oleObj name="Equation" r:id="rId8" imgW="139639" imgH="393529" progId="">
                  <p:embed/>
                  <p:pic>
                    <p:nvPicPr>
                      <p:cNvPr id="0" name="Picture 3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2" y="4183856"/>
                        <a:ext cx="493713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40" name="Object 240"/>
          <p:cNvGraphicFramePr>
            <a:graphicFrameLocks noChangeAspect="1"/>
          </p:cNvGraphicFramePr>
          <p:nvPr/>
        </p:nvGraphicFramePr>
        <p:xfrm>
          <a:off x="3061855" y="4192142"/>
          <a:ext cx="609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152334" imgH="393529" progId="">
                  <p:embed/>
                </p:oleObj>
              </mc:Choice>
              <mc:Fallback>
                <p:oleObj name="Equation" r:id="rId10" imgW="152334" imgH="393529" progId="">
                  <p:embed/>
                  <p:pic>
                    <p:nvPicPr>
                      <p:cNvPr id="0" name="Picture 3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1855" y="4192142"/>
                        <a:ext cx="609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841" name="Object 241"/>
          <p:cNvGraphicFramePr>
            <a:graphicFrameLocks noChangeAspect="1"/>
          </p:cNvGraphicFramePr>
          <p:nvPr/>
        </p:nvGraphicFramePr>
        <p:xfrm>
          <a:off x="6199621" y="4145756"/>
          <a:ext cx="5302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2" imgW="152334" imgH="393529" progId="">
                  <p:embed/>
                </p:oleObj>
              </mc:Choice>
              <mc:Fallback>
                <p:oleObj name="Equation" r:id="rId12" imgW="152334" imgH="393529" progId="">
                  <p:embed/>
                  <p:pic>
                    <p:nvPicPr>
                      <p:cNvPr id="0" name="Picture 3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9621" y="4145756"/>
                        <a:ext cx="53022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42" name="Text Box 242"/>
          <p:cNvSpPr txBox="1">
            <a:spLocks noChangeArrowheads="1"/>
          </p:cNvSpPr>
          <p:nvPr/>
        </p:nvSpPr>
        <p:spPr bwMode="auto">
          <a:xfrm>
            <a:off x="1600200" y="205740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</a:rPr>
              <a:t>240</a:t>
            </a:r>
          </a:p>
        </p:txBody>
      </p:sp>
      <p:sp>
        <p:nvSpPr>
          <p:cNvPr id="25844" name="Text Box 244"/>
          <p:cNvSpPr txBox="1">
            <a:spLocks noChangeArrowheads="1"/>
          </p:cNvSpPr>
          <p:nvPr/>
        </p:nvSpPr>
        <p:spPr bwMode="auto">
          <a:xfrm>
            <a:off x="6996545" y="944562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</a:rPr>
              <a:t>190</a:t>
            </a:r>
          </a:p>
        </p:txBody>
      </p:sp>
      <p:sp>
        <p:nvSpPr>
          <p:cNvPr id="25845" name="Text Box 245"/>
          <p:cNvSpPr txBox="1">
            <a:spLocks noChangeArrowheads="1"/>
          </p:cNvSpPr>
          <p:nvPr/>
        </p:nvSpPr>
        <p:spPr bwMode="auto">
          <a:xfrm>
            <a:off x="1752600" y="944562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</a:rPr>
              <a:t>72</a:t>
            </a:r>
          </a:p>
        </p:txBody>
      </p:sp>
      <p:sp>
        <p:nvSpPr>
          <p:cNvPr id="25846" name="Text Box 246"/>
          <p:cNvSpPr txBox="1">
            <a:spLocks noChangeArrowheads="1"/>
          </p:cNvSpPr>
          <p:nvPr/>
        </p:nvSpPr>
        <p:spPr bwMode="auto">
          <a:xfrm>
            <a:off x="7696200" y="43434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</a:rPr>
              <a:t>30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27710" y="5326217"/>
            <a:ext cx="19327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24 giờ : 3 = 8 giờ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Left Brace 2"/>
          <p:cNvSpPr/>
          <p:nvPr/>
        </p:nvSpPr>
        <p:spPr>
          <a:xfrm rot="16200000">
            <a:off x="546577" y="4550538"/>
            <a:ext cx="243813" cy="1323110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TextBox 35"/>
          <p:cNvSpPr txBox="1"/>
          <p:nvPr/>
        </p:nvSpPr>
        <p:spPr>
          <a:xfrm>
            <a:off x="2590800" y="5261572"/>
            <a:ext cx="23277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60 phút : 4 = 15 phút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7" name="Left Brace 36"/>
          <p:cNvSpPr/>
          <p:nvPr/>
        </p:nvSpPr>
        <p:spPr>
          <a:xfrm rot="16200000">
            <a:off x="3466277" y="4485893"/>
            <a:ext cx="243813" cy="1323110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TextBox 37"/>
          <p:cNvSpPr txBox="1"/>
          <p:nvPr/>
        </p:nvSpPr>
        <p:spPr>
          <a:xfrm>
            <a:off x="5791200" y="5234814"/>
            <a:ext cx="22672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60 giây : 2 = 30 giây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9" name="Left Brace 38"/>
          <p:cNvSpPr/>
          <p:nvPr/>
        </p:nvSpPr>
        <p:spPr>
          <a:xfrm rot="16200000">
            <a:off x="6689045" y="4459135"/>
            <a:ext cx="243813" cy="1323110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TextBox 39"/>
          <p:cNvSpPr txBox="1"/>
          <p:nvPr/>
        </p:nvSpPr>
        <p:spPr>
          <a:xfrm>
            <a:off x="0" y="1676400"/>
            <a:ext cx="2133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24 giờ x 3 = 72 giờ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41" name="Left Brace 40"/>
          <p:cNvSpPr/>
          <p:nvPr/>
        </p:nvSpPr>
        <p:spPr>
          <a:xfrm rot="16200000">
            <a:off x="572414" y="938525"/>
            <a:ext cx="205996" cy="1281545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TextBox 43"/>
          <p:cNvSpPr txBox="1"/>
          <p:nvPr/>
        </p:nvSpPr>
        <p:spPr>
          <a:xfrm>
            <a:off x="31101" y="2743200"/>
            <a:ext cx="24834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60 phút x 4 = 240 phút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45" name="Left Brace 44"/>
          <p:cNvSpPr/>
          <p:nvPr/>
        </p:nvSpPr>
        <p:spPr>
          <a:xfrm rot="16200000">
            <a:off x="472351" y="2125869"/>
            <a:ext cx="180986" cy="1007916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TextBox 47"/>
          <p:cNvSpPr txBox="1"/>
          <p:nvPr/>
        </p:nvSpPr>
        <p:spPr>
          <a:xfrm>
            <a:off x="4178769" y="1620545"/>
            <a:ext cx="12314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180 phút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49" name="Left Brace 48"/>
          <p:cNvSpPr/>
          <p:nvPr/>
        </p:nvSpPr>
        <p:spPr>
          <a:xfrm rot="16200000">
            <a:off x="4696219" y="1003214"/>
            <a:ext cx="180986" cy="1007916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TextBox 51"/>
          <p:cNvSpPr txBox="1"/>
          <p:nvPr/>
        </p:nvSpPr>
        <p:spPr>
          <a:xfrm>
            <a:off x="4310566" y="2723559"/>
            <a:ext cx="12314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120 giây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53" name="Left Brace 52"/>
          <p:cNvSpPr/>
          <p:nvPr/>
        </p:nvSpPr>
        <p:spPr>
          <a:xfrm rot="16200000">
            <a:off x="4828016" y="2106228"/>
            <a:ext cx="180986" cy="1007916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772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6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86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36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86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36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86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36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86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36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86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36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86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36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86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5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5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5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5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5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5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5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5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5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5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5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2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5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5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5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25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805" grpId="0"/>
      <p:bldP spid="25807" grpId="0"/>
      <p:bldP spid="25808" grpId="0"/>
      <p:bldP spid="25816" grpId="0"/>
      <p:bldP spid="25818" grpId="0"/>
      <p:bldP spid="25819" grpId="0"/>
      <p:bldP spid="25820" grpId="0"/>
      <p:bldP spid="25821" grpId="0"/>
      <p:bldP spid="25821" grpId="1"/>
      <p:bldP spid="25822" grpId="0"/>
      <p:bldP spid="25822" grpId="1"/>
      <p:bldP spid="25823" grpId="0"/>
      <p:bldP spid="25823" grpId="1"/>
      <p:bldP spid="25824" grpId="0"/>
      <p:bldP spid="25824" grpId="1"/>
      <p:bldP spid="25825" grpId="0"/>
      <p:bldP spid="25825" grpId="1"/>
      <p:bldP spid="25826" grpId="0"/>
      <p:bldP spid="25826" grpId="1"/>
      <p:bldP spid="25827" grpId="0"/>
      <p:bldP spid="25827" grpId="1"/>
      <p:bldP spid="25842" grpId="0"/>
      <p:bldP spid="25844" grpId="0"/>
      <p:bldP spid="25845" grpId="0"/>
      <p:bldP spid="25846" grpId="0"/>
      <p:bldP spid="2" grpId="0" animBg="1"/>
      <p:bldP spid="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8" grpId="0" animBg="1"/>
      <p:bldP spid="49" grpId="0" animBg="1"/>
      <p:bldP spid="52" grpId="0" animBg="1"/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2514600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 bị: </a:t>
            </a:r>
            <a:r>
              <a:rPr lang="en-US" alt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 SỐ TRUNG BÌNH CỘNG </a:t>
            </a:r>
            <a:endParaRPr lang="en-US" sz="3600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1229204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8163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-36513" y="7938"/>
            <a:ext cx="9169401" cy="6877050"/>
          </a:xfrm>
        </p:spPr>
      </p:pic>
      <p:pic>
        <p:nvPicPr>
          <p:cNvPr id="24580" name="Picture 43" descr="flower[1][1][1]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426200"/>
            <a:ext cx="31686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3" descr="flower[1][1][1]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6426200"/>
            <a:ext cx="31686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3" descr="flower[1][1][1]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-1435100" y="4778375"/>
            <a:ext cx="31686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3" descr="flower[1][1][1]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7343775" y="4841875"/>
            <a:ext cx="31686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3590925"/>
            <a:ext cx="38671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0543" y="1278077"/>
            <a:ext cx="8015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Giờ học kết thúc</a:t>
            </a:r>
          </a:p>
          <a:p>
            <a:pPr algn="ctr"/>
            <a:r>
              <a:rPr lang="en-US" sz="6000" b="1" dirty="0">
                <a:solidFill>
                  <a:srgbClr val="C00000"/>
                </a:solidFill>
              </a:rPr>
              <a:t>Chúc các em học tốt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37215" y="4487208"/>
            <a:ext cx="4983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Hẹn gặp lại các em ở tiết học tiếp </a:t>
            </a:r>
            <a:r>
              <a:rPr lang="en-US" sz="4000" b="1" dirty="0" err="1">
                <a:solidFill>
                  <a:srgbClr val="C00000"/>
                </a:solidFill>
              </a:rPr>
              <a:t>theo.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613092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857251"/>
            <a:ext cx="55562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074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28700"/>
            <a:ext cx="762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762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71550"/>
            <a:ext cx="762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00700"/>
            <a:ext cx="762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486400"/>
            <a:ext cx="1524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D:\BAI GIANG DIEN TU\KHOA HOC\chat deo\chat deo\tro choi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898" y="2265363"/>
            <a:ext cx="3962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28"/>
          <p:cNvSpPr>
            <a:spLocks noChangeArrowheads="1" noChangeShapeType="1" noTextEdit="1"/>
          </p:cNvSpPr>
          <p:nvPr/>
        </p:nvSpPr>
        <p:spPr bwMode="auto">
          <a:xfrm>
            <a:off x="1911440" y="1415508"/>
            <a:ext cx="4966154" cy="777875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KHỞI ĐỘNG</a:t>
            </a:r>
          </a:p>
        </p:txBody>
      </p:sp>
      <p:pic>
        <p:nvPicPr>
          <p:cNvPr id="2059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846138"/>
            <a:ext cx="9144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5918201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403475" y="3341688"/>
            <a:ext cx="50196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6553201" y="3373439"/>
            <a:ext cx="501967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42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vide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871664" y="989013"/>
            <a:ext cx="7119937" cy="146685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r>
              <a:rPr lang="en-US" altLang="en-US" sz="3975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Chọn số thích hợp điền vào </a:t>
            </a:r>
          </a:p>
          <a:p>
            <a:pPr algn="ctr" eaLnBrk="1" hangingPunct="1"/>
            <a:r>
              <a:rPr lang="en-US" altLang="en-US" sz="3975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chỗ chấm: 2kg 50g = …g</a:t>
            </a:r>
          </a:p>
        </p:txBody>
      </p:sp>
      <p:grpSp>
        <p:nvGrpSpPr>
          <p:cNvPr id="3075" name="Group 51"/>
          <p:cNvGrpSpPr>
            <a:grpSpLocks/>
          </p:cNvGrpSpPr>
          <p:nvPr/>
        </p:nvGrpSpPr>
        <p:grpSpPr bwMode="auto">
          <a:xfrm>
            <a:off x="228601" y="857250"/>
            <a:ext cx="320675" cy="5143500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429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25"/>
            </a:p>
          </p:txBody>
        </p:sp>
        <p:sp>
          <p:nvSpPr>
            <p:cNvPr id="310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 sz="2025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428"/>
              <a:ext cx="75877" cy="7165428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25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925638" y="3059114"/>
            <a:ext cx="3941762" cy="80803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>
              <a:lnSpc>
                <a:spcPct val="25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250 </a:t>
            </a:r>
            <a:endParaRPr lang="vi-V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en-US" sz="3225" dirty="0">
              <a:solidFill>
                <a:schemeClr val="bg1"/>
              </a:solidFill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9" y="3455989"/>
            <a:ext cx="593725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9" y="3265488"/>
            <a:ext cx="1500187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9" y="3321051"/>
            <a:ext cx="817562" cy="45878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eaLnBrk="1" hangingPunct="1"/>
            <a:endParaRPr lang="en-US" altLang="en-US" sz="2025"/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830264" y="3405189"/>
            <a:ext cx="460375" cy="290512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2028826" y="4121151"/>
            <a:ext cx="3762375" cy="7477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r>
              <a:rPr lang="en-US" altLang="en-US" sz="3975" b="1">
                <a:solidFill>
                  <a:srgbClr val="FFFFFF"/>
                </a:solidFill>
                <a:latin typeface="Times New Roman" pitchFamily="18" charset="0"/>
              </a:rPr>
              <a:t>2050</a:t>
            </a: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9" y="4425951"/>
            <a:ext cx="593725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189414"/>
            <a:ext cx="1500188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1" y="4286251"/>
            <a:ext cx="817563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eaLnBrk="1" hangingPunct="1"/>
            <a:endParaRPr lang="en-US" altLang="en-US" sz="2025"/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838201" y="4343401"/>
            <a:ext cx="460375" cy="2905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925638" y="5086351"/>
            <a:ext cx="3865562" cy="6699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r>
              <a:rPr lang="en-US" altLang="en-US" sz="3975" b="1">
                <a:solidFill>
                  <a:srgbClr val="FFFFFF"/>
                </a:solidFill>
                <a:latin typeface="Times New Roman" pitchFamily="18" charset="0"/>
              </a:rPr>
              <a:t>2500</a:t>
            </a: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9" y="5322889"/>
            <a:ext cx="593725" cy="2619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9" y="5154613"/>
            <a:ext cx="1500187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1" y="5200651"/>
            <a:ext cx="817563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eaLnBrk="1" hangingPunct="1"/>
            <a:endParaRPr lang="en-US" altLang="en-US" sz="2025"/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38201" y="5314951"/>
            <a:ext cx="460375" cy="2905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495300" y="1212851"/>
            <a:ext cx="1335088" cy="1019175"/>
          </a:xfrm>
          <a:prstGeom prst="sun">
            <a:avLst>
              <a:gd name="adj" fmla="val 1988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942975" y="1527175"/>
            <a:ext cx="514350" cy="388938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1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7772400" y="30289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7772400" y="30289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7772400" y="30289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7848600" y="30289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7772400" y="30289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7772400" y="30289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7772400" y="308610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7772400" y="30289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7772400" y="30289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7772400" y="30289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239000" y="4114800"/>
            <a:ext cx="1752600" cy="884238"/>
            <a:chOff x="4320" y="2928"/>
            <a:chExt cx="1104" cy="1104"/>
          </a:xfrm>
        </p:grpSpPr>
        <p:sp>
          <p:nvSpPr>
            <p:cNvPr id="3104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105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057415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1.11111E-6 L 5E-6 -0.07222 " pathEditMode="relative" rAng="0" ptsTypes="AA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00"/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728789" y="1143001"/>
            <a:ext cx="7234237" cy="1363663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</a:rPr>
              <a:t>3 tạ 15kg = ….kg</a:t>
            </a:r>
            <a:endParaRPr lang="vi-VN" altLang="en-US" sz="3225" b="1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4099" name="Group 51"/>
          <p:cNvGrpSpPr>
            <a:grpSpLocks/>
          </p:cNvGrpSpPr>
          <p:nvPr/>
        </p:nvGrpSpPr>
        <p:grpSpPr bwMode="auto">
          <a:xfrm>
            <a:off x="196851" y="868363"/>
            <a:ext cx="320675" cy="51435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428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25"/>
            </a:p>
          </p:txBody>
        </p:sp>
        <p:sp>
          <p:nvSpPr>
            <p:cNvPr id="413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 sz="2025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429"/>
              <a:ext cx="75877" cy="7165429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25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676400" y="2970214"/>
            <a:ext cx="2819400" cy="623887"/>
          </a:xfrm>
          <a:prstGeom prst="roundRect">
            <a:avLst>
              <a:gd name="adj" fmla="val 16667"/>
            </a:avLst>
          </a:prstGeom>
          <a:solidFill>
            <a:srgbClr val="230E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eaLnBrk="1" hangingPunct="1"/>
            <a:r>
              <a:rPr lang="vi-VN" altLang="en-US" sz="3225" b="1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en-US" altLang="en-US" sz="3225" b="1">
                <a:solidFill>
                  <a:schemeClr val="bg1"/>
                </a:solidFill>
                <a:latin typeface="Times New Roman" pitchFamily="18" charset="0"/>
              </a:rPr>
              <a:t>       35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4" y="3086101"/>
            <a:ext cx="593725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925764"/>
            <a:ext cx="1500188" cy="7064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9" y="2921001"/>
            <a:ext cx="692150" cy="70643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eaLnBrk="1" hangingPunct="1"/>
            <a:endParaRPr lang="en-US" altLang="en-US" sz="2025"/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41376" y="3128964"/>
            <a:ext cx="430213" cy="290512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819276" y="3959226"/>
            <a:ext cx="2752725" cy="612775"/>
          </a:xfrm>
          <a:prstGeom prst="roundRect">
            <a:avLst>
              <a:gd name="adj" fmla="val 16667"/>
            </a:avLst>
          </a:prstGeom>
          <a:solidFill>
            <a:srgbClr val="230E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r>
              <a:rPr lang="en-US" altLang="en-US" sz="3225" b="1">
                <a:solidFill>
                  <a:schemeClr val="bg1"/>
                </a:solidFill>
                <a:latin typeface="Times New Roman" pitchFamily="18" charset="0"/>
              </a:rPr>
              <a:t>315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9" y="4079876"/>
            <a:ext cx="593725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1" y="3890964"/>
            <a:ext cx="1500188" cy="72231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9" y="3979863"/>
            <a:ext cx="817562" cy="6858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eaLnBrk="1" hangingPunct="1"/>
            <a:endParaRPr lang="en-US" altLang="en-US" sz="2025"/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38200" y="4057651"/>
            <a:ext cx="304800" cy="2905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849438" y="4876801"/>
            <a:ext cx="2722562" cy="558800"/>
          </a:xfrm>
          <a:prstGeom prst="roundRect">
            <a:avLst>
              <a:gd name="adj" fmla="val 16667"/>
            </a:avLst>
          </a:prstGeom>
          <a:solidFill>
            <a:srgbClr val="230E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eaLnBrk="1" hangingPunct="1"/>
            <a:r>
              <a:rPr lang="en-US" altLang="en-US" sz="3225" b="1">
                <a:solidFill>
                  <a:schemeClr val="bg1"/>
                </a:solidFill>
                <a:latin typeface="Times New Roman" pitchFamily="18" charset="0"/>
              </a:rPr>
              <a:t>         350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9" y="4940301"/>
            <a:ext cx="593725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9" y="4879976"/>
            <a:ext cx="1435100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9" y="4829175"/>
            <a:ext cx="817562" cy="66675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eaLnBrk="1" hangingPunct="1"/>
            <a:endParaRPr lang="en-US" altLang="en-US" sz="2025"/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782638" y="4995864"/>
            <a:ext cx="360362" cy="292100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400050" y="879476"/>
            <a:ext cx="1455738" cy="117792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825501" y="1252538"/>
            <a:ext cx="630238" cy="382587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2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7848600" y="31432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8001000" y="31432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7924800" y="31432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7924800" y="31432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7924800" y="31432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7848600" y="31432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7924800" y="31432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7924800" y="308610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7848600" y="308610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7848600" y="308610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5643155" y="3008313"/>
            <a:ext cx="1752600" cy="1314450"/>
            <a:chOff x="4866" y="816"/>
            <a:chExt cx="1104" cy="1104"/>
          </a:xfrm>
          <a:solidFill>
            <a:srgbClr val="00B0F0"/>
          </a:solidFill>
        </p:grpSpPr>
        <p:sp>
          <p:nvSpPr>
            <p:cNvPr id="4128" name="AutoShape 50"/>
            <p:cNvSpPr>
              <a:spLocks noChangeArrowheads="1"/>
            </p:cNvSpPr>
            <p:nvPr/>
          </p:nvSpPr>
          <p:spPr bwMode="auto">
            <a:xfrm>
              <a:off x="4866" y="816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129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5088" y="1046"/>
              <a:ext cx="672" cy="490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290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7195" grpId="0" animBg="1"/>
      <p:bldP spid="7195" grpId="1" animBg="1"/>
      <p:bldP spid="7196" grpId="0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728789" y="990601"/>
            <a:ext cx="6862762" cy="1363663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r>
              <a:rPr lang="en-US" altLang="en-US" sz="3225" b="1">
                <a:solidFill>
                  <a:schemeClr val="bg1"/>
                </a:solidFill>
                <a:latin typeface="Times New Roman" pitchFamily="18" charset="0"/>
              </a:rPr>
              <a:t>   15 000 kg = …tạ</a:t>
            </a:r>
          </a:p>
        </p:txBody>
      </p:sp>
      <p:grpSp>
        <p:nvGrpSpPr>
          <p:cNvPr id="5123" name="Group 51"/>
          <p:cNvGrpSpPr>
            <a:grpSpLocks/>
          </p:cNvGrpSpPr>
          <p:nvPr/>
        </p:nvGrpSpPr>
        <p:grpSpPr bwMode="auto">
          <a:xfrm>
            <a:off x="196851" y="868363"/>
            <a:ext cx="320675" cy="51435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428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25"/>
            </a:p>
          </p:txBody>
        </p:sp>
        <p:sp>
          <p:nvSpPr>
            <p:cNvPr id="515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 sz="2025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429"/>
              <a:ext cx="75877" cy="7165429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25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849439" y="2757489"/>
            <a:ext cx="3902075" cy="6064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r>
              <a:rPr lang="en-US" altLang="en-US" sz="3225" b="1">
                <a:solidFill>
                  <a:srgbClr val="FFFF00"/>
                </a:solidFill>
                <a:latin typeface="Times New Roman" pitchFamily="18" charset="0"/>
              </a:rPr>
              <a:t>15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9" y="2830514"/>
            <a:ext cx="593725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4" y="2724151"/>
            <a:ext cx="150018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17551" y="2795589"/>
            <a:ext cx="817563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eaLnBrk="1" hangingPunct="1"/>
            <a:endParaRPr lang="en-US" altLang="en-US" sz="2025"/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900114" y="2830513"/>
            <a:ext cx="377825" cy="373062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839913" y="4572001"/>
            <a:ext cx="3810000" cy="6000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r>
              <a:rPr lang="en-US" altLang="en-US" sz="3225" b="1">
                <a:solidFill>
                  <a:srgbClr val="FFFF00"/>
                </a:solidFill>
                <a:latin typeface="Times New Roman" pitchFamily="18" charset="0"/>
              </a:rPr>
              <a:t>150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3714751"/>
            <a:ext cx="593725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624263"/>
            <a:ext cx="1500188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17551" y="3694114"/>
            <a:ext cx="817563" cy="45878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eaLnBrk="1" hangingPunct="1"/>
            <a:endParaRPr lang="en-US" altLang="en-US" sz="2025"/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47725" y="3740151"/>
            <a:ext cx="374650" cy="2905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839913" y="3663951"/>
            <a:ext cx="3810000" cy="5651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r>
              <a:rPr lang="en-US" altLang="en-US" sz="3225" b="1">
                <a:solidFill>
                  <a:srgbClr val="FFFF00"/>
                </a:solidFill>
                <a:latin typeface="Times New Roman" pitchFamily="18" charset="0"/>
              </a:rPr>
              <a:t>105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9" y="4822826"/>
            <a:ext cx="593725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9" y="4656138"/>
            <a:ext cx="1500187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9" y="4684714"/>
            <a:ext cx="817562" cy="45878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eaLnBrk="1" hangingPunct="1"/>
            <a:endParaRPr lang="en-US" altLang="en-US" sz="2025"/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762001" y="4743451"/>
            <a:ext cx="460375" cy="2905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309563" y="857251"/>
            <a:ext cx="1543050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801547" y="1172368"/>
            <a:ext cx="657225" cy="388938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</a:t>
            </a: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3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7848600" y="31432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8001000" y="31432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7924800" y="31432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7924800" y="31432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7924800" y="31432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7848600" y="31432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7924800" y="31432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7924800" y="308610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7848600" y="308610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7848600" y="308610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6016625" y="3255566"/>
            <a:ext cx="1752600" cy="1314450"/>
            <a:chOff x="4378" y="337"/>
            <a:chExt cx="1104" cy="1104"/>
          </a:xfrm>
          <a:solidFill>
            <a:srgbClr val="00B0F0"/>
          </a:solidFill>
        </p:grpSpPr>
        <p:sp>
          <p:nvSpPr>
            <p:cNvPr id="5152" name="AutoShape 50"/>
            <p:cNvSpPr>
              <a:spLocks noChangeArrowheads="1"/>
            </p:cNvSpPr>
            <p:nvPr/>
          </p:nvSpPr>
          <p:spPr bwMode="auto">
            <a:xfrm>
              <a:off x="4378" y="337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515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600" y="612"/>
              <a:ext cx="672" cy="445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4568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7195" grpId="0" animBg="1"/>
      <p:bldP spid="7195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728789" y="990601"/>
            <a:ext cx="6862762" cy="1363663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r>
              <a:rPr lang="en-US" altLang="en-US" sz="3225" b="1" dirty="0">
                <a:solidFill>
                  <a:schemeClr val="bg1"/>
                </a:solidFill>
                <a:latin typeface="Times New Roman" pitchFamily="18" charset="0"/>
              </a:rPr>
              <a:t>   </a:t>
            </a:r>
          </a:p>
        </p:txBody>
      </p:sp>
      <p:grpSp>
        <p:nvGrpSpPr>
          <p:cNvPr id="5123" name="Group 51"/>
          <p:cNvGrpSpPr>
            <a:grpSpLocks/>
          </p:cNvGrpSpPr>
          <p:nvPr/>
        </p:nvGrpSpPr>
        <p:grpSpPr bwMode="auto">
          <a:xfrm>
            <a:off x="196851" y="868363"/>
            <a:ext cx="320675" cy="51435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428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25"/>
            </a:p>
          </p:txBody>
        </p:sp>
        <p:sp>
          <p:nvSpPr>
            <p:cNvPr id="515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 sz="2025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429"/>
              <a:ext cx="75877" cy="7165429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25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849439" y="2757489"/>
            <a:ext cx="3902075" cy="6064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r>
              <a:rPr lang="en-US" altLang="en-US" sz="3225" b="1" dirty="0">
                <a:solidFill>
                  <a:srgbClr val="FFFF00"/>
                </a:solidFill>
                <a:latin typeface="Times New Roman" pitchFamily="18" charset="0"/>
              </a:rPr>
              <a:t>300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9" y="2830514"/>
            <a:ext cx="593725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4" y="2724151"/>
            <a:ext cx="150018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17551" y="2795589"/>
            <a:ext cx="817563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eaLnBrk="1" hangingPunct="1"/>
            <a:endParaRPr lang="en-US" altLang="en-US" sz="2025"/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900114" y="2830513"/>
            <a:ext cx="377825" cy="373062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839913" y="4572001"/>
            <a:ext cx="3810000" cy="6000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r>
              <a:rPr lang="en-US" altLang="en-US" sz="3225" b="1" dirty="0">
                <a:solidFill>
                  <a:srgbClr val="FFFF00"/>
                </a:solidFill>
                <a:latin typeface="Times New Roman" pitchFamily="18" charset="0"/>
              </a:rPr>
              <a:t>500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3714751"/>
            <a:ext cx="593725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624263"/>
            <a:ext cx="1500188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17551" y="3694114"/>
            <a:ext cx="817563" cy="45878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eaLnBrk="1" hangingPunct="1"/>
            <a:endParaRPr lang="en-US" altLang="en-US" sz="2025"/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47725" y="3740151"/>
            <a:ext cx="374650" cy="2905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839913" y="3663951"/>
            <a:ext cx="3810000" cy="5651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r>
              <a:rPr lang="en-US" altLang="en-US" sz="3225" b="1" dirty="0">
                <a:solidFill>
                  <a:srgbClr val="FFFF00"/>
                </a:solidFill>
                <a:latin typeface="Times New Roman" pitchFamily="18" charset="0"/>
              </a:rPr>
              <a:t>400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9" y="4822826"/>
            <a:ext cx="593725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9" y="4656138"/>
            <a:ext cx="1500187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9" y="4684714"/>
            <a:ext cx="817562" cy="45878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eaLnBrk="1" hangingPunct="1"/>
            <a:endParaRPr lang="en-US" altLang="en-US" sz="2025"/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762001" y="4743451"/>
            <a:ext cx="460375" cy="2905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309563" y="857250"/>
            <a:ext cx="1543050" cy="1116874"/>
          </a:xfrm>
          <a:prstGeom prst="sun">
            <a:avLst>
              <a:gd name="adj" fmla="val 19880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801547" y="1172368"/>
            <a:ext cx="620854" cy="388938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</a:t>
            </a: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4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7848600" y="31432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8001000" y="31432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7924800" y="31432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7924800" y="31432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7924800" y="31432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7848600" y="31432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7924800" y="31432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7924800" y="308610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7848600" y="308610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7848600" y="308610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6016625" y="3255566"/>
            <a:ext cx="1752600" cy="1314450"/>
            <a:chOff x="4378" y="337"/>
            <a:chExt cx="1104" cy="1104"/>
          </a:xfrm>
          <a:solidFill>
            <a:srgbClr val="00B0F0"/>
          </a:solidFill>
        </p:grpSpPr>
        <p:sp>
          <p:nvSpPr>
            <p:cNvPr id="5152" name="AutoShape 50"/>
            <p:cNvSpPr>
              <a:spLocks noChangeArrowheads="1"/>
            </p:cNvSpPr>
            <p:nvPr/>
          </p:nvSpPr>
          <p:spPr bwMode="auto">
            <a:xfrm>
              <a:off x="4378" y="337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515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600" y="612"/>
              <a:ext cx="672" cy="445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477907" y="1222308"/>
            <a:ext cx="52784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700" b="1" dirty="0">
                <a:solidFill>
                  <a:schemeClr val="bg1"/>
                </a:solidFill>
                <a:latin typeface="Times New Roman" pitchFamily="18" charset="0"/>
              </a:rPr>
              <a:t>1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itchFamily="18" charset="0"/>
              </a:rPr>
              <a:t>gói</a:t>
            </a:r>
            <a:r>
              <a:rPr lang="en-US" altLang="en-US" sz="27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itchFamily="18" charset="0"/>
              </a:rPr>
              <a:t>bánh</a:t>
            </a:r>
            <a:r>
              <a:rPr lang="en-US" altLang="en-US" sz="27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itchFamily="18" charset="0"/>
              </a:rPr>
              <a:t>nặng</a:t>
            </a:r>
            <a:r>
              <a:rPr lang="en-US" altLang="en-US" sz="2700" b="1" dirty="0">
                <a:solidFill>
                  <a:schemeClr val="bg1"/>
                </a:solidFill>
                <a:latin typeface="Times New Roman" pitchFamily="18" charset="0"/>
              </a:rPr>
              <a:t> 250g. 2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itchFamily="18" charset="0"/>
              </a:rPr>
              <a:t>gói</a:t>
            </a:r>
            <a:r>
              <a:rPr lang="en-US" altLang="en-US" sz="27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itchFamily="18" charset="0"/>
              </a:rPr>
              <a:t>bánh</a:t>
            </a:r>
            <a:endParaRPr lang="en-US" altLang="en-US" sz="27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altLang="en-US" sz="2700" b="1" dirty="0" err="1">
                <a:solidFill>
                  <a:schemeClr val="bg1"/>
                </a:solidFill>
                <a:latin typeface="Times New Roman" pitchFamily="18" charset="0"/>
              </a:rPr>
              <a:t>như</a:t>
            </a:r>
            <a:r>
              <a:rPr lang="en-US" altLang="en-US" sz="27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itchFamily="18" charset="0"/>
              </a:rPr>
              <a:t>vậy</a:t>
            </a:r>
            <a:r>
              <a:rPr lang="en-US" altLang="en-US" sz="27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itchFamily="18" charset="0"/>
              </a:rPr>
              <a:t>nặng</a:t>
            </a:r>
            <a:r>
              <a:rPr lang="en-US" altLang="en-US" sz="27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itchFamily="18" charset="0"/>
              </a:rPr>
              <a:t>bao</a:t>
            </a:r>
            <a:r>
              <a:rPr lang="en-US" altLang="en-US" sz="27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chemeClr val="bg1"/>
                </a:solidFill>
                <a:latin typeface="Times New Roman" pitchFamily="18" charset="0"/>
              </a:rPr>
              <a:t>nhiêu</a:t>
            </a:r>
            <a:r>
              <a:rPr lang="en-US" altLang="en-US" sz="2700" b="1" dirty="0">
                <a:solidFill>
                  <a:schemeClr val="bg1"/>
                </a:solidFill>
                <a:latin typeface="Times New Roman" pitchFamily="18" charset="0"/>
              </a:rPr>
              <a:t> g?</a:t>
            </a:r>
            <a:endParaRPr lang="en-US" altLang="en-US" sz="2700" b="1" dirty="0">
              <a:solidFill>
                <a:srgbClr val="66FF33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801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7195" grpId="0" animBg="1"/>
      <p:bldP spid="7195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681164" y="1068978"/>
            <a:ext cx="6862762" cy="1363663"/>
          </a:xfrm>
          <a:prstGeom prst="roundRect">
            <a:avLst>
              <a:gd name="adj" fmla="val 16667"/>
            </a:avLst>
          </a:prstGeom>
          <a:solidFill>
            <a:srgbClr val="004EEA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r>
              <a:rPr lang="en-US" altLang="en-US" sz="3225" b="1">
                <a:solidFill>
                  <a:schemeClr val="bg1"/>
                </a:solidFill>
                <a:latin typeface="Times New Roman" pitchFamily="18" charset="0"/>
              </a:rPr>
              <a:t>  2 tấn 15  kg = …kg</a:t>
            </a:r>
          </a:p>
        </p:txBody>
      </p:sp>
      <p:grpSp>
        <p:nvGrpSpPr>
          <p:cNvPr id="7171" name="Group 51"/>
          <p:cNvGrpSpPr>
            <a:grpSpLocks/>
          </p:cNvGrpSpPr>
          <p:nvPr/>
        </p:nvGrpSpPr>
        <p:grpSpPr bwMode="auto">
          <a:xfrm>
            <a:off x="196851" y="868363"/>
            <a:ext cx="320675" cy="51435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428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25"/>
            </a:p>
          </p:txBody>
        </p:sp>
        <p:sp>
          <p:nvSpPr>
            <p:cNvPr id="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 sz="2025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429"/>
              <a:ext cx="75877" cy="7165429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25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849439" y="2757489"/>
            <a:ext cx="3902075" cy="6064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r>
              <a:rPr lang="en-US" altLang="en-US" sz="3225" b="1" dirty="0">
                <a:solidFill>
                  <a:srgbClr val="FFFF00"/>
                </a:solidFill>
                <a:latin typeface="Times New Roman" pitchFamily="18" charset="0"/>
              </a:rPr>
              <a:t>2150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9" y="2830514"/>
            <a:ext cx="593725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4" y="2724151"/>
            <a:ext cx="150018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17551" y="2795589"/>
            <a:ext cx="817563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eaLnBrk="1" hangingPunct="1"/>
            <a:endParaRPr lang="en-US" altLang="en-US" sz="2025"/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900114" y="2830513"/>
            <a:ext cx="377825" cy="373062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839913" y="4572001"/>
            <a:ext cx="3810000" cy="6000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r>
              <a:rPr lang="en-US" altLang="en-US" sz="3225" b="1">
                <a:solidFill>
                  <a:srgbClr val="FFFF00"/>
                </a:solidFill>
                <a:latin typeface="Times New Roman" pitchFamily="18" charset="0"/>
              </a:rPr>
              <a:t>2015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3714751"/>
            <a:ext cx="593725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624263"/>
            <a:ext cx="1500188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17551" y="3694114"/>
            <a:ext cx="817563" cy="45878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eaLnBrk="1" hangingPunct="1"/>
            <a:endParaRPr lang="en-US" altLang="en-US" sz="2025"/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47725" y="3740151"/>
            <a:ext cx="374650" cy="2905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839913" y="3663951"/>
            <a:ext cx="3810000" cy="5651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r>
              <a:rPr lang="en-US" altLang="en-US" sz="3225" b="1" dirty="0">
                <a:solidFill>
                  <a:srgbClr val="FFFF00"/>
                </a:solidFill>
                <a:latin typeface="Times New Roman" pitchFamily="18" charset="0"/>
              </a:rPr>
              <a:t>20 015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9" y="4822826"/>
            <a:ext cx="593725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9" y="4656138"/>
            <a:ext cx="1500187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9" y="4684714"/>
            <a:ext cx="817562" cy="45878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eaLnBrk="1" hangingPunct="1"/>
            <a:endParaRPr lang="en-US" altLang="en-US" sz="2025"/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762001" y="4743451"/>
            <a:ext cx="460375" cy="2905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309563" y="857250"/>
            <a:ext cx="1543050" cy="1200150"/>
          </a:xfrm>
          <a:prstGeom prst="sun">
            <a:avLst>
              <a:gd name="adj" fmla="val 19880"/>
            </a:avLst>
          </a:prstGeom>
          <a:solidFill>
            <a:srgbClr val="230EC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801547" y="1262898"/>
            <a:ext cx="657225" cy="388938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</a:t>
            </a: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5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7848600" y="31432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8001000" y="31432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7924800" y="31432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7924800" y="31432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7924800" y="31432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7848600" y="31432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7924800" y="314325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7924800" y="308610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7848600" y="308610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7848600" y="3086101"/>
            <a:ext cx="666750" cy="557213"/>
          </a:xfrm>
          <a:prstGeom prst="rect">
            <a:avLst/>
          </a:prstGeom>
        </p:spPr>
        <p:txBody>
          <a:bodyPr wrap="none" lIns="91438" tIns="45719" rIns="91438" bIns="4571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6791325" y="3825875"/>
            <a:ext cx="1752600" cy="1314450"/>
            <a:chOff x="4866" y="816"/>
            <a:chExt cx="1104" cy="1104"/>
          </a:xfrm>
        </p:grpSpPr>
        <p:sp>
          <p:nvSpPr>
            <p:cNvPr id="7200" name="AutoShape 50"/>
            <p:cNvSpPr>
              <a:spLocks noChangeArrowheads="1"/>
            </p:cNvSpPr>
            <p:nvPr/>
          </p:nvSpPr>
          <p:spPr bwMode="auto">
            <a:xfrm>
              <a:off x="4866" y="816"/>
              <a:ext cx="1104" cy="1104"/>
            </a:xfrm>
            <a:prstGeom prst="star32">
              <a:avLst>
                <a:gd name="adj" fmla="val 37500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720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5118" y="1075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4194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7195" grpId="0" animBg="1"/>
      <p:bldP spid="7195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19"/>
          <p:cNvSpPr txBox="1"/>
          <p:nvPr/>
        </p:nvSpPr>
        <p:spPr>
          <a:xfrm>
            <a:off x="2514600" y="670083"/>
            <a:ext cx="20574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20" name="Picture 24" descr="D:\Tây Úc\hih\raise-your-hand-clipart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92" y="4190683"/>
            <a:ext cx="1465923" cy="258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/>
          <p:nvPr/>
        </p:nvSpPr>
        <p:spPr>
          <a:xfrm>
            <a:off x="809308" y="1681736"/>
            <a:ext cx="74491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các đơn vị đo thời gian đã học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11"/>
          <p:cNvSpPr txBox="1"/>
          <p:nvPr/>
        </p:nvSpPr>
        <p:spPr>
          <a:xfrm>
            <a:off x="381000" y="2874049"/>
            <a:ext cx="83058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, phút, ng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y, tuần lễ,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24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1970</TotalTime>
  <Words>968</Words>
  <Application>Microsoft Office PowerPoint</Application>
  <PresentationFormat>On-screen Show (4:3)</PresentationFormat>
  <Paragraphs>271</Paragraphs>
  <Slides>26</Slides>
  <Notes>4</Notes>
  <HiddenSlides>0</HiddenSlides>
  <MMClips>6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SimSun</vt:lpstr>
      <vt:lpstr>.VnHelvetInsH</vt:lpstr>
      <vt:lpstr>.VnTimeH</vt:lpstr>
      <vt:lpstr>Arial</vt:lpstr>
      <vt:lpstr>Calibri</vt:lpstr>
      <vt:lpstr>等线</vt:lpstr>
      <vt:lpstr>Impact</vt:lpstr>
      <vt:lpstr>Times New Roman</vt:lpstr>
      <vt:lpstr>Verdana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252</cp:revision>
  <dcterms:created xsi:type="dcterms:W3CDTF">2015-03-01T15:54:52Z</dcterms:created>
  <dcterms:modified xsi:type="dcterms:W3CDTF">2022-09-25T02:51:13Z</dcterms:modified>
</cp:coreProperties>
</file>