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2" r:id="rId2"/>
    <p:sldId id="257" r:id="rId3"/>
    <p:sldId id="256" r:id="rId4"/>
    <p:sldId id="258" r:id="rId5"/>
    <p:sldId id="267" r:id="rId6"/>
    <p:sldId id="268" r:id="rId7"/>
    <p:sldId id="269" r:id="rId8"/>
    <p:sldId id="270" r:id="rId9"/>
    <p:sldId id="271" r:id="rId10"/>
    <p:sldId id="285" r:id="rId11"/>
    <p:sldId id="276" r:id="rId12"/>
    <p:sldId id="275" r:id="rId13"/>
    <p:sldId id="287" r:id="rId14"/>
    <p:sldId id="278" r:id="rId15"/>
    <p:sldId id="286" r:id="rId16"/>
    <p:sldId id="277" r:id="rId17"/>
    <p:sldId id="279" r:id="rId18"/>
    <p:sldId id="288" r:id="rId19"/>
    <p:sldId id="289" r:id="rId20"/>
    <p:sldId id="282" r:id="rId21"/>
    <p:sldId id="283" r:id="rId22"/>
    <p:sldId id="291" r:id="rId23"/>
    <p:sldId id="293" r:id="rId24"/>
  </p:sldIdLst>
  <p:sldSz cx="12192000" cy="6858000"/>
  <p:notesSz cx="6858000" cy="9144000"/>
  <p:embeddedFontLs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55" d="100"/>
          <a:sy n="55" d="100"/>
        </p:scale>
        <p:origin x="9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slide 9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 sao không nói: Bạn Lệ vác trên vai chiếc ba lô con cóc? (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Vì: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là mang một vật nào đó kiểu dễ tháo cởi,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nghĩa là chuyển vật nặng hoặc cồng kềnh bằng cách đặt lên vai. Chiếc ba lô con cóc nhẹ nên dùng từ đeo là phù hợp)</a:t>
            </a:r>
          </a:p>
          <a:p>
            <a:pPr marL="171450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thêm các từ đồng nghĩa với các từ đã cho ở BT1: cõng, cầm, địu, bưng.....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HS </a:t>
            </a:r>
            <a:r>
              <a:rPr lang="en-US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thuộc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. 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: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, HS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8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cuments\My%20Music\Sample%20Music\Beethoven's%20Symphony%20No.%209%20(Scherzo).wm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2"/>
            <a:ext cx="11911951" cy="1477328"/>
            <a:chOff x="907706" y="3273392"/>
            <a:chExt cx="11763198" cy="1476372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1476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84830"/>
            <a:chOff x="1139430" y="2118302"/>
            <a:chExt cx="8371208" cy="784830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phù hợp.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496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84830"/>
            <a:chOff x="1139430" y="2118302"/>
            <a:chExt cx="8707668" cy="784830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03630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đây</a:t>
              </a:r>
              <a:r>
                <a:rPr lang="en-US" altLang="en-US" sz="2400" b="1" i="1" dirty="0"/>
                <a:t>: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to,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64915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763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? 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c</a:t>
            </a:r>
            <a:r>
              <a:rPr lang="en-US" sz="2800" i="1" dirty="0" err="1"/>
              <a:t>ầm</a:t>
            </a:r>
            <a:r>
              <a:rPr lang="en-US" sz="2800" i="1" dirty="0"/>
              <a:t> </a:t>
            </a:r>
            <a:r>
              <a:rPr lang="en-US" sz="2800" i="1" dirty="0" err="1"/>
              <a:t>nhấc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hay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buông</a:t>
            </a:r>
            <a:r>
              <a:rPr lang="en-US" sz="2800" i="1" dirty="0"/>
              <a:t> </a:t>
            </a:r>
            <a:r>
              <a:rPr lang="en-US" sz="2800" i="1" dirty="0" err="1"/>
              <a:t>thẳng</a:t>
            </a:r>
            <a:r>
              <a:rPr lang="en-US" sz="2800" i="1" dirty="0"/>
              <a:t> </a:t>
            </a:r>
            <a:r>
              <a:rPr lang="en-US" sz="2800" i="1" dirty="0" err="1"/>
              <a:t>xuống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nhẹ</a:t>
            </a:r>
            <a:r>
              <a:rPr lang="en-US" sz="2800" i="1" dirty="0"/>
              <a:t>, </a:t>
            </a:r>
            <a:r>
              <a:rPr lang="en-US" sz="2800" i="1" dirty="0" err="1"/>
              <a:t>dễ</a:t>
            </a:r>
            <a:r>
              <a:rPr lang="en-US" sz="2800" i="1" dirty="0"/>
              <a:t> </a:t>
            </a:r>
            <a:r>
              <a:rPr lang="en-US" sz="2800" i="1" dirty="0" err="1"/>
              <a:t>tháo</a:t>
            </a:r>
            <a:r>
              <a:rPr lang="en-US" sz="2800" i="1" dirty="0"/>
              <a:t> </a:t>
            </a:r>
            <a:r>
              <a:rPr lang="en-US" sz="2800" i="1" dirty="0" err="1"/>
              <a:t>cởi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/>
              <a:t>n</a:t>
            </a:r>
            <a:r>
              <a:rPr lang="vi-VN" sz="2800" i="1" dirty="0"/>
              <a:t>âng vật nặng đi nơi khác bằng sức mạnh đôi bàn tay hay hợp sức của nhiều người</a:t>
            </a:r>
            <a:r>
              <a:rPr lang="en-US" sz="2800" i="1" dirty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g</a:t>
            </a:r>
            <a:r>
              <a:rPr lang="en-US" sz="2800" i="1" dirty="0" err="1"/>
              <a:t>iữ</a:t>
            </a:r>
            <a:r>
              <a:rPr lang="en-US" sz="2800" i="1" dirty="0"/>
              <a:t> </a:t>
            </a:r>
            <a:r>
              <a:rPr lang="en-US" sz="2800" i="1" dirty="0" err="1"/>
              <a:t>chặt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ép</a:t>
            </a:r>
            <a:r>
              <a:rPr lang="en-US" sz="2800" i="1" dirty="0"/>
              <a:t> </a:t>
            </a:r>
            <a:r>
              <a:rPr lang="en-US" sz="2800" i="1" dirty="0" err="1"/>
              <a:t>mạnh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hai</a:t>
            </a:r>
            <a:r>
              <a:rPr lang="en-US" sz="2800" i="1" dirty="0"/>
              <a:t> </a:t>
            </a:r>
            <a:r>
              <a:rPr lang="en-US" sz="2800" i="1" dirty="0" err="1"/>
              <a:t>phía</a:t>
            </a:r>
            <a:r>
              <a:rPr lang="en-US" sz="2800" i="1" dirty="0"/>
              <a:t>.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800" i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m</a:t>
            </a:r>
            <a:r>
              <a:rPr lang="en-US" sz="2800" i="1" dirty="0" err="1"/>
              <a:t>ang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nặng</a:t>
            </a:r>
            <a:r>
              <a:rPr lang="en-US" sz="2800" i="1" dirty="0"/>
              <a:t> </a:t>
            </a:r>
            <a:r>
              <a:rPr lang="en-US" sz="2800" i="1" dirty="0" err="1"/>
              <a:t>đặt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vai</a:t>
            </a:r>
            <a:r>
              <a:rPr lang="en-US" sz="2800" i="1" dirty="0"/>
              <a:t>.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2077493"/>
            <a:chOff x="4910760" y="3909923"/>
            <a:chExt cx="6716223" cy="2077493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: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18144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đây</a:t>
              </a:r>
              <a:r>
                <a:rPr lang="en-US" altLang="en-US" sz="2400" b="1" i="1" dirty="0"/>
                <a:t>: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to,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82213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732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9219" name="Picture 2" descr="hi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67" y="-30443"/>
            <a:ext cx="6213237" cy="6897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00233" y="754743"/>
            <a:ext cx="472550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4" descr="Shingle"/>
          <p:cNvSpPr txBox="1">
            <a:spLocks noChangeArrowheads="1"/>
          </p:cNvSpPr>
          <p:nvPr/>
        </p:nvSpPr>
        <p:spPr bwMode="auto">
          <a:xfrm>
            <a:off x="327272" y="192426"/>
            <a:ext cx="922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3" name="Text Box 5" descr="Shingle"/>
          <p:cNvSpPr txBox="1">
            <a:spLocks noChangeArrowheads="1"/>
          </p:cNvSpPr>
          <p:nvPr/>
        </p:nvSpPr>
        <p:spPr bwMode="auto">
          <a:xfrm>
            <a:off x="2383208" y="-87084"/>
            <a:ext cx="152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1109485" y="484815"/>
            <a:ext cx="1819448" cy="1028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7" descr="Shingle"/>
          <p:cNvSpPr txBox="1">
            <a:spLocks noChangeArrowheads="1"/>
          </p:cNvSpPr>
          <p:nvPr/>
        </p:nvSpPr>
        <p:spPr bwMode="auto">
          <a:xfrm>
            <a:off x="639615" y="5381066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kẹp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1184605" y="3880910"/>
            <a:ext cx="489522" cy="15828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9" descr="Shingle"/>
          <p:cNvSpPr txBox="1">
            <a:spLocks noChangeArrowheads="1"/>
          </p:cNvSpPr>
          <p:nvPr/>
        </p:nvSpPr>
        <p:spPr bwMode="auto">
          <a:xfrm>
            <a:off x="3146386" y="6118355"/>
            <a:ext cx="1307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xách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99782" y="4371013"/>
            <a:ext cx="445515" cy="17596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11" descr="Shingle"/>
          <p:cNvSpPr txBox="1">
            <a:spLocks noChangeArrowheads="1"/>
          </p:cNvSpPr>
          <p:nvPr/>
        </p:nvSpPr>
        <p:spPr bwMode="auto">
          <a:xfrm>
            <a:off x="4453593" y="325171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4940755" y="892996"/>
            <a:ext cx="436376" cy="10633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6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-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Text Box 14" descr="Shingle"/>
          <p:cNvSpPr txBox="1">
            <a:spLocks noChangeArrowheads="1"/>
          </p:cNvSpPr>
          <p:nvPr/>
        </p:nvSpPr>
        <p:spPr bwMode="auto">
          <a:xfrm>
            <a:off x="9532512" y="6267598"/>
            <a:ext cx="1564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vác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3" name="Text Box 15" descr="Shingle"/>
          <p:cNvSpPr txBox="1">
            <a:spLocks noChangeArrowheads="1"/>
          </p:cNvSpPr>
          <p:nvPr/>
        </p:nvSpPr>
        <p:spPr bwMode="auto">
          <a:xfrm>
            <a:off x="10314725" y="6267598"/>
            <a:ext cx="219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khiêng</a:t>
            </a:r>
            <a:r>
              <a:rPr lang="en-US" altLang="en-US" b="1" dirty="0"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53264" name="Text Box 16" descr="Shingle"/>
          <p:cNvSpPr txBox="1">
            <a:spLocks noChangeArrowheads="1"/>
          </p:cNvSpPr>
          <p:nvPr/>
        </p:nvSpPr>
        <p:spPr bwMode="auto">
          <a:xfrm>
            <a:off x="6639398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( </a:t>
            </a:r>
            <a:r>
              <a:rPr lang="en-US" altLang="en-US" b="1" dirty="0" err="1">
                <a:latin typeface="Times New Roman" panose="02020603050405020304" pitchFamily="18" charset="0"/>
              </a:rPr>
              <a:t>kẹp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5" name="Text Box 17" descr="Shingle"/>
          <p:cNvSpPr txBox="1">
            <a:spLocks noChangeArrowheads="1"/>
          </p:cNvSpPr>
          <p:nvPr/>
        </p:nvSpPr>
        <p:spPr bwMode="auto">
          <a:xfrm>
            <a:off x="7721764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xách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6" name="Text Box 18" descr="Shingle"/>
          <p:cNvSpPr txBox="1">
            <a:spLocks noChangeArrowheads="1"/>
          </p:cNvSpPr>
          <p:nvPr/>
        </p:nvSpPr>
        <p:spPr bwMode="auto">
          <a:xfrm>
            <a:off x="8727461" y="6273225"/>
            <a:ext cx="98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đeo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313219" y="65900"/>
            <a:ext cx="5723869" cy="66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1.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Tìm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ngoặc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đơn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tôi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cắm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-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thắng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cóc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vung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vẩy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véo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von.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điệu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ghi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ta.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Tuấn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”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đựng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Hai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Hưng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to,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hăm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lều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Phượng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thì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tờ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Nhi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cười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nghỉ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    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961917" y="484815"/>
            <a:ext cx="179241" cy="12385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</p:childTnLst>
        </p:cTn>
      </p:par>
    </p:tnLst>
    <p:bldLst>
      <p:bldP spid="53251" grpId="0" animBg="1"/>
      <p:bldP spid="53252" grpId="0"/>
      <p:bldP spid="53253" grpId="0"/>
      <p:bldP spid="53254" grpId="0" animBg="1"/>
      <p:bldP spid="53255" grpId="0"/>
      <p:bldP spid="53256" grpId="0" animBg="1"/>
      <p:bldP spid="53257" grpId="0"/>
      <p:bldP spid="53258" grpId="0" animBg="1"/>
      <p:bldP spid="53259" grpId="0"/>
      <p:bldP spid="53260" grpId="0" animBg="1"/>
      <p:bldP spid="53262" grpId="0"/>
      <p:bldP spid="53263" grpId="0"/>
      <p:bldP spid="53264" grpId="0"/>
      <p:bldP spid="53265" grpId="0"/>
      <p:bldP spid="5326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cs typeface="Arial" panose="020B0604020202020204" pitchFamily="34" charset="0"/>
              </a:rPr>
              <a:t>2. </a:t>
            </a:r>
            <a:r>
              <a:rPr lang="en-US" altLang="en-US" sz="3000" b="1" i="1" dirty="0" err="1">
                <a:cs typeface="Arial" panose="020B0604020202020204" pitchFamily="34" charset="0"/>
              </a:rPr>
              <a:t>Chọn</a:t>
            </a:r>
            <a:r>
              <a:rPr lang="en-US" altLang="en-US" sz="3000" b="1" i="1" dirty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hợp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ngoặc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đơn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để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giải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3000" b="1" i="1" dirty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chung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các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câu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tục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ngữ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cs typeface="Arial" panose="020B0604020202020204" pitchFamily="34" charset="0"/>
              </a:rPr>
              <a:t>sau</a:t>
            </a:r>
            <a:r>
              <a:rPr lang="en-US" altLang="en-US" sz="3000" b="1" i="1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a) </a:t>
            </a:r>
            <a:r>
              <a:rPr lang="en-US" altLang="en-US" sz="3000" dirty="0" err="1">
                <a:cs typeface="Arial" panose="020B0604020202020204" pitchFamily="34" charset="0"/>
              </a:rPr>
              <a:t>Cáo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chết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ba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cs typeface="Arial" panose="020B0604020202020204" pitchFamily="34" charset="0"/>
              </a:rPr>
              <a:t> quay </a:t>
            </a:r>
            <a:r>
              <a:rPr lang="en-US" altLang="en-US" sz="3000" dirty="0" err="1"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núi</a:t>
            </a:r>
            <a:r>
              <a:rPr lang="en-US" altLang="en-US" sz="3000" dirty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b) </a:t>
            </a:r>
            <a:r>
              <a:rPr lang="en-US" altLang="en-US" sz="3000" dirty="0" err="1">
                <a:cs typeface="Arial" panose="020B0604020202020204" pitchFamily="34" charset="0"/>
              </a:rPr>
              <a:t>Lá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rụng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về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cội</a:t>
            </a:r>
            <a:r>
              <a:rPr lang="en-US" altLang="en-US" sz="3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c) </a:t>
            </a:r>
            <a:r>
              <a:rPr lang="en-US" altLang="en-US" sz="3000" dirty="0" err="1">
                <a:cs typeface="Arial" panose="020B0604020202020204" pitchFamily="34" charset="0"/>
              </a:rPr>
              <a:t>Trâu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bảy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nhớ</a:t>
            </a:r>
            <a:r>
              <a:rPr lang="en-US" altLang="en-US" sz="3000" dirty="0"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cs typeface="Arial" panose="020B0604020202020204" pitchFamily="34" charset="0"/>
              </a:rPr>
              <a:t>chuồng</a:t>
            </a:r>
            <a:r>
              <a:rPr lang="en-US" altLang="en-US" sz="3000" dirty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   </a:t>
            </a:r>
            <a:r>
              <a:rPr lang="en-US" altLang="en-US" sz="3000" dirty="0">
                <a:solidFill>
                  <a:srgbClr val="0000FF"/>
                </a:solidFill>
                <a:cs typeface="Arial" panose="020B0604020202020204" pitchFamily="34" charset="0"/>
              </a:rPr>
              <a:t>(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chung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gắn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bó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quê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hương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nhớ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3000" i="1" dirty="0" err="1">
                <a:solidFill>
                  <a:srgbClr val="0000FF"/>
                </a:solidFill>
                <a:cs typeface="Arial" panose="020B0604020202020204" pitchFamily="34" charset="0"/>
              </a:rPr>
              <a:t>cũ</a:t>
            </a:r>
            <a:r>
              <a:rPr lang="en-US" altLang="en-US" sz="3000" i="1" dirty="0">
                <a:solidFill>
                  <a:srgbClr val="0000FF"/>
                </a:solidFill>
                <a:cs typeface="Arial" panose="020B0604020202020204" pitchFamily="34" charset="0"/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5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rụng về cội.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 rot="1868336">
            <a:off x="3770543" y="2246217"/>
            <a:ext cx="2910281" cy="611386"/>
          </a:xfrm>
          <a:prstGeom prst="rightArrow">
            <a:avLst>
              <a:gd name="adj1" fmla="val 50000"/>
              <a:gd name="adj2" fmla="val 6694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ở cũ.</a:t>
            </a:r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4002314" y="3437515"/>
            <a:ext cx="2531158" cy="611386"/>
          </a:xfrm>
          <a:prstGeom prst="rightArrow">
            <a:avLst>
              <a:gd name="adj1" fmla="val 50000"/>
              <a:gd name="adj2" fmla="val 76147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 rot="-1992398">
            <a:off x="3817520" y="4594051"/>
            <a:ext cx="2851488" cy="611386"/>
          </a:xfrm>
          <a:prstGeom prst="rightArrow">
            <a:avLst>
              <a:gd name="adj1" fmla="val 50000"/>
              <a:gd name="adj2" fmla="val 7721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1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99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>
                <a:cs typeface="Arial" panose="020B0604020202020204" pitchFamily="34" charset="0"/>
              </a:rPr>
              <a:t>3.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Dựa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khổ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thơ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miêu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tả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đẹp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vật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thích</a:t>
            </a:r>
            <a:r>
              <a:rPr lang="en-US" altLang="en-US" sz="2800" b="1" i="1" dirty="0">
                <a:cs typeface="Arial" panose="020B0604020202020204" pitchFamily="34" charset="0"/>
              </a:rPr>
              <a:t>.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chú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dụng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từ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đồng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2800" b="1" i="1" dirty="0">
                <a:cs typeface="Arial" panose="020B0604020202020204" pitchFamily="34" charset="0"/>
              </a:rPr>
              <a:t> .</a:t>
            </a: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52" y="55445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738664"/>
            <a:chOff x="788711" y="4451305"/>
            <a:chExt cx="9401448" cy="73866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84995"/>
            <a:chOff x="788712" y="2745640"/>
            <a:chExt cx="9647059" cy="1384995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84995"/>
            <a:chOff x="788712" y="2745640"/>
            <a:chExt cx="9647059" cy="1384995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Calibri"/>
              </a:rPr>
              <a:t>Tìm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từ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đồng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nghĩa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với</a:t>
            </a:r>
            <a:r>
              <a:rPr lang="en-US" sz="3600" b="1" dirty="0">
                <a:cs typeface="Calibri"/>
              </a:rPr>
              <a:t> “</a:t>
            </a:r>
            <a:r>
              <a:rPr lang="en-US" sz="3600" b="1" dirty="0" err="1">
                <a:cs typeface="Calibri"/>
              </a:rPr>
              <a:t>trẻ</a:t>
            </a:r>
            <a:r>
              <a:rPr lang="en-US" sz="3600" b="1" dirty="0">
                <a:cs typeface="Calibri"/>
              </a:rPr>
              <a:t> </a:t>
            </a:r>
            <a:r>
              <a:rPr lang="en-US" sz="3600" b="1" dirty="0" err="1">
                <a:cs typeface="Calibri"/>
              </a:rPr>
              <a:t>em</a:t>
            </a:r>
            <a:r>
              <a:rPr lang="en-US" sz="3600" b="1" dirty="0">
                <a:cs typeface="Calibri"/>
              </a:rPr>
              <a:t>”?</a:t>
            </a:r>
          </a:p>
          <a:p>
            <a:pPr algn="ctr"/>
            <a:r>
              <a:rPr lang="en-US" sz="3600" b="1" i="1" dirty="0">
                <a:cs typeface="Calibri"/>
              </a:rPr>
              <a:t>(</a:t>
            </a:r>
            <a:r>
              <a:rPr lang="en-US" sz="3600" b="1" i="1" dirty="0" err="1">
                <a:cs typeface="Calibri"/>
              </a:rPr>
              <a:t>trẻ</a:t>
            </a:r>
            <a:r>
              <a:rPr lang="en-US" sz="3600" b="1" i="1" dirty="0">
                <a:cs typeface="Calibri"/>
              </a:rPr>
              <a:t> con, </a:t>
            </a:r>
            <a:r>
              <a:rPr lang="en-US" sz="3600" b="1" i="1" dirty="0" err="1">
                <a:cs typeface="Calibri"/>
              </a:rPr>
              <a:t>thiếu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nhi</a:t>
            </a:r>
            <a:r>
              <a:rPr lang="en-US" sz="3600" b="1" i="1" dirty="0">
                <a:cs typeface="Calibri"/>
              </a:rPr>
              <a:t>, </a:t>
            </a:r>
            <a:r>
              <a:rPr lang="en-US" sz="3600" b="1" i="1" dirty="0" err="1">
                <a:cs typeface="Calibri"/>
              </a:rPr>
              <a:t>trẻ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thơ</a:t>
            </a:r>
            <a:r>
              <a:rPr lang="en-US" sz="3600" b="1" i="1" dirty="0">
                <a:cs typeface="Calibri"/>
              </a:rPr>
              <a:t>, </a:t>
            </a:r>
            <a:r>
              <a:rPr lang="en-US" sz="3600" b="1" i="1" dirty="0" err="1">
                <a:cs typeface="Calibri"/>
              </a:rPr>
              <a:t>nhi</a:t>
            </a:r>
            <a:r>
              <a:rPr lang="en-US" sz="3600" b="1" i="1" dirty="0">
                <a:cs typeface="Calibri"/>
              </a:rPr>
              <a:t> </a:t>
            </a:r>
            <a:r>
              <a:rPr lang="en-US" sz="3600" b="1" i="1" dirty="0" err="1">
                <a:cs typeface="Calibri"/>
              </a:rPr>
              <a:t>đồng</a:t>
            </a:r>
            <a:r>
              <a:rPr lang="en-US" sz="3600" b="1" i="1" dirty="0">
                <a:cs typeface="Calibri"/>
              </a:rPr>
              <a:t>, con </a:t>
            </a:r>
            <a:r>
              <a:rPr lang="en-US" sz="3600" b="1" i="1" dirty="0" err="1">
                <a:cs typeface="Calibri"/>
              </a:rPr>
              <a:t>nít</a:t>
            </a:r>
            <a:r>
              <a:rPr lang="en-US" sz="3600" b="1" i="1" dirty="0">
                <a:cs typeface="Calibri"/>
              </a:rPr>
              <a:t>...)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Tìm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với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hoàn</a:t>
            </a:r>
            <a:r>
              <a:rPr lang="en-US" sz="3000" b="1" dirty="0"/>
              <a:t> </a:t>
            </a:r>
            <a:r>
              <a:rPr lang="en-US" sz="3000" b="1" dirty="0" err="1"/>
              <a:t>thiện</a:t>
            </a:r>
            <a:r>
              <a:rPr lang="en-US" sz="3000" b="1" dirty="0"/>
              <a:t> </a:t>
            </a:r>
            <a:r>
              <a:rPr lang="en-US" sz="3000" b="1" dirty="0" err="1"/>
              <a:t>câu</a:t>
            </a:r>
            <a:r>
              <a:rPr lang="en-US" sz="3000" b="1" dirty="0"/>
              <a:t> </a:t>
            </a:r>
            <a:r>
              <a:rPr lang="en-US" sz="3000" b="1" dirty="0" err="1"/>
              <a:t>thơ</a:t>
            </a:r>
            <a:r>
              <a:rPr lang="en-US" sz="3000" b="1" dirty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:</a:t>
            </a:r>
            <a:endParaRPr lang="en-US" sz="3000" i="1" dirty="0"/>
          </a:p>
          <a:p>
            <a:pPr algn="ctr">
              <a:lnSpc>
                <a:spcPct val="150000"/>
              </a:lnSpc>
            </a:pPr>
            <a:r>
              <a:rPr lang="en-US" sz="3000" b="1" i="1" dirty="0"/>
              <a:t>Tri </a:t>
            </a:r>
            <a:r>
              <a:rPr lang="en-US" sz="3000" b="1" i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vốn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 </a:t>
            </a:r>
            <a:r>
              <a:rPr lang="en-US" sz="3000" b="1" dirty="0" err="1"/>
              <a:t>ai</a:t>
            </a:r>
            <a:r>
              <a:rPr lang="en-US" sz="3000" b="1" dirty="0"/>
              <a:t> </a:t>
            </a:r>
            <a:r>
              <a:rPr lang="en-US" sz="3000" b="1" dirty="0" err="1"/>
              <a:t>ơi</a:t>
            </a:r>
            <a:r>
              <a:rPr lang="en-US" sz="3000" b="1" dirty="0"/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000" b="1" dirty="0"/>
              <a:t>        </a:t>
            </a:r>
            <a:r>
              <a:rPr lang="en-US" sz="3000" b="1" dirty="0" err="1"/>
              <a:t>Nâng</a:t>
            </a:r>
            <a:r>
              <a:rPr lang="en-US" sz="3000" b="1" dirty="0"/>
              <a:t> </a:t>
            </a:r>
            <a:r>
              <a:rPr lang="en-US" sz="3000" b="1" dirty="0" err="1"/>
              <a:t>cao</a:t>
            </a:r>
            <a:r>
              <a:rPr lang="en-US" sz="3000" b="1" dirty="0"/>
              <a:t> ...................</a:t>
            </a:r>
            <a:r>
              <a:rPr lang="en-US" sz="3000" b="1" dirty="0" err="1"/>
              <a:t>mọi</a:t>
            </a:r>
            <a:r>
              <a:rPr lang="en-US" sz="3000" b="1" dirty="0"/>
              <a:t> </a:t>
            </a:r>
            <a:r>
              <a:rPr lang="en-US" sz="3000" b="1" dirty="0" err="1"/>
              <a:t>người</a:t>
            </a:r>
            <a:r>
              <a:rPr lang="en-US" sz="3000" b="1" dirty="0"/>
              <a:t> </a:t>
            </a:r>
            <a:r>
              <a:rPr lang="en-US" sz="3000" b="1" dirty="0" err="1"/>
              <a:t>mê</a:t>
            </a:r>
            <a:r>
              <a:rPr lang="en-US" sz="3000" b="1" dirty="0"/>
              <a:t> say.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1965" y="18556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kiến</a:t>
            </a:r>
            <a:r>
              <a:rPr lang="en-US" sz="3000" b="1" i="1" dirty="0">
                <a:solidFill>
                  <a:srgbClr val="FF0000"/>
                </a:solidFill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</a:rPr>
              <a:t>thức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24" y="215153"/>
            <a:ext cx="11685494" cy="24894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Thay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/>
              <a:t>câu</a:t>
            </a:r>
            <a:r>
              <a:rPr lang="en-US" sz="3000" b="1" dirty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đây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/>
              <a:t>Ông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được</a:t>
            </a:r>
            <a:r>
              <a:rPr lang="en-US" sz="3000" b="1" dirty="0"/>
              <a:t> </a:t>
            </a:r>
            <a:r>
              <a:rPr lang="en-US" sz="3000" b="1" i="1" dirty="0"/>
              <a:t>         </a:t>
            </a:r>
            <a:r>
              <a:rPr lang="en-US" sz="3000" b="1" dirty="0" err="1"/>
              <a:t>một</a:t>
            </a:r>
            <a:r>
              <a:rPr lang="en-US" sz="3000" b="1" dirty="0"/>
              <a:t> </a:t>
            </a:r>
            <a:r>
              <a:rPr lang="en-US" sz="3000" b="1" dirty="0" err="1"/>
              <a:t>cuốn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rất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647" y="1553987"/>
            <a:ext cx="923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chemeClr val="bg1"/>
                </a:solidFill>
              </a:rPr>
              <a:t>tặng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094" y="1580881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biếu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cs typeface="Calibri"/>
              </a:rPr>
              <a:t>Trong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nhóm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từ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dưới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đây</a:t>
            </a:r>
            <a:r>
              <a:rPr lang="en-US" sz="2700" b="1" dirty="0">
                <a:cs typeface="Calibri"/>
              </a:rPr>
              <a:t>, </a:t>
            </a:r>
            <a:r>
              <a:rPr lang="en-US" sz="2700" b="1" dirty="0" err="1">
                <a:cs typeface="Calibri"/>
              </a:rPr>
              <a:t>những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từ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nào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được</a:t>
            </a:r>
            <a:r>
              <a:rPr lang="en-US" sz="2700" b="1" dirty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</a:t>
            </a:r>
            <a:r>
              <a:rPr lang="en-US" sz="2700" b="1" dirty="0" err="1"/>
              <a:t>ùng</a:t>
            </a:r>
            <a:r>
              <a:rPr lang="en-US" sz="2700" b="1" dirty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thái</a:t>
            </a:r>
            <a:r>
              <a:rPr lang="en-US" sz="2700" b="1" dirty="0"/>
              <a:t> </a:t>
            </a:r>
            <a:r>
              <a:rPr lang="en-US" sz="2700" b="1" dirty="0" err="1"/>
              <a:t>độ</a:t>
            </a:r>
            <a:r>
              <a:rPr lang="en-US" sz="2700" b="1" dirty="0"/>
              <a:t>, </a:t>
            </a:r>
            <a:r>
              <a:rPr lang="en-US" sz="2700" b="1" dirty="0" err="1"/>
              <a:t>tình</a:t>
            </a:r>
            <a:r>
              <a:rPr lang="en-US" sz="2700" b="1" dirty="0"/>
              <a:t> </a:t>
            </a:r>
            <a:r>
              <a:rPr lang="en-US" sz="2700" b="1" dirty="0" err="1"/>
              <a:t>cảm</a:t>
            </a:r>
            <a:r>
              <a:rPr lang="en-US" sz="2700" b="1" dirty="0"/>
              <a:t> </a:t>
            </a:r>
            <a:r>
              <a:rPr lang="en-US" sz="2700" b="1" dirty="0" err="1"/>
              <a:t>quý</a:t>
            </a:r>
            <a:r>
              <a:rPr lang="en-US" sz="2700" b="1" dirty="0"/>
              <a:t> </a:t>
            </a:r>
            <a:r>
              <a:rPr lang="en-US" sz="2700" b="1" dirty="0" err="1"/>
              <a:t>trọng</a:t>
            </a:r>
            <a:r>
              <a:rPr lang="en-US" sz="2700" b="1" dirty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700" b="1" i="1" dirty="0" err="1"/>
              <a:t>chết</a:t>
            </a:r>
            <a:r>
              <a:rPr lang="en-US" sz="2700" b="1" i="1" dirty="0"/>
              <a:t>, hi </a:t>
            </a:r>
            <a:r>
              <a:rPr lang="en-US" sz="2700" b="1" i="1" dirty="0" err="1"/>
              <a:t>sinh</a:t>
            </a:r>
            <a:r>
              <a:rPr lang="en-US" sz="2700" b="1" i="1" dirty="0"/>
              <a:t>, qua </a:t>
            </a:r>
            <a:r>
              <a:rPr lang="en-US" sz="2700" b="1" i="1" dirty="0" err="1"/>
              <a:t>đời</a:t>
            </a:r>
            <a:r>
              <a:rPr lang="en-US" sz="2700" b="1" i="1" dirty="0"/>
              <a:t>, </a:t>
            </a:r>
            <a:r>
              <a:rPr lang="en-US" sz="2700" b="1" i="1" dirty="0" err="1"/>
              <a:t>toi</a:t>
            </a:r>
            <a:r>
              <a:rPr lang="en-US" sz="2700" b="1" i="1" dirty="0"/>
              <a:t> </a:t>
            </a:r>
            <a:r>
              <a:rPr lang="en-US" sz="2700" b="1" i="1" dirty="0" err="1"/>
              <a:t>mạng</a:t>
            </a:r>
            <a:r>
              <a:rPr lang="en-US" sz="2700" b="1" i="1" dirty="0"/>
              <a:t>, </a:t>
            </a:r>
            <a:r>
              <a:rPr lang="en-US" sz="2700" b="1" i="1" dirty="0" err="1"/>
              <a:t>quy</a:t>
            </a:r>
            <a:r>
              <a:rPr lang="en-US" sz="2700" b="1" i="1" dirty="0"/>
              <a:t> </a:t>
            </a:r>
            <a:r>
              <a:rPr lang="en-US" sz="2700" b="1" i="1" dirty="0" err="1"/>
              <a:t>tiên</a:t>
            </a:r>
            <a:r>
              <a:rPr lang="en-US" sz="2700" b="1" i="1" dirty="0"/>
              <a:t>, </a:t>
            </a:r>
            <a:r>
              <a:rPr lang="en-US" sz="2700" b="1" i="1" dirty="0" err="1"/>
              <a:t>tắc</a:t>
            </a:r>
            <a:r>
              <a:rPr lang="en-US" sz="2700" b="1" i="1" dirty="0"/>
              <a:t> </a:t>
            </a:r>
            <a:r>
              <a:rPr lang="en-US" sz="2700" b="1" i="1" dirty="0" err="1"/>
              <a:t>thở</a:t>
            </a:r>
            <a:r>
              <a:rPr lang="en-US" sz="2700" b="1" i="1" dirty="0"/>
              <a:t>.</a:t>
            </a:r>
            <a:endParaRPr lang="en-US" sz="2700" b="1" i="1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đồng</a:t>
            </a:r>
            <a:r>
              <a:rPr lang="en-US" sz="3200" b="1" dirty="0"/>
              <a:t> </a:t>
            </a:r>
            <a:r>
              <a:rPr lang="en-US" sz="3200" b="1" dirty="0" err="1"/>
              <a:t>nghĩa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còn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3000" b="1" i="1" dirty="0" err="1"/>
              <a:t>đoàn</a:t>
            </a:r>
            <a:r>
              <a:rPr lang="en-US" sz="3000" b="1" i="1" dirty="0"/>
              <a:t> </a:t>
            </a:r>
            <a:r>
              <a:rPr lang="en-US" sz="3000" b="1" i="1" dirty="0" err="1"/>
              <a:t>kết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sức</a:t>
            </a:r>
            <a:r>
              <a:rPr lang="en-US" sz="3000" b="1" i="1" dirty="0"/>
              <a:t>, </a:t>
            </a:r>
            <a:r>
              <a:rPr lang="en-US" sz="3000" b="1" i="1" dirty="0" err="1"/>
              <a:t>hợp</a:t>
            </a:r>
            <a:r>
              <a:rPr lang="en-US" sz="3000" b="1" i="1" dirty="0"/>
              <a:t> </a:t>
            </a:r>
            <a:r>
              <a:rPr lang="en-US" sz="3000" b="1" i="1" dirty="0" err="1"/>
              <a:t>lực</a:t>
            </a:r>
            <a:r>
              <a:rPr lang="en-US" sz="3000" b="1" i="1" dirty="0"/>
              <a:t>, </a:t>
            </a:r>
            <a:r>
              <a:rPr lang="en-US" sz="3000" b="1" i="1" dirty="0" err="1"/>
              <a:t>gắn</a:t>
            </a:r>
            <a:r>
              <a:rPr lang="en-US" sz="3000" b="1" i="1" dirty="0"/>
              <a:t> </a:t>
            </a:r>
            <a:r>
              <a:rPr lang="en-US" sz="3000" b="1" i="1" dirty="0" err="1"/>
              <a:t>bó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lòng</a:t>
            </a:r>
            <a:r>
              <a:rPr lang="en-US" sz="3000" b="1" i="1" dirty="0"/>
              <a:t>, </a:t>
            </a:r>
            <a:r>
              <a:rPr lang="en-US" sz="3000" b="1" i="1" dirty="0" err="1"/>
              <a:t>ngoan</a:t>
            </a:r>
            <a:r>
              <a:rPr lang="en-US" sz="3000" b="1" i="1" dirty="0"/>
              <a:t> </a:t>
            </a:r>
            <a:r>
              <a:rPr lang="en-US" sz="3000" b="1" i="1" dirty="0" err="1"/>
              <a:t>ngoãn</a:t>
            </a:r>
            <a:r>
              <a:rPr lang="en-US" sz="3000" b="1" i="1" dirty="0"/>
              <a:t>, </a:t>
            </a:r>
            <a:r>
              <a:rPr lang="en-US" sz="3000" b="1" i="1" dirty="0" err="1"/>
              <a:t>muôn</a:t>
            </a:r>
            <a:r>
              <a:rPr lang="en-US" sz="3000" b="1" i="1" dirty="0"/>
              <a:t> </a:t>
            </a:r>
            <a:r>
              <a:rPr lang="en-US" sz="3000" b="1" i="1" dirty="0" err="1"/>
              <a:t>người</a:t>
            </a:r>
            <a:r>
              <a:rPr lang="en-US" sz="3000" b="1" i="1" dirty="0"/>
              <a:t> </a:t>
            </a:r>
            <a:r>
              <a:rPr lang="en-US" sz="3000" b="1" i="1" dirty="0" err="1"/>
              <a:t>như</a:t>
            </a:r>
            <a:r>
              <a:rPr lang="en-US" sz="3000" b="1" i="1" dirty="0"/>
              <a:t> </a:t>
            </a:r>
            <a:r>
              <a:rPr lang="en-US" sz="3000" b="1" i="1" dirty="0" err="1"/>
              <a:t>một</a:t>
            </a:r>
            <a:endParaRPr lang="en-US" sz="3000" b="1" i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1267</TotalTime>
  <Words>1619</Words>
  <Application>Microsoft Office PowerPoint</Application>
  <PresentationFormat>Widescreen</PresentationFormat>
  <Paragraphs>110</Paragraphs>
  <Slides>23</Slides>
  <Notes>8</Notes>
  <HiddenSlides>1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Tahoma</vt:lpstr>
      <vt:lpstr>Arial</vt:lpstr>
      <vt:lpstr>Times New Roman</vt:lpstr>
      <vt:lpstr>Calibri Light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84982722506</cp:lastModifiedBy>
  <cp:revision>156</cp:revision>
  <dcterms:created xsi:type="dcterms:W3CDTF">2018-01-17T20:15:41Z</dcterms:created>
  <dcterms:modified xsi:type="dcterms:W3CDTF">2021-09-23T01:51:53Z</dcterms:modified>
</cp:coreProperties>
</file>