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6" r:id="rId3"/>
    <p:sldId id="257" r:id="rId4"/>
    <p:sldId id="259" r:id="rId5"/>
    <p:sldId id="260" r:id="rId6"/>
    <p:sldId id="261"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9933"/>
    <a:srgbClr val="FF5050"/>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677"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BAE57-FA62-414C-9081-4787AD906777}" type="datetimeFigureOut">
              <a:rPr lang="en-US" smtClean="0"/>
              <a:pPr/>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CA87E-FCB0-4255-9139-F9474C7B670F}" type="slidenum">
              <a:rPr lang="en-US" smtClean="0"/>
              <a:pPr/>
              <a:t>‹#›</a:t>
            </a:fld>
            <a:endParaRPr lang="en-US"/>
          </a:p>
        </p:txBody>
      </p:sp>
    </p:spTree>
    <p:extLst>
      <p:ext uri="{BB962C8B-B14F-4D97-AF65-F5344CB8AC3E}">
        <p14:creationId xmlns:p14="http://schemas.microsoft.com/office/powerpoint/2010/main" xmlns="" val="724312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Nhấn</a:t>
            </a:r>
            <a:r>
              <a:rPr lang="en-US" baseline="0" dirty="0" smtClean="0"/>
              <a:t> </a:t>
            </a:r>
            <a:r>
              <a:rPr lang="en-US" baseline="0" dirty="0" err="1" smtClean="0"/>
              <a:t>chuột</a:t>
            </a:r>
            <a:r>
              <a:rPr lang="en-US" baseline="0" dirty="0" smtClean="0"/>
              <a:t> 1 </a:t>
            </a:r>
            <a:r>
              <a:rPr lang="en-US" baseline="0" dirty="0" err="1" smtClean="0"/>
              <a:t>lần</a:t>
            </a:r>
            <a:r>
              <a:rPr lang="en-US" baseline="0" dirty="0" smtClean="0"/>
              <a:t> </a:t>
            </a:r>
            <a:r>
              <a:rPr lang="en-US" baseline="0" dirty="0" err="1" smtClean="0"/>
              <a:t>để</a:t>
            </a:r>
            <a:r>
              <a:rPr lang="en-US" baseline="0" dirty="0" smtClean="0"/>
              <a:t> di </a:t>
            </a:r>
            <a:r>
              <a:rPr lang="en-US" baseline="0" dirty="0" err="1" smtClean="0"/>
              <a:t>chuyển</a:t>
            </a:r>
            <a:r>
              <a:rPr lang="en-US" baseline="0" dirty="0" smtClean="0"/>
              <a:t> 2 </a:t>
            </a:r>
            <a:r>
              <a:rPr lang="en-US" baseline="0" dirty="0" err="1" smtClean="0"/>
              <a:t>túi</a:t>
            </a:r>
            <a:r>
              <a:rPr lang="en-US" baseline="0" dirty="0" smtClean="0"/>
              <a:t> </a:t>
            </a:r>
            <a:r>
              <a:rPr lang="en-US" baseline="0" dirty="0" err="1" smtClean="0"/>
              <a:t>đồ</a:t>
            </a:r>
            <a:r>
              <a:rPr lang="en-US" baseline="0" dirty="0" smtClean="0"/>
              <a:t>. </a:t>
            </a:r>
            <a:r>
              <a:rPr lang="en-US" baseline="0" dirty="0" err="1" smtClean="0"/>
              <a:t>Nhấn</a:t>
            </a:r>
            <a:r>
              <a:rPr lang="en-US" baseline="0" dirty="0" smtClean="0"/>
              <a:t> </a:t>
            </a:r>
            <a:r>
              <a:rPr lang="en-US" baseline="0" dirty="0" err="1" smtClean="0"/>
              <a:t>chuột</a:t>
            </a:r>
            <a:r>
              <a:rPr lang="en-US" baseline="0" dirty="0" smtClean="0"/>
              <a:t> </a:t>
            </a:r>
            <a:r>
              <a:rPr lang="en-US" baseline="0" dirty="0" err="1" smtClean="0"/>
              <a:t>lần</a:t>
            </a:r>
            <a:r>
              <a:rPr lang="en-US" baseline="0" dirty="0" smtClean="0"/>
              <a:t> 2 </a:t>
            </a:r>
            <a:r>
              <a:rPr lang="en-US" baseline="0" dirty="0" err="1" smtClean="0"/>
              <a:t>để</a:t>
            </a:r>
            <a:r>
              <a:rPr lang="en-US" baseline="0" dirty="0" smtClean="0"/>
              <a:t> </a:t>
            </a:r>
            <a:r>
              <a:rPr lang="en-US" baseline="0" dirty="0" err="1" smtClean="0"/>
              <a:t>nghiêng</a:t>
            </a:r>
            <a:r>
              <a:rPr lang="en-US" baseline="0" dirty="0" smtClean="0"/>
              <a:t> </a:t>
            </a:r>
            <a:r>
              <a:rPr lang="en-US" baseline="0" dirty="0" err="1" smtClean="0"/>
              <a:t>đĩa</a:t>
            </a:r>
            <a:r>
              <a:rPr lang="en-US" baseline="0" dirty="0" smtClean="0"/>
              <a:t> </a:t>
            </a:r>
            <a:r>
              <a:rPr lang="en-US" baseline="0" dirty="0" err="1" smtClean="0"/>
              <a:t>cân</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chú</a:t>
            </a:r>
            <a:r>
              <a:rPr lang="en-US" baseline="0" dirty="0" smtClean="0"/>
              <a:t> ý </a:t>
            </a:r>
            <a:r>
              <a:rPr lang="en-US" baseline="0" dirty="0" err="1" smtClean="0"/>
              <a:t>thời</a:t>
            </a:r>
            <a:r>
              <a:rPr lang="en-US" baseline="0" dirty="0" smtClean="0"/>
              <a:t> </a:t>
            </a:r>
            <a:r>
              <a:rPr lang="en-US" baseline="0" dirty="0" err="1" smtClean="0"/>
              <a:t>gian</a:t>
            </a:r>
            <a:r>
              <a:rPr lang="en-US" baseline="0" dirty="0" smtClean="0"/>
              <a:t> </a:t>
            </a:r>
            <a:r>
              <a:rPr lang="en-US" baseline="0" dirty="0" err="1" smtClean="0"/>
              <a:t>nhấn</a:t>
            </a:r>
            <a:r>
              <a:rPr lang="en-US" baseline="0" dirty="0" smtClean="0"/>
              <a:t> </a:t>
            </a:r>
            <a:r>
              <a:rPr lang="en-US" baseline="0" dirty="0" err="1" smtClean="0"/>
              <a:t>chuột</a:t>
            </a:r>
            <a:r>
              <a:rPr lang="en-US" baseline="0" dirty="0" smtClean="0"/>
              <a:t> </a:t>
            </a:r>
            <a:r>
              <a:rPr lang="en-US" baseline="0" dirty="0" err="1" smtClean="0"/>
              <a:t>giữa</a:t>
            </a:r>
            <a:r>
              <a:rPr lang="en-US" baseline="0" dirty="0" smtClean="0"/>
              <a:t>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tạo</a:t>
            </a:r>
            <a:r>
              <a:rPr lang="en-US" baseline="0" dirty="0" smtClean="0"/>
              <a:t> </a:t>
            </a:r>
            <a:r>
              <a:rPr lang="en-US" baseline="0" dirty="0" err="1" smtClean="0"/>
              <a:t>hiệu</a:t>
            </a:r>
            <a:r>
              <a:rPr lang="en-US" baseline="0" dirty="0" smtClean="0"/>
              <a:t> </a:t>
            </a:r>
            <a:r>
              <a:rPr lang="en-US" baseline="0" dirty="0" err="1" smtClean="0"/>
              <a:t>ứng</a:t>
            </a:r>
            <a:r>
              <a:rPr lang="en-US" baseline="0" dirty="0" smtClean="0"/>
              <a:t> </a:t>
            </a:r>
            <a:r>
              <a:rPr lang="en-US" baseline="0" dirty="0" err="1" smtClean="0"/>
              <a:t>chân</a:t>
            </a:r>
            <a:r>
              <a:rPr lang="en-US" baseline="0" dirty="0" smtClean="0"/>
              <a:t> </a:t>
            </a:r>
            <a:r>
              <a:rPr lang="en-US" baseline="0" dirty="0" err="1" smtClean="0"/>
              <a:t>thực</a:t>
            </a:r>
            <a:r>
              <a:rPr lang="en-US" baseline="0" dirty="0" smtClean="0"/>
              <a:t> </a:t>
            </a:r>
            <a:r>
              <a:rPr lang="en-US" baseline="0" dirty="0" err="1" smtClean="0"/>
              <a:t>nhất</a:t>
            </a:r>
            <a:r>
              <a:rPr lang="en-US" baseline="0" dirty="0" smtClean="0"/>
              <a:t>. (</a:t>
            </a:r>
            <a:r>
              <a:rPr lang="en-US" baseline="0" dirty="0" err="1" smtClean="0"/>
              <a:t>khi</a:t>
            </a:r>
            <a:r>
              <a:rPr lang="en-US" baseline="0" dirty="0" smtClean="0"/>
              <a:t> 2 </a:t>
            </a:r>
            <a:r>
              <a:rPr lang="en-US" baseline="0" dirty="0" err="1" smtClean="0"/>
              <a:t>túi</a:t>
            </a:r>
            <a:r>
              <a:rPr lang="en-US" baseline="0" dirty="0" smtClean="0"/>
              <a:t> </a:t>
            </a:r>
            <a:r>
              <a:rPr lang="en-US" baseline="0" dirty="0" err="1" smtClean="0"/>
              <a:t>gần</a:t>
            </a:r>
            <a:r>
              <a:rPr lang="en-US" baseline="0" dirty="0" smtClean="0"/>
              <a:t> </a:t>
            </a:r>
            <a:r>
              <a:rPr lang="en-US" baseline="0" dirty="0" err="1" smtClean="0"/>
              <a:t>đến</a:t>
            </a:r>
            <a:r>
              <a:rPr lang="en-US" baseline="0" dirty="0" smtClean="0"/>
              <a:t> </a:t>
            </a:r>
            <a:r>
              <a:rPr lang="en-US" baseline="0" dirty="0" err="1" smtClean="0"/>
              <a:t>đĩa</a:t>
            </a:r>
            <a:r>
              <a:rPr lang="en-US" baseline="0" dirty="0" smtClean="0"/>
              <a:t> </a:t>
            </a:r>
            <a:r>
              <a:rPr lang="en-US" baseline="0" dirty="0" err="1" smtClean="0"/>
              <a:t>cân</a:t>
            </a:r>
            <a:r>
              <a:rPr lang="en-US" baseline="0" dirty="0" smtClean="0"/>
              <a:t> </a:t>
            </a:r>
            <a:r>
              <a:rPr lang="en-US" baseline="0" dirty="0" err="1" smtClean="0"/>
              <a:t>ấn</a:t>
            </a:r>
            <a:r>
              <a:rPr lang="en-US" baseline="0" dirty="0" smtClean="0"/>
              <a:t> </a:t>
            </a:r>
            <a:r>
              <a:rPr lang="en-US" baseline="0" dirty="0" err="1" smtClean="0"/>
              <a:t>chuột</a:t>
            </a:r>
            <a:r>
              <a:rPr lang="en-US" baseline="0" dirty="0" smtClean="0"/>
              <a:t> </a:t>
            </a:r>
            <a:r>
              <a:rPr lang="en-US" baseline="0" dirty="0" err="1" smtClean="0"/>
              <a:t>lần</a:t>
            </a:r>
            <a:r>
              <a:rPr lang="en-US" baseline="0" dirty="0" smtClean="0"/>
              <a:t> 2)</a:t>
            </a:r>
          </a:p>
        </p:txBody>
      </p:sp>
      <p:sp>
        <p:nvSpPr>
          <p:cNvPr id="4" name="Slide Number Placeholder 3"/>
          <p:cNvSpPr>
            <a:spLocks noGrp="1"/>
          </p:cNvSpPr>
          <p:nvPr>
            <p:ph type="sldNum" sz="quarter" idx="10"/>
          </p:nvPr>
        </p:nvSpPr>
        <p:spPr/>
        <p:txBody>
          <a:bodyPr/>
          <a:lstStyle/>
          <a:p>
            <a:fld id="{913CA87E-FCB0-4255-9139-F9474C7B670F}" type="slidenum">
              <a:rPr lang="en-US" smtClean="0"/>
              <a:pPr/>
              <a:t>4</a:t>
            </a:fld>
            <a:endParaRPr lang="en-US"/>
          </a:p>
        </p:txBody>
      </p:sp>
    </p:spTree>
    <p:extLst>
      <p:ext uri="{BB962C8B-B14F-4D97-AF65-F5344CB8AC3E}">
        <p14:creationId xmlns:p14="http://schemas.microsoft.com/office/powerpoint/2010/main" xmlns="" val="303424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baseline="0" dirty="0" smtClean="0"/>
              <a:t> </a:t>
            </a:r>
            <a:r>
              <a:rPr lang="en-US" baseline="0" dirty="0" err="1" smtClean="0"/>
              <a:t>cô</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các</a:t>
            </a:r>
            <a:r>
              <a:rPr lang="en-US" baseline="0" dirty="0" smtClean="0"/>
              <a:t> </a:t>
            </a:r>
            <a:r>
              <a:rPr lang="en-US" baseline="0" dirty="0" err="1" smtClean="0"/>
              <a:t>biểu</a:t>
            </a:r>
            <a:r>
              <a:rPr lang="en-US" baseline="0" dirty="0" smtClean="0"/>
              <a:t> </a:t>
            </a:r>
            <a:r>
              <a:rPr lang="en-US" baseline="0" dirty="0" err="1" smtClean="0"/>
              <a:t>tượng</a:t>
            </a:r>
            <a:r>
              <a:rPr lang="en-US" baseline="0" dirty="0" smtClean="0"/>
              <a:t> </a:t>
            </a:r>
            <a:r>
              <a:rPr lang="en-US" baseline="0" dirty="0" err="1" smtClean="0"/>
              <a:t>xuất</a:t>
            </a:r>
            <a:r>
              <a:rPr lang="en-US" baseline="0" dirty="0" smtClean="0"/>
              <a:t> </a:t>
            </a:r>
            <a:r>
              <a:rPr lang="en-US" baseline="0" dirty="0" err="1" smtClean="0"/>
              <a:t>hiện</a:t>
            </a:r>
            <a:r>
              <a:rPr lang="en-US" baseline="0" dirty="0" smtClean="0"/>
              <a:t> ở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a:t>
            </a:r>
            <a:r>
              <a:rPr lang="en-US" baseline="0" dirty="0" err="1" smtClean="0"/>
              <a:t>kí</a:t>
            </a:r>
            <a:r>
              <a:rPr lang="en-US" baseline="0" dirty="0" smtClean="0"/>
              <a:t> </a:t>
            </a:r>
            <a:r>
              <a:rPr lang="en-US" baseline="0" dirty="0" err="1" smtClean="0"/>
              <a:t>hiêu</a:t>
            </a:r>
            <a:r>
              <a:rPr lang="en-US" baseline="0" dirty="0" smtClean="0"/>
              <a:t> (</a:t>
            </a:r>
            <a:r>
              <a:rPr lang="en-US" baseline="0" dirty="0" err="1" smtClean="0"/>
              <a:t>làm</a:t>
            </a:r>
            <a:r>
              <a:rPr lang="en-US" baseline="0" dirty="0" smtClean="0"/>
              <a:t> </a:t>
            </a:r>
            <a:r>
              <a:rPr lang="en-US" baseline="0" dirty="0" err="1" smtClean="0"/>
              <a:t>việc</a:t>
            </a:r>
            <a:r>
              <a:rPr lang="en-US" baseline="0" dirty="0" smtClean="0"/>
              <a:t> </a:t>
            </a:r>
            <a:r>
              <a:rPr lang="en-US" baseline="0" dirty="0" err="1" smtClean="0"/>
              <a:t>cá</a:t>
            </a:r>
            <a:r>
              <a:rPr lang="en-US" baseline="0" dirty="0" smtClean="0"/>
              <a:t> </a:t>
            </a:r>
            <a:r>
              <a:rPr lang="en-US" baseline="0" dirty="0" err="1" smtClean="0"/>
              <a:t>nhân</a:t>
            </a:r>
            <a:r>
              <a:rPr lang="en-US" baseline="0" dirty="0" smtClean="0"/>
              <a:t>, </a:t>
            </a:r>
            <a:r>
              <a:rPr lang="en-US" baseline="0" dirty="0" err="1" smtClean="0"/>
              <a:t>nhóm</a:t>
            </a:r>
            <a:r>
              <a:rPr lang="en-US" baseline="0" dirty="0" smtClean="0"/>
              <a:t>, </a:t>
            </a:r>
            <a:r>
              <a:rPr lang="en-US" baseline="0" dirty="0" err="1" smtClean="0"/>
              <a:t>lớp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13CA87E-FCB0-4255-9139-F9474C7B670F}" type="slidenum">
              <a:rPr lang="en-US" smtClean="0"/>
              <a:pPr/>
              <a:t>5</a:t>
            </a:fld>
            <a:endParaRPr lang="en-US"/>
          </a:p>
        </p:txBody>
      </p:sp>
    </p:spTree>
    <p:extLst>
      <p:ext uri="{BB962C8B-B14F-4D97-AF65-F5344CB8AC3E}">
        <p14:creationId xmlns:p14="http://schemas.microsoft.com/office/powerpoint/2010/main" xmlns="" val="424828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pPr/>
              <a:t>8</a:t>
            </a:fld>
            <a:endParaRPr lang="zh-CN" altLang="en-US"/>
          </a:p>
        </p:txBody>
      </p:sp>
    </p:spTree>
    <p:extLst>
      <p:ext uri="{BB962C8B-B14F-4D97-AF65-F5344CB8AC3E}">
        <p14:creationId xmlns:p14="http://schemas.microsoft.com/office/powerpoint/2010/main" xmlns="" val="358082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473749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2057025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418316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340691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682396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12077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394626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1655504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88492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3191313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EE93B47-0902-45BE-9793-AF9A287A6B8B}"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75970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93B47-0902-45BE-9793-AF9A287A6B8B}" type="datetimeFigureOut">
              <a:rPr lang="en-US" smtClean="0"/>
              <a:pPr/>
              <a:t>10/23/2022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F0176-433E-4505-9ABD-E6851F2796CF}" type="slidenum">
              <a:rPr lang="en-US" smtClean="0"/>
              <a:pPr/>
              <a:t>‹#›</a:t>
            </a:fld>
            <a:endParaRPr lang="en-US"/>
          </a:p>
        </p:txBody>
      </p:sp>
    </p:spTree>
    <p:extLst>
      <p:ext uri="{BB962C8B-B14F-4D97-AF65-F5344CB8AC3E}">
        <p14:creationId xmlns:p14="http://schemas.microsoft.com/office/powerpoint/2010/main" xmlns="" val="1454158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NULL" TargetMode="External"/><Relationship Id="rId1" Type="http://schemas.openxmlformats.org/officeDocument/2006/relationships/audio" Target="../media/media1.mp3"/><Relationship Id="rId6" Type="http://schemas.microsoft.com/office/2007/relationships/media" Target="../media/media2.mp4"/><Relationship Id="rId5" Type="http://schemas.openxmlformats.org/officeDocument/2006/relationships/image" Target="../media/image1.png"/><Relationship Id="rId4" Type="http://schemas.microsoft.com/office/2007/relationships/media" Target="../media/media1.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6.jpe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69511" y="-885707"/>
            <a:ext cx="14805890" cy="3121891"/>
          </a:xfrm>
          <a:prstGeom prst="roundRect">
            <a:avLst>
              <a:gd name="adj" fmla="val 50000"/>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24" name="Group 23"/>
          <p:cNvGrpSpPr/>
          <p:nvPr/>
        </p:nvGrpSpPr>
        <p:grpSpPr>
          <a:xfrm>
            <a:off x="2792044" y="2027540"/>
            <a:ext cx="6699183" cy="2018182"/>
            <a:chOff x="2180216" y="1968007"/>
            <a:chExt cx="6699183" cy="2018182"/>
          </a:xfrm>
        </p:grpSpPr>
        <p:sp>
          <p:nvSpPr>
            <p:cNvPr id="15" name="Rounded Rectangle 14"/>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Rounded Rectangle 17"/>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6" name="Rounded Rectangle 15"/>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Rounded Rectangle 16"/>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25" name="Group 24"/>
          <p:cNvGrpSpPr/>
          <p:nvPr/>
        </p:nvGrpSpPr>
        <p:grpSpPr>
          <a:xfrm>
            <a:off x="2920935" y="-266393"/>
            <a:ext cx="2537440" cy="1969734"/>
            <a:chOff x="2920935" y="-266393"/>
            <a:chExt cx="2537440" cy="1969734"/>
          </a:xfrm>
        </p:grpSpPr>
        <p:grpSp>
          <p:nvGrpSpPr>
            <p:cNvPr id="8" name="Group 7"/>
            <p:cNvGrpSpPr/>
            <p:nvPr/>
          </p:nvGrpSpPr>
          <p:grpSpPr>
            <a:xfrm rot="12142935">
              <a:off x="2920935" y="-266393"/>
              <a:ext cx="2537440" cy="1969734"/>
              <a:chOff x="1062180" y="270164"/>
              <a:chExt cx="2521529" cy="1741054"/>
            </a:xfrm>
          </p:grpSpPr>
          <p:sp>
            <p:nvSpPr>
              <p:cNvPr id="7" name="Cloud 6"/>
              <p:cNvSpPr/>
              <p:nvPr/>
            </p:nvSpPr>
            <p:spPr>
              <a:xfrm>
                <a:off x="1062180" y="270164"/>
                <a:ext cx="2521529" cy="174105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 name="Cloud 5"/>
              <p:cNvSpPr/>
              <p:nvPr/>
            </p:nvSpPr>
            <p:spPr>
              <a:xfrm>
                <a:off x="1159162" y="410153"/>
                <a:ext cx="2327563" cy="1461076"/>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21" name="TextBox 20"/>
            <p:cNvSpPr txBox="1"/>
            <p:nvPr/>
          </p:nvSpPr>
          <p:spPr>
            <a:xfrm>
              <a:off x="3379837" y="228863"/>
              <a:ext cx="1846681" cy="1415772"/>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Chủ</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đề</a:t>
              </a:r>
              <a:r>
                <a:rPr lang="en-US" sz="3200" dirty="0" smtClean="0">
                  <a:latin typeface="Times New Roman" pitchFamily="18" charset="0"/>
                  <a:cs typeface="Times New Roman" pitchFamily="18" charset="0"/>
                </a:rPr>
                <a:t> </a:t>
              </a:r>
            </a:p>
            <a:p>
              <a:pPr algn="ctr"/>
              <a:r>
                <a:rPr lang="en-US" sz="5400" b="1" dirty="0">
                  <a:latin typeface="Times New Roman" pitchFamily="18" charset="0"/>
                  <a:cs typeface="Times New Roman" pitchFamily="18" charset="0"/>
                </a:rPr>
                <a:t>3</a:t>
              </a:r>
            </a:p>
          </p:txBody>
        </p:sp>
      </p:grpSp>
      <p:sp>
        <p:nvSpPr>
          <p:cNvPr id="22" name="TextBox 21"/>
          <p:cNvSpPr txBox="1"/>
          <p:nvPr/>
        </p:nvSpPr>
        <p:spPr>
          <a:xfrm>
            <a:off x="5495588" y="144391"/>
            <a:ext cx="6377060" cy="1938992"/>
          </a:xfrm>
          <a:prstGeom prst="rect">
            <a:avLst/>
          </a:prstGeom>
          <a:noFill/>
        </p:spPr>
        <p:txBody>
          <a:bodyPr wrap="square" rtlCol="0">
            <a:spAutoFit/>
          </a:bodyPr>
          <a:lstStyle/>
          <a:p>
            <a:r>
              <a:rPr lang="en-US" sz="4000" b="1" dirty="0" smtClean="0">
                <a:solidFill>
                  <a:schemeClr val="bg1"/>
                </a:solidFill>
                <a:latin typeface="Times New Roman" pitchFamily="18" charset="0"/>
                <a:cs typeface="Times New Roman" pitchFamily="18" charset="0"/>
              </a:rPr>
              <a:t>LÀM QUEN VỚI KHỐI LƯỢNG</a:t>
            </a:r>
          </a:p>
          <a:p>
            <a:r>
              <a:rPr lang="en-US" sz="4000" b="1" dirty="0" smtClean="0">
                <a:solidFill>
                  <a:schemeClr val="bg1"/>
                </a:solidFill>
                <a:latin typeface="Times New Roman" pitchFamily="18" charset="0"/>
                <a:cs typeface="Times New Roman" pitchFamily="18" charset="0"/>
              </a:rPr>
              <a:t>DUNG TÍCH</a:t>
            </a:r>
            <a:endParaRPr lang="en-US" sz="4000" b="1" dirty="0">
              <a:solidFill>
                <a:schemeClr val="bg1"/>
              </a:solidFill>
              <a:latin typeface="Times New Roman" pitchFamily="18" charset="0"/>
              <a:cs typeface="Times New Roman" pitchFamily="18" charset="0"/>
            </a:endParaRPr>
          </a:p>
        </p:txBody>
      </p:sp>
      <p:grpSp>
        <p:nvGrpSpPr>
          <p:cNvPr id="26" name="Group 25"/>
          <p:cNvGrpSpPr/>
          <p:nvPr/>
        </p:nvGrpSpPr>
        <p:grpSpPr>
          <a:xfrm>
            <a:off x="0" y="1364908"/>
            <a:ext cx="3026077" cy="1575736"/>
            <a:chOff x="0" y="1364908"/>
            <a:chExt cx="3026077" cy="1575736"/>
          </a:xfrm>
        </p:grpSpPr>
        <p:sp>
          <p:nvSpPr>
            <p:cNvPr id="13" name="Wave 12"/>
            <p:cNvSpPr/>
            <p:nvPr/>
          </p:nvSpPr>
          <p:spPr>
            <a:xfrm>
              <a:off x="0" y="1364908"/>
              <a:ext cx="3026077" cy="1575736"/>
            </a:xfrm>
            <a:prstGeom prst="wave">
              <a:avLst>
                <a:gd name="adj1" fmla="val 8328"/>
                <a:gd name="adj2" fmla="val -59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TextBox 22"/>
            <p:cNvSpPr txBox="1"/>
            <p:nvPr/>
          </p:nvSpPr>
          <p:spPr>
            <a:xfrm>
              <a:off x="637450" y="1819041"/>
              <a:ext cx="2304609" cy="646331"/>
            </a:xfrm>
            <a:prstGeom prst="rect">
              <a:avLst/>
            </a:prstGeom>
            <a:noFill/>
          </p:spPr>
          <p:txBody>
            <a:bodyPr wrap="square" rtlCol="0">
              <a:spAutoFit/>
            </a:bodyPr>
            <a:lstStyle/>
            <a:p>
              <a:r>
                <a:rPr lang="en-US" sz="3600" b="1" dirty="0" err="1" smtClean="0">
                  <a:solidFill>
                    <a:schemeClr val="bg1"/>
                  </a:solidFill>
                  <a:latin typeface="Times New Roman" pitchFamily="18" charset="0"/>
                  <a:cs typeface="Times New Roman" pitchFamily="18" charset="0"/>
                </a:rPr>
                <a:t>Bài</a:t>
              </a:r>
              <a:r>
                <a:rPr lang="en-US" sz="3600" b="1" dirty="0" smtClean="0">
                  <a:solidFill>
                    <a:schemeClr val="bg1"/>
                  </a:solidFill>
                  <a:latin typeface="Times New Roman" pitchFamily="18" charset="0"/>
                  <a:cs typeface="Times New Roman" pitchFamily="18" charset="0"/>
                </a:rPr>
                <a:t> 15</a:t>
              </a:r>
              <a:endParaRPr lang="en-US" sz="3600" b="1" dirty="0">
                <a:solidFill>
                  <a:schemeClr val="bg1"/>
                </a:solidFill>
                <a:latin typeface="Times New Roman" pitchFamily="18" charset="0"/>
                <a:cs typeface="Times New Roman" pitchFamily="18" charset="0"/>
              </a:endParaRPr>
            </a:p>
          </p:txBody>
        </p:sp>
      </p:grpSp>
      <p:sp>
        <p:nvSpPr>
          <p:cNvPr id="27" name="TextBox 26"/>
          <p:cNvSpPr txBox="1"/>
          <p:nvPr/>
        </p:nvSpPr>
        <p:spPr>
          <a:xfrm>
            <a:off x="4428946" y="2726853"/>
            <a:ext cx="4109987" cy="1569660"/>
          </a:xfrm>
          <a:prstGeom prst="rect">
            <a:avLst/>
          </a:prstGeom>
          <a:noFill/>
        </p:spPr>
        <p:txBody>
          <a:bodyPr wrap="square" rtlCol="0">
            <a:spAutoFit/>
          </a:bodyPr>
          <a:lstStyle/>
          <a:p>
            <a:r>
              <a:rPr lang="en-US" sz="4800" b="1" dirty="0" smtClean="0">
                <a:solidFill>
                  <a:srgbClr val="FF5050"/>
                </a:solidFill>
                <a:latin typeface="Times New Roman" pitchFamily="18" charset="0"/>
                <a:cs typeface="Times New Roman" pitchFamily="18" charset="0"/>
              </a:rPr>
              <a:t>KI – LÔ - GAM</a:t>
            </a:r>
            <a:endParaRPr lang="en-US" sz="4800" b="1" dirty="0">
              <a:solidFill>
                <a:srgbClr val="FF5050"/>
              </a:solidFill>
              <a:latin typeface="Times New Roman" pitchFamily="18" charset="0"/>
              <a:cs typeface="Times New Roman" pitchFamily="18" charset="0"/>
            </a:endParaRPr>
          </a:p>
        </p:txBody>
      </p:sp>
      <p:sp>
        <p:nvSpPr>
          <p:cNvPr id="2" name="TextBox 1"/>
          <p:cNvSpPr txBox="1"/>
          <p:nvPr/>
        </p:nvSpPr>
        <p:spPr>
          <a:xfrm>
            <a:off x="2641493" y="4775760"/>
            <a:ext cx="7807575" cy="830997"/>
          </a:xfrm>
          <a:prstGeom prst="rect">
            <a:avLst/>
          </a:prstGeom>
          <a:noFill/>
        </p:spPr>
        <p:txBody>
          <a:bodyPr wrap="square" rtlCol="0">
            <a:spAutoFit/>
          </a:bodyPr>
          <a:lstStyle/>
          <a:p>
            <a:r>
              <a:rPr lang="en-US" sz="4800" b="1" dirty="0" err="1" smtClean="0">
                <a:solidFill>
                  <a:srgbClr val="0070C0"/>
                </a:solidFill>
                <a:latin typeface="Times New Roman" pitchFamily="18" charset="0"/>
                <a:cs typeface="Times New Roman" pitchFamily="18" charset="0"/>
              </a:rPr>
              <a:t>Tiết</a:t>
            </a:r>
            <a:r>
              <a:rPr lang="en-US" sz="4800" b="1" dirty="0">
                <a:solidFill>
                  <a:srgbClr val="0070C0"/>
                </a:solidFill>
                <a:latin typeface="Times New Roman" pitchFamily="18" charset="0"/>
                <a:cs typeface="Times New Roman" pitchFamily="18" charset="0"/>
              </a:rPr>
              <a:t> </a:t>
            </a:r>
            <a:r>
              <a:rPr lang="en-US" sz="4800" b="1" dirty="0" smtClean="0">
                <a:solidFill>
                  <a:srgbClr val="0070C0"/>
                </a:solidFill>
                <a:latin typeface="Times New Roman" pitchFamily="18" charset="0"/>
                <a:cs typeface="Times New Roman" pitchFamily="18" charset="0"/>
              </a:rPr>
              <a:t>1: </a:t>
            </a:r>
            <a:r>
              <a:rPr lang="en-US" sz="4800" b="1" dirty="0" err="1" smtClean="0">
                <a:solidFill>
                  <a:srgbClr val="0070C0"/>
                </a:solidFill>
                <a:latin typeface="Times New Roman" pitchFamily="18" charset="0"/>
                <a:cs typeface="Times New Roman" pitchFamily="18" charset="0"/>
              </a:rPr>
              <a:t>Nặng</a:t>
            </a:r>
            <a:r>
              <a:rPr lang="en-US" sz="4800" b="1" dirty="0" smtClean="0">
                <a:solidFill>
                  <a:srgbClr val="0070C0"/>
                </a:solidFill>
                <a:latin typeface="Times New Roman" pitchFamily="18" charset="0"/>
                <a:cs typeface="Times New Roman" pitchFamily="18" charset="0"/>
              </a:rPr>
              <a:t> </a:t>
            </a:r>
            <a:r>
              <a:rPr lang="en-US" sz="4800" b="1" dirty="0" err="1" smtClean="0">
                <a:solidFill>
                  <a:srgbClr val="0070C0"/>
                </a:solidFill>
                <a:latin typeface="Times New Roman" pitchFamily="18" charset="0"/>
                <a:cs typeface="Times New Roman" pitchFamily="18" charset="0"/>
              </a:rPr>
              <a:t>hơn</a:t>
            </a:r>
            <a:r>
              <a:rPr lang="en-US" sz="4800" b="1" dirty="0" smtClean="0">
                <a:solidFill>
                  <a:srgbClr val="0070C0"/>
                </a:solidFill>
                <a:latin typeface="Times New Roman" pitchFamily="18" charset="0"/>
                <a:cs typeface="Times New Roman" pitchFamily="18" charset="0"/>
              </a:rPr>
              <a:t>, </a:t>
            </a:r>
            <a:r>
              <a:rPr lang="en-US" sz="4800" b="1" dirty="0" err="1" smtClean="0">
                <a:solidFill>
                  <a:srgbClr val="0070C0"/>
                </a:solidFill>
                <a:latin typeface="Times New Roman" pitchFamily="18" charset="0"/>
                <a:cs typeface="Times New Roman" pitchFamily="18" charset="0"/>
              </a:rPr>
              <a:t>nhẹ</a:t>
            </a:r>
            <a:r>
              <a:rPr lang="en-US" sz="4800" b="1" dirty="0" smtClean="0">
                <a:solidFill>
                  <a:srgbClr val="0070C0"/>
                </a:solidFill>
                <a:latin typeface="Times New Roman" pitchFamily="18" charset="0"/>
                <a:cs typeface="Times New Roman" pitchFamily="18" charset="0"/>
              </a:rPr>
              <a:t> </a:t>
            </a:r>
            <a:r>
              <a:rPr lang="en-US" sz="4800" b="1" dirty="0" err="1" smtClean="0">
                <a:solidFill>
                  <a:srgbClr val="0070C0"/>
                </a:solidFill>
                <a:latin typeface="Times New Roman" pitchFamily="18" charset="0"/>
                <a:cs typeface="Times New Roman" pitchFamily="18" charset="0"/>
              </a:rPr>
              <a:t>hơn</a:t>
            </a:r>
            <a:endParaRPr lang="en-US" sz="4800" b="1" dirty="0">
              <a:solidFill>
                <a:srgbClr val="0070C0"/>
              </a:solidFill>
              <a:latin typeface="Times New Roman" pitchFamily="18" charset="0"/>
              <a:cs typeface="Times New Roman" pitchFamily="18" charset="0"/>
            </a:endParaRPr>
          </a:p>
        </p:txBody>
      </p:sp>
      <p:pic>
        <p:nvPicPr>
          <p:cNvPr id="19" name="5c40741ee2086">
            <a:hlinkClick r:id="" action="ppaction://media"/>
            <a:extLst>
              <a:ext uri="{FF2B5EF4-FFF2-40B4-BE49-F238E27FC236}">
                <a16:creationId xmlns:a16="http://schemas.microsoft.com/office/drawing/2014/main" xmlns="" id="{574ECA4D-84FF-4B26-94F8-E33CD28D514B}"/>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885482" y="5191258"/>
            <a:ext cx="609600" cy="609600"/>
          </a:xfrm>
          <a:prstGeom prst="rect">
            <a:avLst/>
          </a:prstGeom>
        </p:spPr>
      </p:pic>
      <p:pic>
        <p:nvPicPr>
          <p:cNvPr id="3" name="A8063C4">
            <a:hlinkClick r:id="" action="ppaction://media"/>
          </p:cNvPr>
          <p:cNvPicPr>
            <a:picLocks noChangeAspect="1"/>
          </p:cNvPicPr>
          <p:nvPr>
            <a:videoFile r:link="rId2"/>
            <p:extLst>
              <p:ext uri="{DAA4B4D4-6D71-4841-9C94-3DE7FCFB9230}">
                <p14:media xmlns:p14="http://schemas.microsoft.com/office/powerpoint/2010/main" xmlns="" r:embed="rId6">
                  <p14:trim end="5925"/>
                </p14:media>
              </p:ext>
            </p:extLst>
          </p:nvPr>
        </p:nvPicPr>
        <p:blipFill>
          <a:blip r:embed="rId7"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5180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9"/>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cTn>
                <p:tgtEl>
                  <p:spTgt spid="3"/>
                </p:tgtEl>
              </p:cMediaNode>
            </p:vide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pitchFamily="18" charset="0"/>
                <a:cs typeface="Times New Roman" pitchFamily="18" charset="0"/>
              </a:rPr>
              <a:t>YÊU CẦU CẦN ĐẠT</a:t>
            </a:r>
            <a:endParaRPr lang="vi-VN"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70000" lnSpcReduction="20000"/>
          </a:bodyPr>
          <a:lstStyle/>
          <a:p>
            <a:pPr>
              <a:buNone/>
            </a:pPr>
            <a:r>
              <a:rPr lang="vi-VN" dirty="0" smtClean="0">
                <a:latin typeface="Times New Roman" pitchFamily="18" charset="0"/>
                <a:cs typeface="Times New Roman" pitchFamily="18" charset="0"/>
              </a:rPr>
              <a:t>- Bước đầu cảm nhận về nặng hơn, nhẹ hơn về biểu tượng đơn vị đo khối lượng  </a:t>
            </a:r>
          </a:p>
          <a:p>
            <a:pPr>
              <a:buNone/>
            </a:pPr>
            <a:r>
              <a:rPr lang="vi-VN" dirty="0" smtClean="0">
                <a:latin typeface="Times New Roman" pitchFamily="18" charset="0"/>
                <a:cs typeface="Times New Roman" pitchFamily="18" charset="0"/>
              </a:rPr>
              <a:t>ki - lô - gam (kg)</a:t>
            </a:r>
          </a:p>
          <a:p>
            <a:pPr>
              <a:buNone/>
            </a:pPr>
            <a:r>
              <a:rPr lang="vi-VN" dirty="0" smtClean="0">
                <a:latin typeface="Times New Roman" pitchFamily="18" charset="0"/>
                <a:cs typeface="Times New Roman" pitchFamily="18" charset="0"/>
              </a:rPr>
              <a:t>- Đọc, viết tắt kí hiệu ki - lô - gam</a:t>
            </a:r>
          </a:p>
          <a:p>
            <a:pPr>
              <a:buNone/>
            </a:pPr>
            <a:r>
              <a:rPr lang="vi-VN" dirty="0" smtClean="0">
                <a:latin typeface="Times New Roman" pitchFamily="18" charset="0"/>
                <a:cs typeface="Times New Roman" pitchFamily="18" charset="0"/>
              </a:rPr>
              <a:t>- Thực hiện phép tính cộng, trừ với số đo ki - lô  - gam.</a:t>
            </a:r>
          </a:p>
          <a:p>
            <a:pPr>
              <a:buNone/>
            </a:pPr>
            <a:r>
              <a:rPr lang="vi-VN" dirty="0" smtClean="0">
                <a:latin typeface="Times New Roman" pitchFamily="18" charset="0"/>
                <a:cs typeface="Times New Roman" pitchFamily="18" charset="0"/>
              </a:rPr>
              <a:t>- Vận dụng giải các bài toán thực tế liên quan đến nặng hơn, nhẹ hơn, liên quan đến đơn vị đo khối lượng ki - lô – gam</a:t>
            </a:r>
          </a:p>
          <a:p>
            <a:pPr>
              <a:buNone/>
            </a:pPr>
            <a:r>
              <a:rPr lang="vi-VN" dirty="0" smtClean="0">
                <a:latin typeface="Times New Roman" pitchFamily="18" charset="0"/>
                <a:cs typeface="Times New Roman" pitchFamily="18" charset="0"/>
              </a:rPr>
              <a:t>- Thông qua hoạt động khám phá (nhận biết, so sánh) về nặng hơn, nhẹ hơn, hình thành biểu tượng về đại lượng và đơn vị đo đại lượng (kg), HS phát triển năng lực tư duy, lập luận toán học. </a:t>
            </a:r>
          </a:p>
          <a:p>
            <a:pPr>
              <a:buNone/>
            </a:pPr>
            <a:r>
              <a:rPr lang="vi-VN" dirty="0" smtClean="0">
                <a:latin typeface="Times New Roman" pitchFamily="18" charset="0"/>
                <a:cs typeface="Times New Roman" pitchFamily="18" charset="0"/>
              </a:rPr>
              <a:t>- Thông qua trao đổi, diễn đạt (nói, viết) về giải quyết tình huống” ở các bài tập, bài toán thực tế, về tính toán, so sánh số đo đại lượng, HS phát triển năng lực giải quyết vấn đề, năng lực giao tiếp toán học.</a:t>
            </a:r>
          </a:p>
          <a:p>
            <a:pPr>
              <a:buNone/>
            </a:pPr>
            <a:r>
              <a:rPr lang="vi-VN" dirty="0" smtClean="0">
                <a:latin typeface="Times New Roman" pitchFamily="18" charset="0"/>
                <a:cs typeface="Times New Roman" pitchFamily="18" charset="0"/>
              </a:rPr>
              <a:t>- Yêu thích môn học, có niềm hứng thú, say mê các con số để giải quyết bài toán</a:t>
            </a:r>
          </a:p>
          <a:p>
            <a:pPr>
              <a:buNone/>
            </a:pPr>
            <a:r>
              <a:rPr lang="vi-VN" dirty="0" smtClean="0">
                <a:latin typeface="Times New Roman" pitchFamily="18" charset="0"/>
                <a:cs typeface="Times New Roman" pitchFamily="18" charset="0"/>
              </a:rPr>
              <a:t>- Rèn phẩm chất chăm chỉ, trách nhiệm.</a:t>
            </a:r>
          </a:p>
          <a:p>
            <a:endParaRPr lang="vi-VN"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3056" b="73148" l="24427" r="72552">
                        <a14:foregroundMark x1="27500" y1="51944" x2="61667" y2="49722"/>
                        <a14:foregroundMark x1="33802" y1="36481" x2="42135" y2="48241"/>
                        <a14:foregroundMark x1="34792" y1="35093" x2="35990" y2="33796"/>
                        <a14:foregroundMark x1="35469" y1="34259" x2="38021" y2="33704"/>
                        <a14:foregroundMark x1="38021" y1="33704" x2="40625" y2="34259"/>
                        <a14:foregroundMark x1="40573" y1="34352" x2="42500" y2="36296"/>
                        <a14:foregroundMark x1="42500" y1="36296" x2="43177" y2="38981"/>
                        <a14:foregroundMark x1="43177" y1="38981" x2="42552" y2="42500"/>
                        <a14:foregroundMark x1="42656" y1="40648" x2="42500" y2="42778"/>
                        <a14:foregroundMark x1="42448" y1="42685" x2="41823" y2="42870"/>
                        <a14:foregroundMark x1="42708" y1="41667" x2="41094" y2="44167"/>
                        <a14:foregroundMark x1="35156" y1="34537" x2="42865" y2="41204"/>
                        <a14:foregroundMark x1="52812" y1="38333" x2="54271" y2="36204"/>
                        <a14:foregroundMark x1="53542" y1="37130" x2="57448" y2="34815"/>
                        <a14:foregroundMark x1="57448" y1="34815" x2="61302" y2="35463"/>
                        <a14:foregroundMark x1="61302" y1="35463" x2="63698" y2="37500"/>
                        <a14:foregroundMark x1="63854" y1="37500" x2="64948" y2="39259"/>
                        <a14:foregroundMark x1="64323" y1="38704" x2="64583" y2="44167"/>
                        <a14:foregroundMark x1="51823" y1="40833" x2="65052" y2="43796"/>
                        <a14:foregroundMark x1="34896" y1="34537" x2="32552" y2="38796"/>
                        <a14:foregroundMark x1="51719" y1="42130" x2="63073" y2="46389"/>
                        <a14:foregroundMark x1="32604" y1="38056" x2="33594" y2="35556"/>
                        <a14:foregroundMark x1="33594" y1="35556" x2="34792" y2="34259"/>
                        <a14:foregroundMark x1="52240" y1="38148" x2="54375" y2="35370"/>
                        <a14:foregroundMark x1="54375" y1="35370" x2="59167" y2="34167"/>
                        <a14:foregroundMark x1="59167" y1="34167" x2="62552" y2="35648"/>
                        <a14:foregroundMark x1="62552" y1="35648" x2="64792" y2="38148"/>
                      </a14:backgroundRemoval>
                    </a14:imgEffect>
                    <a14:imgEffect>
                      <a14:sharpenSoften amount="25000"/>
                    </a14:imgEffect>
                    <a14:imgEffect>
                      <a14:brightnessContrast bright="1000"/>
                    </a14:imgEffect>
                  </a14:imgLayer>
                </a14:imgProps>
              </a:ext>
            </a:extLst>
          </a:blip>
          <a:srcRect l="24577" t="33250" r="27512" b="25755"/>
          <a:stretch/>
        </p:blipFill>
        <p:spPr>
          <a:xfrm>
            <a:off x="514065" y="1300070"/>
            <a:ext cx="11163870" cy="5373264"/>
          </a:xfrm>
          <a:prstGeom prst="rect">
            <a:avLst/>
          </a:prstGeom>
        </p:spPr>
      </p:pic>
      <p:pic>
        <p:nvPicPr>
          <p:cNvPr id="5" name="Picture 4"/>
          <p:cNvPicPr>
            <a:picLocks noChangeAspect="1"/>
          </p:cNvPicPr>
          <p:nvPr/>
        </p:nvPicPr>
        <p:blipFill>
          <a:blip r:embed="rId4" cstate="print">
            <a:clrChange>
              <a:clrFrom>
                <a:srgbClr val="FFFFFF"/>
              </a:clrFrom>
              <a:clrTo>
                <a:srgbClr val="FFFFFF">
                  <a:alpha val="0"/>
                </a:srgbClr>
              </a:clrTo>
            </a:clrChange>
          </a:blip>
          <a:stretch>
            <a:fillRect/>
          </a:stretch>
        </p:blipFill>
        <p:spPr>
          <a:xfrm>
            <a:off x="134571" y="923238"/>
            <a:ext cx="2360182" cy="953820"/>
          </a:xfrm>
          <a:prstGeom prst="rect">
            <a:avLst/>
          </a:prstGeom>
        </p:spPr>
      </p:pic>
      <p:sp>
        <p:nvSpPr>
          <p:cNvPr id="6" name="Text Box 1"/>
          <p:cNvSpPr txBox="1"/>
          <p:nvPr/>
        </p:nvSpPr>
        <p:spPr>
          <a:xfrm>
            <a:off x="4580329" y="6488668"/>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9" name="Flowchart: Document 8"/>
          <p:cNvSpPr/>
          <p:nvPr/>
        </p:nvSpPr>
        <p:spPr>
          <a:xfrm>
            <a:off x="0" y="237438"/>
            <a:ext cx="12192000" cy="619812"/>
          </a:xfrm>
          <a:prstGeom prst="flowChartDocumen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latin typeface="Times New Roman" pitchFamily="18" charset="0"/>
              <a:cs typeface="Times New Roman" pitchFamily="18" charset="0"/>
            </a:endParaRPr>
          </a:p>
        </p:txBody>
      </p:sp>
      <p:sp>
        <p:nvSpPr>
          <p:cNvPr id="10" name="Flowchart: Document 9"/>
          <p:cNvSpPr/>
          <p:nvPr/>
        </p:nvSpPr>
        <p:spPr>
          <a:xfrm>
            <a:off x="0" y="0"/>
            <a:ext cx="12192000" cy="685800"/>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11" name="组合 23"/>
          <p:cNvGrpSpPr/>
          <p:nvPr/>
        </p:nvGrpSpPr>
        <p:grpSpPr>
          <a:xfrm>
            <a:off x="-13656" y="6009797"/>
            <a:ext cx="12203723" cy="861991"/>
            <a:chOff x="-17585" y="5729324"/>
            <a:chExt cx="12203723" cy="1123362"/>
          </a:xfrm>
        </p:grpSpPr>
        <p:pic>
          <p:nvPicPr>
            <p:cNvPr id="12" name="图片 25"/>
            <p:cNvPicPr>
              <a:picLocks noChangeAspect="1"/>
            </p:cNvPicPr>
            <p:nvPr/>
          </p:nvPicPr>
          <p:blipFill rotWithShape="1">
            <a:blip r:embed="rId5" cstate="print"/>
            <a:srcRect r="21459"/>
            <a:stretch/>
          </p:blipFill>
          <p:spPr>
            <a:xfrm>
              <a:off x="5398477" y="5729324"/>
              <a:ext cx="6787661" cy="1123362"/>
            </a:xfrm>
            <a:prstGeom prst="rect">
              <a:avLst/>
            </a:prstGeom>
          </p:spPr>
        </p:pic>
        <p:pic>
          <p:nvPicPr>
            <p:cNvPr id="13" name="图片 24"/>
            <p:cNvPicPr>
              <a:picLocks noChangeAspect="1"/>
            </p:cNvPicPr>
            <p:nvPr/>
          </p:nvPicPr>
          <p:blipFill rotWithShape="1">
            <a:blip r:embed="rId5" cstate="print"/>
            <a:srcRect l="1990"/>
            <a:stretch/>
          </p:blipFill>
          <p:spPr>
            <a:xfrm>
              <a:off x="-17585" y="5729324"/>
              <a:ext cx="8659753" cy="1123362"/>
            </a:xfrm>
            <a:prstGeom prst="rect">
              <a:avLst/>
            </a:prstGeom>
          </p:spPr>
        </p:pic>
      </p:grpSp>
      <p:sp>
        <p:nvSpPr>
          <p:cNvPr id="14" name="Text Box 1"/>
          <p:cNvSpPr txBox="1"/>
          <p:nvPr/>
        </p:nvSpPr>
        <p:spPr>
          <a:xfrm>
            <a:off x="4494229" y="6550850"/>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27227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23"/>
          <p:cNvGrpSpPr/>
          <p:nvPr/>
        </p:nvGrpSpPr>
        <p:grpSpPr>
          <a:xfrm>
            <a:off x="-11723" y="6304491"/>
            <a:ext cx="12203723" cy="543268"/>
            <a:chOff x="-17585" y="5729324"/>
            <a:chExt cx="12203723" cy="1123362"/>
          </a:xfrm>
        </p:grpSpPr>
        <p:pic>
          <p:nvPicPr>
            <p:cNvPr id="70" name="图片 25"/>
            <p:cNvPicPr>
              <a:picLocks noChangeAspect="1"/>
            </p:cNvPicPr>
            <p:nvPr/>
          </p:nvPicPr>
          <p:blipFill rotWithShape="1">
            <a:blip r:embed="rId3" cstate="print"/>
            <a:srcRect r="21459"/>
            <a:stretch/>
          </p:blipFill>
          <p:spPr>
            <a:xfrm>
              <a:off x="5398477" y="5729324"/>
              <a:ext cx="6787661" cy="1123362"/>
            </a:xfrm>
            <a:prstGeom prst="rect">
              <a:avLst/>
            </a:prstGeom>
          </p:spPr>
        </p:pic>
        <p:pic>
          <p:nvPicPr>
            <p:cNvPr id="71" name="图片 24"/>
            <p:cNvPicPr>
              <a:picLocks noChangeAspect="1"/>
            </p:cNvPicPr>
            <p:nvPr/>
          </p:nvPicPr>
          <p:blipFill rotWithShape="1">
            <a:blip r:embed="rId3" cstate="print"/>
            <a:srcRect l="1990"/>
            <a:stretch/>
          </p:blipFill>
          <p:spPr>
            <a:xfrm>
              <a:off x="-17585" y="5729324"/>
              <a:ext cx="8659753" cy="1123362"/>
            </a:xfrm>
            <a:prstGeom prst="rect">
              <a:avLst/>
            </a:prstGeom>
          </p:spPr>
        </p:pic>
      </p:grpSp>
      <p:sp>
        <p:nvSpPr>
          <p:cNvPr id="84" name="Rounded Rectangle 83"/>
          <p:cNvSpPr/>
          <p:nvPr/>
        </p:nvSpPr>
        <p:spPr>
          <a:xfrm>
            <a:off x="6596073" y="1417075"/>
            <a:ext cx="5254955" cy="3487505"/>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85" name="TextBox 84"/>
          <p:cNvSpPr txBox="1"/>
          <p:nvPr/>
        </p:nvSpPr>
        <p:spPr>
          <a:xfrm>
            <a:off x="7112703" y="1784200"/>
            <a:ext cx="461024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hấu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nặng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2 </a:t>
            </a:r>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bưởi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1" name="Rounded Rectangle 80"/>
          <p:cNvSpPr/>
          <p:nvPr/>
        </p:nvSpPr>
        <p:spPr>
          <a:xfrm>
            <a:off x="76395" y="1405610"/>
            <a:ext cx="5254955" cy="3487505"/>
          </a:xfrm>
          <a:prstGeom prst="round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itchFamily="18" charset="0"/>
              <a:cs typeface="Times New Roman" pitchFamily="18" charset="0"/>
            </a:endParaRPr>
          </a:p>
        </p:txBody>
      </p:sp>
      <p:pic>
        <p:nvPicPr>
          <p:cNvPr id="79" name="Picture 78"/>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rot="5400000">
            <a:off x="7318914" y="3741638"/>
            <a:ext cx="1415679" cy="1415679"/>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50000" b="62963" l="38958" r="47344"/>
                    </a14:imgEffect>
                  </a14:imgLayer>
                </a14:imgProps>
              </a:ext>
            </a:extLst>
          </a:blip>
          <a:srcRect l="38851" t="50195" r="51667" b="32776"/>
          <a:stretch/>
        </p:blipFill>
        <p:spPr>
          <a:xfrm>
            <a:off x="7730464" y="723316"/>
            <a:ext cx="1607706" cy="1624020"/>
          </a:xfrm>
          <a:prstGeom prst="rect">
            <a:avLst/>
          </a:prstGeom>
        </p:spPr>
      </p:pic>
      <p:pic>
        <p:nvPicPr>
          <p:cNvPr id="5" name="Picture 4"/>
          <p:cNvPicPr>
            <a:picLocks noChangeAspect="1"/>
          </p:cNvPicPr>
          <p:nvPr/>
        </p:nvPicPr>
        <p:blipFill rotWithShape="1">
          <a:blip r:embed="rId8" cstate="print">
            <a:extLst>
              <a:ext uri="{BEBA8EAE-BF5A-486C-A8C5-ECC9F3942E4B}">
                <a14:imgProps xmlns:a14="http://schemas.microsoft.com/office/drawing/2010/main" xmlns="">
                  <a14:imgLayer r:embed="rId7">
                    <a14:imgEffect>
                      <a14:backgroundRemoval t="52778" b="70185" l="20573" r="28073"/>
                    </a14:imgEffect>
                  </a14:imgLayer>
                </a14:imgProps>
              </a:ext>
            </a:extLst>
          </a:blip>
          <a:srcRect l="19649" t="55563" r="70665" b="27711"/>
          <a:stretch/>
        </p:blipFill>
        <p:spPr>
          <a:xfrm>
            <a:off x="2804879" y="756686"/>
            <a:ext cx="1499485" cy="1456556"/>
          </a:xfrm>
          <a:prstGeom prst="rect">
            <a:avLst/>
          </a:prstGeom>
        </p:spPr>
      </p:pic>
      <p:grpSp>
        <p:nvGrpSpPr>
          <p:cNvPr id="42" name="Group 41"/>
          <p:cNvGrpSpPr/>
          <p:nvPr/>
        </p:nvGrpSpPr>
        <p:grpSpPr>
          <a:xfrm rot="20648338">
            <a:off x="539193" y="4605640"/>
            <a:ext cx="3953102" cy="246466"/>
            <a:chOff x="7524508" y="3836482"/>
            <a:chExt cx="3953102" cy="246466"/>
          </a:xfrm>
        </p:grpSpPr>
        <p:sp>
          <p:nvSpPr>
            <p:cNvPr id="43" name="Rectangle 42"/>
            <p:cNvSpPr/>
            <p:nvPr/>
          </p:nvSpPr>
          <p:spPr>
            <a:xfrm rot="10831809" flipV="1">
              <a:off x="7672911" y="4037229"/>
              <a:ext cx="3648041" cy="45719"/>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4" name="Trapezoid 43"/>
            <p:cNvSpPr/>
            <p:nvPr/>
          </p:nvSpPr>
          <p:spPr>
            <a:xfrm rot="10836235">
              <a:off x="10448910" y="3846789"/>
              <a:ext cx="1028700" cy="188843"/>
            </a:xfrm>
            <a:prstGeom prst="trapezoid">
              <a:avLst>
                <a:gd name="adj" fmla="val 855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5" name="Trapezoid 44"/>
            <p:cNvSpPr/>
            <p:nvPr/>
          </p:nvSpPr>
          <p:spPr>
            <a:xfrm rot="10836235">
              <a:off x="7524508" y="3836482"/>
              <a:ext cx="1028700" cy="188843"/>
            </a:xfrm>
            <a:prstGeom prst="trapezoid">
              <a:avLst>
                <a:gd name="adj" fmla="val 855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41" name="Group 40"/>
          <p:cNvGrpSpPr/>
          <p:nvPr/>
        </p:nvGrpSpPr>
        <p:grpSpPr>
          <a:xfrm>
            <a:off x="540160" y="4589876"/>
            <a:ext cx="3953102" cy="246466"/>
            <a:chOff x="7524508" y="3836482"/>
            <a:chExt cx="3953102" cy="246466"/>
          </a:xfrm>
        </p:grpSpPr>
        <p:sp>
          <p:nvSpPr>
            <p:cNvPr id="23" name="Rectangle 22"/>
            <p:cNvSpPr/>
            <p:nvPr/>
          </p:nvSpPr>
          <p:spPr>
            <a:xfrm rot="10831809" flipV="1">
              <a:off x="7672911" y="4037229"/>
              <a:ext cx="3648041" cy="45719"/>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39" name="Trapezoid 38"/>
            <p:cNvSpPr/>
            <p:nvPr/>
          </p:nvSpPr>
          <p:spPr>
            <a:xfrm rot="10836235">
              <a:off x="10448910" y="3846789"/>
              <a:ext cx="1028700" cy="188843"/>
            </a:xfrm>
            <a:prstGeom prst="trapezoid">
              <a:avLst>
                <a:gd name="adj" fmla="val 855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0" name="Trapezoid 39"/>
            <p:cNvSpPr/>
            <p:nvPr/>
          </p:nvSpPr>
          <p:spPr>
            <a:xfrm rot="10836235">
              <a:off x="7524508" y="3836482"/>
              <a:ext cx="1028700" cy="188843"/>
            </a:xfrm>
            <a:prstGeom prst="trapezoid">
              <a:avLst>
                <a:gd name="adj" fmla="val 855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31" name="Group 30"/>
          <p:cNvGrpSpPr/>
          <p:nvPr/>
        </p:nvGrpSpPr>
        <p:grpSpPr>
          <a:xfrm>
            <a:off x="2107048" y="4449478"/>
            <a:ext cx="840783" cy="930607"/>
            <a:chOff x="9133472" y="4559337"/>
            <a:chExt cx="840783" cy="930607"/>
          </a:xfrm>
        </p:grpSpPr>
        <p:grpSp>
          <p:nvGrpSpPr>
            <p:cNvPr id="27" name="Group 26"/>
            <p:cNvGrpSpPr/>
            <p:nvPr/>
          </p:nvGrpSpPr>
          <p:grpSpPr>
            <a:xfrm>
              <a:off x="9133472" y="4559337"/>
              <a:ext cx="840783" cy="930607"/>
              <a:chOff x="7985502" y="4381436"/>
              <a:chExt cx="840783" cy="930607"/>
            </a:xfrm>
          </p:grpSpPr>
          <p:sp>
            <p:nvSpPr>
              <p:cNvPr id="13" name="Flowchart: Terminator 12"/>
              <p:cNvSpPr/>
              <p:nvPr/>
            </p:nvSpPr>
            <p:spPr>
              <a:xfrm rot="5400000">
                <a:off x="7970385" y="4516940"/>
                <a:ext cx="876881" cy="605874"/>
              </a:xfrm>
              <a:prstGeom prst="flowChartTerminator">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9" name="Trapezoid 8"/>
              <p:cNvSpPr/>
              <p:nvPr/>
            </p:nvSpPr>
            <p:spPr>
              <a:xfrm>
                <a:off x="8051369" y="5200008"/>
                <a:ext cx="716798" cy="58310"/>
              </a:xfrm>
              <a:prstGeom prst="trapezoi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Trapezoid 9"/>
              <p:cNvSpPr/>
              <p:nvPr/>
            </p:nvSpPr>
            <p:spPr>
              <a:xfrm>
                <a:off x="7985502" y="5266324"/>
                <a:ext cx="840783" cy="45719"/>
              </a:xfrm>
              <a:prstGeom prst="trapezoi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8" name="Trapezoid 17"/>
              <p:cNvSpPr/>
              <p:nvPr/>
            </p:nvSpPr>
            <p:spPr>
              <a:xfrm>
                <a:off x="8105888" y="5154288"/>
                <a:ext cx="635156" cy="45720"/>
              </a:xfrm>
              <a:prstGeom prst="trapezoi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17" name="Group 16"/>
            <p:cNvGrpSpPr/>
            <p:nvPr/>
          </p:nvGrpSpPr>
          <p:grpSpPr>
            <a:xfrm>
              <a:off x="9333012" y="4689720"/>
              <a:ext cx="441702" cy="437827"/>
              <a:chOff x="9696939" y="4034495"/>
              <a:chExt cx="441702" cy="437827"/>
            </a:xfrm>
          </p:grpSpPr>
          <p:sp>
            <p:nvSpPr>
              <p:cNvPr id="16" name="Oval 15"/>
              <p:cNvSpPr/>
              <p:nvPr/>
            </p:nvSpPr>
            <p:spPr>
              <a:xfrm>
                <a:off x="9696939" y="4034495"/>
                <a:ext cx="441702" cy="437827"/>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4" name="Oval 13"/>
              <p:cNvSpPr/>
              <p:nvPr/>
            </p:nvSpPr>
            <p:spPr>
              <a:xfrm>
                <a:off x="9741355" y="4078521"/>
                <a:ext cx="352869" cy="349773"/>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sp>
        <p:nvSpPr>
          <p:cNvPr id="15" name="Up Arrow 14"/>
          <p:cNvSpPr/>
          <p:nvPr/>
        </p:nvSpPr>
        <p:spPr>
          <a:xfrm>
            <a:off x="2465344" y="4751733"/>
            <a:ext cx="102735" cy="16921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6" name="Up Arrow 45"/>
          <p:cNvSpPr/>
          <p:nvPr/>
        </p:nvSpPr>
        <p:spPr>
          <a:xfrm rot="14874722">
            <a:off x="2455213" y="4755902"/>
            <a:ext cx="102735" cy="16921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48" name="Picture 47"/>
          <p:cNvPicPr>
            <a:picLocks noChangeAspect="1"/>
          </p:cNvPicPr>
          <p:nvPr/>
        </p:nvPicPr>
        <p:blipFill rotWithShape="1">
          <a:blip r:embed="rId9" cstate="print">
            <a:extLst>
              <a:ext uri="{BEBA8EAE-BF5A-486C-A8C5-ECC9F3942E4B}">
                <a14:imgProps xmlns:a14="http://schemas.microsoft.com/office/drawing/2010/main" xmlns="">
                  <a14:imgLayer r:embed="rId10">
                    <a14:imgEffect>
                      <a14:backgroundRemoval t="36852" b="68241" l="70729" r="79375">
                        <a14:foregroundMark x1="78281" y1="42315" x2="78281" y2="42315"/>
                        <a14:foregroundMark x1="77188" y1="44722" x2="77188" y2="44722"/>
                        <a14:foregroundMark x1="77188" y1="44537" x2="77292" y2="44537"/>
                      </a14:backgroundRemoval>
                    </a14:imgEffect>
                  </a14:imgLayer>
                </a14:imgProps>
              </a:ext>
            </a:extLst>
          </a:blip>
          <a:srcRect l="70852" t="36783" r="20735" b="32042"/>
          <a:stretch/>
        </p:blipFill>
        <p:spPr>
          <a:xfrm>
            <a:off x="5124515" y="723316"/>
            <a:ext cx="2100005" cy="4377469"/>
          </a:xfrm>
          <a:prstGeom prst="rect">
            <a:avLst/>
          </a:prstGeom>
        </p:spPr>
      </p:pic>
      <p:sp>
        <p:nvSpPr>
          <p:cNvPr id="49" name="Oval Callout 48"/>
          <p:cNvSpPr/>
          <p:nvPr/>
        </p:nvSpPr>
        <p:spPr>
          <a:xfrm flipH="1">
            <a:off x="6931835" y="2622682"/>
            <a:ext cx="4583430" cy="1234440"/>
          </a:xfrm>
          <a:prstGeom prst="wedgeEllipseCallout">
            <a:avLst>
              <a:gd name="adj1" fmla="val 40005"/>
              <a:gd name="adj2" fmla="val 78240"/>
            </a:avLst>
          </a:prstGeom>
          <a:noFill/>
          <a:ln w="19050"/>
        </p:spPr>
        <p:style>
          <a:lnRef idx="2">
            <a:schemeClr val="accent2"/>
          </a:lnRef>
          <a:fillRef idx="1">
            <a:schemeClr val="lt1"/>
          </a:fillRef>
          <a:effectRef idx="0">
            <a:schemeClr val="accent2"/>
          </a:effectRef>
          <a:fontRef idx="minor">
            <a:schemeClr val="dk1"/>
          </a:fontRef>
        </p:style>
        <p:txBody>
          <a:bodyPr rtlCol="0" anchor="ctr"/>
          <a:lstStyle/>
          <a:p>
            <a:r>
              <a:rPr lang="en-US" sz="2400" dirty="0" err="1" smtClean="0">
                <a:latin typeface="Times New Roman" pitchFamily="18" charset="0"/>
                <a:cs typeface="Times New Roman" pitchFamily="18" charset="0"/>
              </a:rPr>
              <a:t>Túi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nhỉ</a:t>
            </a:r>
            <a:r>
              <a:rPr lang="en-US" sz="2400" dirty="0" smtClean="0">
                <a:latin typeface="Times New Roman" pitchFamily="18" charset="0"/>
                <a:cs typeface="Times New Roman" pitchFamily="18" charset="0"/>
              </a:rPr>
              <a:t> ?</a:t>
            </a:r>
          </a:p>
          <a:p>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nhé</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nvGrpSpPr>
          <p:cNvPr id="50" name="Group 49"/>
          <p:cNvGrpSpPr/>
          <p:nvPr/>
        </p:nvGrpSpPr>
        <p:grpSpPr>
          <a:xfrm>
            <a:off x="7472836" y="4742276"/>
            <a:ext cx="3953102" cy="246466"/>
            <a:chOff x="7524508" y="3836482"/>
            <a:chExt cx="3953102" cy="246466"/>
          </a:xfrm>
        </p:grpSpPr>
        <p:sp>
          <p:nvSpPr>
            <p:cNvPr id="51" name="Rectangle 50"/>
            <p:cNvSpPr/>
            <p:nvPr/>
          </p:nvSpPr>
          <p:spPr>
            <a:xfrm rot="10831809" flipV="1">
              <a:off x="7672911" y="4037229"/>
              <a:ext cx="3648041" cy="45719"/>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52" name="Trapezoid 51"/>
            <p:cNvSpPr/>
            <p:nvPr/>
          </p:nvSpPr>
          <p:spPr>
            <a:xfrm rot="10836235">
              <a:off x="10448910" y="3846789"/>
              <a:ext cx="1028700" cy="188843"/>
            </a:xfrm>
            <a:prstGeom prst="trapezoid">
              <a:avLst>
                <a:gd name="adj" fmla="val 855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3" name="Trapezoid 52"/>
            <p:cNvSpPr/>
            <p:nvPr/>
          </p:nvSpPr>
          <p:spPr>
            <a:xfrm rot="10836235">
              <a:off x="7524508" y="3836482"/>
              <a:ext cx="1028700" cy="188843"/>
            </a:xfrm>
            <a:prstGeom prst="trapezoid">
              <a:avLst>
                <a:gd name="adj" fmla="val 8552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54" name="Group 53"/>
          <p:cNvGrpSpPr/>
          <p:nvPr/>
        </p:nvGrpSpPr>
        <p:grpSpPr>
          <a:xfrm>
            <a:off x="9039724" y="4601878"/>
            <a:ext cx="840783" cy="930607"/>
            <a:chOff x="9133472" y="4559337"/>
            <a:chExt cx="840783" cy="930607"/>
          </a:xfrm>
        </p:grpSpPr>
        <p:grpSp>
          <p:nvGrpSpPr>
            <p:cNvPr id="55" name="Group 54"/>
            <p:cNvGrpSpPr/>
            <p:nvPr/>
          </p:nvGrpSpPr>
          <p:grpSpPr>
            <a:xfrm>
              <a:off x="9133472" y="4559337"/>
              <a:ext cx="840783" cy="930607"/>
              <a:chOff x="7985502" y="4381436"/>
              <a:chExt cx="840783" cy="930607"/>
            </a:xfrm>
          </p:grpSpPr>
          <p:sp>
            <p:nvSpPr>
              <p:cNvPr id="59" name="Flowchart: Terminator 58"/>
              <p:cNvSpPr/>
              <p:nvPr/>
            </p:nvSpPr>
            <p:spPr>
              <a:xfrm rot="5400000">
                <a:off x="7970385" y="4516940"/>
                <a:ext cx="876881" cy="605874"/>
              </a:xfrm>
              <a:prstGeom prst="flowChartTerminator">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0" name="Trapezoid 59"/>
              <p:cNvSpPr/>
              <p:nvPr/>
            </p:nvSpPr>
            <p:spPr>
              <a:xfrm>
                <a:off x="8051369" y="5200008"/>
                <a:ext cx="716798" cy="58310"/>
              </a:xfrm>
              <a:prstGeom prst="trapezoi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1" name="Trapezoid 60"/>
              <p:cNvSpPr/>
              <p:nvPr/>
            </p:nvSpPr>
            <p:spPr>
              <a:xfrm>
                <a:off x="7985502" y="5266324"/>
                <a:ext cx="840783" cy="45719"/>
              </a:xfrm>
              <a:prstGeom prst="trapezoi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2" name="Trapezoid 61"/>
              <p:cNvSpPr/>
              <p:nvPr/>
            </p:nvSpPr>
            <p:spPr>
              <a:xfrm>
                <a:off x="8105888" y="5154288"/>
                <a:ext cx="635156" cy="45720"/>
              </a:xfrm>
              <a:prstGeom prst="trapezoid">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56" name="Group 55"/>
            <p:cNvGrpSpPr/>
            <p:nvPr/>
          </p:nvGrpSpPr>
          <p:grpSpPr>
            <a:xfrm>
              <a:off x="9333012" y="4689720"/>
              <a:ext cx="441702" cy="437827"/>
              <a:chOff x="9696939" y="4034495"/>
              <a:chExt cx="441702" cy="437827"/>
            </a:xfrm>
          </p:grpSpPr>
          <p:sp>
            <p:nvSpPr>
              <p:cNvPr id="57" name="Oval 56"/>
              <p:cNvSpPr/>
              <p:nvPr/>
            </p:nvSpPr>
            <p:spPr>
              <a:xfrm>
                <a:off x="9696939" y="4034495"/>
                <a:ext cx="441702" cy="437827"/>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8" name="Oval 57"/>
              <p:cNvSpPr/>
              <p:nvPr/>
            </p:nvSpPr>
            <p:spPr>
              <a:xfrm>
                <a:off x="9741355" y="4078521"/>
                <a:ext cx="352869" cy="349773"/>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sp>
        <p:nvSpPr>
          <p:cNvPr id="63" name="Up Arrow 62"/>
          <p:cNvSpPr/>
          <p:nvPr/>
        </p:nvSpPr>
        <p:spPr>
          <a:xfrm>
            <a:off x="9398020" y="4904133"/>
            <a:ext cx="102735" cy="169219"/>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2" name="TextBox 81"/>
          <p:cNvSpPr txBox="1"/>
          <p:nvPr/>
        </p:nvSpPr>
        <p:spPr>
          <a:xfrm>
            <a:off x="593025" y="1772735"/>
            <a:ext cx="461024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a. </a:t>
            </a:r>
            <a:r>
              <a:rPr lang="en-US" sz="2800" dirty="0" err="1" smtClean="0">
                <a:latin typeface="Times New Roman" pitchFamily="18" charset="0"/>
                <a:cs typeface="Times New Roman" pitchFamily="18" charset="0"/>
              </a:rPr>
              <a:t>Túi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nhẹ</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hơn</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túi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rau</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83" name="TextBox 82"/>
          <p:cNvSpPr txBox="1"/>
          <p:nvPr/>
        </p:nvSpPr>
        <p:spPr>
          <a:xfrm>
            <a:off x="770445" y="2516855"/>
            <a:ext cx="461024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Túi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rau</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nặng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hơn</a:t>
            </a:r>
            <a:r>
              <a:rPr lang="en-US" sz="2800" b="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túi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grpSp>
        <p:nvGrpSpPr>
          <p:cNvPr id="2" name="Group 1"/>
          <p:cNvGrpSpPr/>
          <p:nvPr/>
        </p:nvGrpSpPr>
        <p:grpSpPr>
          <a:xfrm>
            <a:off x="10209218" y="3841683"/>
            <a:ext cx="1367958" cy="1096052"/>
            <a:chOff x="10150051" y="3844353"/>
            <a:chExt cx="1367958" cy="1096052"/>
          </a:xfrm>
        </p:grpSpPr>
        <p:pic>
          <p:nvPicPr>
            <p:cNvPr id="64" name="Picture 63"/>
            <p:cNvPicPr>
              <a:picLocks noChangeAspect="1"/>
            </p:cNvPicPr>
            <p:nvPr/>
          </p:nvPicPr>
          <p:blipFill rotWithShape="1">
            <a:blip r:embed="rId11" cstate="print">
              <a:extLst>
                <a:ext uri="{BEBA8EAE-BF5A-486C-A8C5-ECC9F3942E4B}">
                  <a14:imgProps xmlns:a14="http://schemas.microsoft.com/office/drawing/2010/main" xmlns="">
                    <a14:imgLayer r:embed="rId12">
                      <a14:imgEffect>
                        <a14:backgroundRemoval t="44352" b="64167" l="19688" r="28802"/>
                      </a14:imgEffect>
                    </a14:imgLayer>
                  </a14:imgProps>
                </a:ext>
              </a:extLst>
            </a:blip>
            <a:srcRect l="19695" t="44341" r="71138" b="36235"/>
            <a:stretch/>
          </p:blipFill>
          <p:spPr>
            <a:xfrm>
              <a:off x="10150051" y="3844353"/>
              <a:ext cx="914168" cy="1089615"/>
            </a:xfrm>
            <a:prstGeom prst="rect">
              <a:avLst/>
            </a:prstGeom>
          </p:spPr>
        </p:pic>
        <p:pic>
          <p:nvPicPr>
            <p:cNvPr id="65" name="Picture 64"/>
            <p:cNvPicPr>
              <a:picLocks noChangeAspect="1"/>
            </p:cNvPicPr>
            <p:nvPr/>
          </p:nvPicPr>
          <p:blipFill rotWithShape="1">
            <a:blip r:embed="rId11" cstate="print">
              <a:extLst>
                <a:ext uri="{BEBA8EAE-BF5A-486C-A8C5-ECC9F3942E4B}">
                  <a14:imgProps xmlns:a14="http://schemas.microsoft.com/office/drawing/2010/main" xmlns="">
                    <a14:imgLayer r:embed="rId12">
                      <a14:imgEffect>
                        <a14:backgroundRemoval t="44352" b="64167" l="19688" r="28802"/>
                      </a14:imgEffect>
                    </a14:imgLayer>
                  </a14:imgProps>
                </a:ext>
              </a:extLst>
            </a:blip>
            <a:srcRect l="19695" t="44341" r="71138" b="36235"/>
            <a:stretch/>
          </p:blipFill>
          <p:spPr>
            <a:xfrm>
              <a:off x="10603841" y="3850790"/>
              <a:ext cx="914168" cy="1089615"/>
            </a:xfrm>
            <a:prstGeom prst="rect">
              <a:avLst/>
            </a:prstGeom>
          </p:spPr>
        </p:pic>
      </p:grpSp>
      <p:sp>
        <p:nvSpPr>
          <p:cNvPr id="66" name="Text Box 1"/>
          <p:cNvSpPr txBox="1"/>
          <p:nvPr/>
        </p:nvSpPr>
        <p:spPr>
          <a:xfrm>
            <a:off x="4494229" y="6550850"/>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67" name="Flowchart: Document 66"/>
          <p:cNvSpPr/>
          <p:nvPr/>
        </p:nvSpPr>
        <p:spPr>
          <a:xfrm>
            <a:off x="0" y="237438"/>
            <a:ext cx="12192000" cy="305842"/>
          </a:xfrm>
          <a:prstGeom prst="flowChartDocumen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latin typeface="Times New Roman" pitchFamily="18" charset="0"/>
              <a:cs typeface="Times New Roman" pitchFamily="18" charset="0"/>
            </a:endParaRPr>
          </a:p>
        </p:txBody>
      </p:sp>
      <p:sp>
        <p:nvSpPr>
          <p:cNvPr id="68" name="Flowchart: Document 67"/>
          <p:cNvSpPr/>
          <p:nvPr/>
        </p:nvSpPr>
        <p:spPr>
          <a:xfrm>
            <a:off x="0" y="0"/>
            <a:ext cx="12192000" cy="412897"/>
          </a:xfrm>
          <a:prstGeom prst="flowChartDocumen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xmlns="" val="387470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anim calcmode="lin" valueType="num">
                                      <p:cBhvr>
                                        <p:cTn id="31" dur="1000" fill="hold"/>
                                        <p:tgtEl>
                                          <p:spTgt spid="31"/>
                                        </p:tgtEl>
                                        <p:attrNameLst>
                                          <p:attrName>ppt_x</p:attrName>
                                        </p:attrNameLst>
                                      </p:cBhvr>
                                      <p:tavLst>
                                        <p:tav tm="0">
                                          <p:val>
                                            <p:strVal val="#ppt_x"/>
                                          </p:val>
                                        </p:tav>
                                        <p:tav tm="100000">
                                          <p:val>
                                            <p:strVal val="#ppt_x"/>
                                          </p:val>
                                        </p:tav>
                                      </p:tavLst>
                                    </p:anim>
                                    <p:anim calcmode="lin" valueType="num">
                                      <p:cBhvr>
                                        <p:cTn id="32" dur="10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0"/>
                                        <p:tgtEl>
                                          <p:spTgt spid="41"/>
                                        </p:tgtEl>
                                      </p:cBhvr>
                                    </p:animEffect>
                                    <p:anim calcmode="lin" valueType="num">
                                      <p:cBhvr>
                                        <p:cTn id="41" dur="1000" fill="hold"/>
                                        <p:tgtEl>
                                          <p:spTgt spid="41"/>
                                        </p:tgtEl>
                                        <p:attrNameLst>
                                          <p:attrName>ppt_x</p:attrName>
                                        </p:attrNameLst>
                                      </p:cBhvr>
                                      <p:tavLst>
                                        <p:tav tm="0">
                                          <p:val>
                                            <p:strVal val="#ppt_x"/>
                                          </p:val>
                                        </p:tav>
                                        <p:tav tm="100000">
                                          <p:val>
                                            <p:strVal val="#ppt_x"/>
                                          </p:val>
                                        </p:tav>
                                      </p:tavLst>
                                    </p:anim>
                                    <p:anim calcmode="lin" valueType="num">
                                      <p:cBhvr>
                                        <p:cTn id="4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0169 0.00717 L -0.20534 0.45162 " pathEditMode="relative" rAng="0" ptsTypes="AA">
                                      <p:cBhvr>
                                        <p:cTn id="46" dur="2000" fill="hold"/>
                                        <p:tgtEl>
                                          <p:spTgt spid="5"/>
                                        </p:tgtEl>
                                        <p:attrNameLst>
                                          <p:attrName>ppt_x</p:attrName>
                                          <p:attrName>ppt_y</p:attrName>
                                        </p:attrNameLst>
                                      </p:cBhvr>
                                      <p:rCtr x="-10352" y="22222"/>
                                    </p:animMotion>
                                  </p:childTnLst>
                                </p:cTn>
                              </p:par>
                              <p:par>
                                <p:cTn id="47" presetID="42" presetClass="path" presetSubtype="0" accel="50000" decel="50000" fill="hold" nodeType="withEffect">
                                  <p:stCondLst>
                                    <p:cond delay="0"/>
                                  </p:stCondLst>
                                  <p:childTnLst>
                                    <p:animMotion origin="layout" path="M 1.11022E-16 -2.59259E-6 L -0.37474 0.34792 " pathEditMode="relative" rAng="0" ptsTypes="AA">
                                      <p:cBhvr>
                                        <p:cTn id="48" dur="2000" fill="hold"/>
                                        <p:tgtEl>
                                          <p:spTgt spid="6"/>
                                        </p:tgtEl>
                                        <p:attrNameLst>
                                          <p:attrName>ppt_x</p:attrName>
                                          <p:attrName>ppt_y</p:attrName>
                                        </p:attrNameLst>
                                      </p:cBhvr>
                                      <p:rCtr x="-18737" y="17384"/>
                                    </p:animMotion>
                                  </p:childTnLst>
                                </p:cTn>
                              </p:par>
                            </p:childTnLst>
                          </p:cTn>
                        </p:par>
                        <p:par>
                          <p:cTn id="49" fill="hold">
                            <p:stCondLst>
                              <p:cond delay="2000"/>
                            </p:stCondLst>
                            <p:childTnLst>
                              <p:par>
                                <p:cTn id="50" presetID="10" presetClass="exit" presetSubtype="0" fill="hold" nodeType="after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9"/>
                                          </p:stCondLst>
                                        </p:cTn>
                                        <p:tgtEl>
                                          <p:spTgt spid="42"/>
                                        </p:tgtEl>
                                        <p:attrNameLst>
                                          <p:attrName>style.visibility</p:attrName>
                                        </p:attrNameLst>
                                      </p:cBhvr>
                                      <p:to>
                                        <p:strVal val="visible"/>
                                      </p:to>
                                    </p:set>
                                  </p:childTnLst>
                                </p:cTn>
                              </p:par>
                              <p:par>
                                <p:cTn id="57" presetID="22" presetClass="exit" presetSubtype="4" fill="hold" grpId="1" nodeType="withEffect">
                                  <p:stCondLst>
                                    <p:cond delay="0"/>
                                  </p:stCondLst>
                                  <p:childTnLst>
                                    <p:animEffect transition="out" filter="wipe(down)">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arn(inVertical)">
                                      <p:cBhvr>
                                        <p:cTn id="66" dur="500"/>
                                        <p:tgtEl>
                                          <p:spTgt spid="8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wipe(left)">
                                      <p:cBhvr>
                                        <p:cTn id="71" dur="500"/>
                                        <p:tgtEl>
                                          <p:spTgt spid="8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wipe(left)">
                                      <p:cBhvr>
                                        <p:cTn id="76" dur="500"/>
                                        <p:tgtEl>
                                          <p:spTgt spid="83"/>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25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1000"/>
                                        <p:tgtEl>
                                          <p:spTgt spid="54"/>
                                        </p:tgtEl>
                                      </p:cBhvr>
                                    </p:animEffect>
                                    <p:anim calcmode="lin" valueType="num">
                                      <p:cBhvr>
                                        <p:cTn id="82" dur="1000" fill="hold"/>
                                        <p:tgtEl>
                                          <p:spTgt spid="54"/>
                                        </p:tgtEl>
                                        <p:attrNameLst>
                                          <p:attrName>ppt_x</p:attrName>
                                        </p:attrNameLst>
                                      </p:cBhvr>
                                      <p:tavLst>
                                        <p:tav tm="0">
                                          <p:val>
                                            <p:strVal val="#ppt_x"/>
                                          </p:val>
                                        </p:tav>
                                        <p:tav tm="100000">
                                          <p:val>
                                            <p:strVal val="#ppt_x"/>
                                          </p:val>
                                        </p:tav>
                                      </p:tavLst>
                                    </p:anim>
                                    <p:anim calcmode="lin" valueType="num">
                                      <p:cBhvr>
                                        <p:cTn id="83" dur="1000" fill="hold"/>
                                        <p:tgtEl>
                                          <p:spTgt spid="54"/>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250"/>
                                  </p:stCondLst>
                                  <p:childTnLst>
                                    <p:set>
                                      <p:cBhvr>
                                        <p:cTn id="85" dur="1" fill="hold">
                                          <p:stCondLst>
                                            <p:cond delay="0"/>
                                          </p:stCondLst>
                                        </p:cTn>
                                        <p:tgtEl>
                                          <p:spTgt spid="63"/>
                                        </p:tgtEl>
                                        <p:attrNameLst>
                                          <p:attrName>style.visibility</p:attrName>
                                        </p:attrNameLst>
                                      </p:cBhvr>
                                      <p:to>
                                        <p:strVal val="visible"/>
                                      </p:to>
                                    </p:set>
                                    <p:animEffect transition="in" filter="fade">
                                      <p:cBhvr>
                                        <p:cTn id="86" dur="1000"/>
                                        <p:tgtEl>
                                          <p:spTgt spid="63"/>
                                        </p:tgtEl>
                                      </p:cBhvr>
                                    </p:animEffect>
                                    <p:anim calcmode="lin" valueType="num">
                                      <p:cBhvr>
                                        <p:cTn id="87" dur="1000" fill="hold"/>
                                        <p:tgtEl>
                                          <p:spTgt spid="63"/>
                                        </p:tgtEl>
                                        <p:attrNameLst>
                                          <p:attrName>ppt_x</p:attrName>
                                        </p:attrNameLst>
                                      </p:cBhvr>
                                      <p:tavLst>
                                        <p:tav tm="0">
                                          <p:val>
                                            <p:strVal val="#ppt_x"/>
                                          </p:val>
                                        </p:tav>
                                        <p:tav tm="100000">
                                          <p:val>
                                            <p:strVal val="#ppt_x"/>
                                          </p:val>
                                        </p:tav>
                                      </p:tavLst>
                                    </p:anim>
                                    <p:anim calcmode="lin" valueType="num">
                                      <p:cBhvr>
                                        <p:cTn id="88" dur="1000" fill="hold"/>
                                        <p:tgtEl>
                                          <p:spTgt spid="63"/>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1000"/>
                                        <p:tgtEl>
                                          <p:spTgt spid="50"/>
                                        </p:tgtEl>
                                      </p:cBhvr>
                                    </p:animEffect>
                                    <p:anim calcmode="lin" valueType="num">
                                      <p:cBhvr>
                                        <p:cTn id="92" dur="1000" fill="hold"/>
                                        <p:tgtEl>
                                          <p:spTgt spid="50"/>
                                        </p:tgtEl>
                                        <p:attrNameLst>
                                          <p:attrName>ppt_x</p:attrName>
                                        </p:attrNameLst>
                                      </p:cBhvr>
                                      <p:tavLst>
                                        <p:tav tm="0">
                                          <p:val>
                                            <p:strVal val="#ppt_x"/>
                                          </p:val>
                                        </p:tav>
                                        <p:tav tm="100000">
                                          <p:val>
                                            <p:strVal val="#ppt_x"/>
                                          </p:val>
                                        </p:tav>
                                      </p:tavLst>
                                    </p:anim>
                                    <p:anim calcmode="lin" valueType="num">
                                      <p:cBhvr>
                                        <p:cTn id="9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500"/>
                                        <p:tgtEl>
                                          <p:spTgt spid="79"/>
                                        </p:tgtEl>
                                      </p:cBhvr>
                                    </p:animEffect>
                                    <p:anim calcmode="lin" valueType="num">
                                      <p:cBhvr>
                                        <p:cTn id="99" dur="500" fill="hold"/>
                                        <p:tgtEl>
                                          <p:spTgt spid="79"/>
                                        </p:tgtEl>
                                        <p:attrNameLst>
                                          <p:attrName>ppt_x</p:attrName>
                                        </p:attrNameLst>
                                      </p:cBhvr>
                                      <p:tavLst>
                                        <p:tav tm="0">
                                          <p:val>
                                            <p:strVal val="#ppt_x"/>
                                          </p:val>
                                        </p:tav>
                                        <p:tav tm="100000">
                                          <p:val>
                                            <p:strVal val="#ppt_x"/>
                                          </p:val>
                                        </p:tav>
                                      </p:tavLst>
                                    </p:anim>
                                    <p:anim calcmode="lin" valueType="num">
                                      <p:cBhvr>
                                        <p:cTn id="100" dur="500" fill="hold"/>
                                        <p:tgtEl>
                                          <p:spTgt spid="79"/>
                                        </p:tgtEl>
                                        <p:attrNameLst>
                                          <p:attrName>ppt_y</p:attrName>
                                        </p:attrNameLst>
                                      </p:cBhvr>
                                      <p:tavLst>
                                        <p:tav tm="0">
                                          <p:val>
                                            <p:strVal val="#ppt_y-.1"/>
                                          </p:val>
                                        </p:tav>
                                        <p:tav tm="100000">
                                          <p:val>
                                            <p:strVal val="#ppt_y"/>
                                          </p:val>
                                        </p:tav>
                                      </p:tavLst>
                                    </p:anim>
                                  </p:childTnLst>
                                </p:cTn>
                              </p:par>
                              <p:par>
                                <p:cTn id="101" presetID="47" presetClass="entr" presetSubtype="0" fill="hold" nodeType="with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1000"/>
                                        <p:tgtEl>
                                          <p:spTgt spid="2"/>
                                        </p:tgtEl>
                                      </p:cBhvr>
                                    </p:animEffect>
                                    <p:anim calcmode="lin" valueType="num">
                                      <p:cBhvr>
                                        <p:cTn id="104" dur="1000" fill="hold"/>
                                        <p:tgtEl>
                                          <p:spTgt spid="2"/>
                                        </p:tgtEl>
                                        <p:attrNameLst>
                                          <p:attrName>ppt_x</p:attrName>
                                        </p:attrNameLst>
                                      </p:cBhvr>
                                      <p:tavLst>
                                        <p:tav tm="0">
                                          <p:val>
                                            <p:strVal val="#ppt_x"/>
                                          </p:val>
                                        </p:tav>
                                        <p:tav tm="100000">
                                          <p:val>
                                            <p:strVal val="#ppt_x"/>
                                          </p:val>
                                        </p:tav>
                                      </p:tavLst>
                                    </p:anim>
                                    <p:anim calcmode="lin" valueType="num">
                                      <p:cBhvr>
                                        <p:cTn id="105" dur="1000" fill="hold"/>
                                        <p:tgtEl>
                                          <p:spTgt spid="2"/>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32" presetClass="emph" presetSubtype="0" fill="hold" nodeType="afterEffect">
                                  <p:stCondLst>
                                    <p:cond delay="0"/>
                                  </p:stCondLst>
                                  <p:childTnLst>
                                    <p:animRot by="120000">
                                      <p:cBhvr>
                                        <p:cTn id="108" dur="100" fill="hold">
                                          <p:stCondLst>
                                            <p:cond delay="0"/>
                                          </p:stCondLst>
                                        </p:cTn>
                                        <p:tgtEl>
                                          <p:spTgt spid="50"/>
                                        </p:tgtEl>
                                        <p:attrNameLst>
                                          <p:attrName>r</p:attrName>
                                        </p:attrNameLst>
                                      </p:cBhvr>
                                    </p:animRot>
                                    <p:animRot by="-240000">
                                      <p:cBhvr>
                                        <p:cTn id="109" dur="200" fill="hold">
                                          <p:stCondLst>
                                            <p:cond delay="200"/>
                                          </p:stCondLst>
                                        </p:cTn>
                                        <p:tgtEl>
                                          <p:spTgt spid="50"/>
                                        </p:tgtEl>
                                        <p:attrNameLst>
                                          <p:attrName>r</p:attrName>
                                        </p:attrNameLst>
                                      </p:cBhvr>
                                    </p:animRot>
                                    <p:animRot by="240000">
                                      <p:cBhvr>
                                        <p:cTn id="110" dur="200" fill="hold">
                                          <p:stCondLst>
                                            <p:cond delay="400"/>
                                          </p:stCondLst>
                                        </p:cTn>
                                        <p:tgtEl>
                                          <p:spTgt spid="50"/>
                                        </p:tgtEl>
                                        <p:attrNameLst>
                                          <p:attrName>r</p:attrName>
                                        </p:attrNameLst>
                                      </p:cBhvr>
                                    </p:animRot>
                                    <p:animRot by="-240000">
                                      <p:cBhvr>
                                        <p:cTn id="111" dur="200" fill="hold">
                                          <p:stCondLst>
                                            <p:cond delay="600"/>
                                          </p:stCondLst>
                                        </p:cTn>
                                        <p:tgtEl>
                                          <p:spTgt spid="50"/>
                                        </p:tgtEl>
                                        <p:attrNameLst>
                                          <p:attrName>r</p:attrName>
                                        </p:attrNameLst>
                                      </p:cBhvr>
                                    </p:animRot>
                                    <p:animRot by="120000">
                                      <p:cBhvr>
                                        <p:cTn id="112" dur="200" fill="hold">
                                          <p:stCondLst>
                                            <p:cond delay="800"/>
                                          </p:stCondLst>
                                        </p:cTn>
                                        <p:tgtEl>
                                          <p:spTgt spid="50"/>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barn(inVertical)">
                                      <p:cBhvr>
                                        <p:cTn id="117" dur="500"/>
                                        <p:tgtEl>
                                          <p:spTgt spid="84"/>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85"/>
                                        </p:tgtEl>
                                        <p:attrNameLst>
                                          <p:attrName>style.visibility</p:attrName>
                                        </p:attrNameLst>
                                      </p:cBhvr>
                                      <p:to>
                                        <p:strVal val="visible"/>
                                      </p:to>
                                    </p:set>
                                    <p:animEffect transition="in" filter="wipe(left)">
                                      <p:cBhvr>
                                        <p:cTn id="1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p:bldP spid="81" grpId="0" animBg="1"/>
      <p:bldP spid="15" grpId="0" animBg="1"/>
      <p:bldP spid="15" grpId="1" animBg="1"/>
      <p:bldP spid="46" grpId="0" animBg="1"/>
      <p:bldP spid="49" grpId="0" animBg="1"/>
      <p:bldP spid="49" grpId="1" animBg="1"/>
      <p:bldP spid="63" grpId="0" animBg="1"/>
      <p:bldP spid="82" grpId="0"/>
      <p:bldP spid="83" grpId="0"/>
      <p:bldP spid="6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386116E-C655-4397-81B3-C77AB8ADD2E1}"/>
              </a:ext>
            </a:extLst>
          </p:cNvPr>
          <p:cNvPicPr>
            <a:picLocks noChangeAspect="1"/>
          </p:cNvPicPr>
          <p:nvPr/>
        </p:nvPicPr>
        <p:blipFill>
          <a:blip r:embed="rId4" cstate="print">
            <a:clrChange>
              <a:clrFrom>
                <a:srgbClr val="000000">
                  <a:alpha val="0"/>
                </a:srgbClr>
              </a:clrFrom>
              <a:clrTo>
                <a:srgbClr val="000000">
                  <a:alpha val="0"/>
                </a:srgbClr>
              </a:clrTo>
            </a:clrChange>
          </a:blip>
          <a:stretch>
            <a:fillRect/>
          </a:stretch>
        </p:blipFill>
        <p:spPr>
          <a:xfrm>
            <a:off x="514369" y="120491"/>
            <a:ext cx="2551876" cy="947269"/>
          </a:xfrm>
          <a:prstGeom prst="rect">
            <a:avLst/>
          </a:prstGeom>
        </p:spPr>
      </p:pic>
      <p:sp>
        <p:nvSpPr>
          <p:cNvPr id="7" name="TextBox 6"/>
          <p:cNvSpPr txBox="1"/>
          <p:nvPr/>
        </p:nvSpPr>
        <p:spPr>
          <a:xfrm>
            <a:off x="840856" y="1197012"/>
            <a:ext cx="5834143" cy="523220"/>
          </a:xfrm>
          <a:prstGeom prst="rect">
            <a:avLst/>
          </a:prstGeom>
          <a:noFill/>
          <a:ln>
            <a:noFill/>
          </a:ln>
        </p:spPr>
        <p:txBody>
          <a:bodyPr wrap="square" rtlCol="0">
            <a:spAutoFit/>
          </a:bodyPr>
          <a:lstStyle/>
          <a:p>
            <a:r>
              <a:rPr lang="en-US" sz="2800" dirty="0" err="1" smtClean="0">
                <a:latin typeface="Times New Roman" pitchFamily="18" charset="0"/>
                <a:ea typeface="Arial-Rounded" panose="020B0500000000000000" pitchFamily="34" charset="0"/>
                <a:cs typeface="Times New Roman" pitchFamily="18" charset="0"/>
              </a:rPr>
              <a:t>Quan</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sát</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tranh</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rồi</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chọn</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câu</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đúng</a:t>
            </a:r>
            <a:r>
              <a:rPr lang="en-US" sz="2800" dirty="0" smtClean="0">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p:txBody>
      </p:sp>
      <p:grpSp>
        <p:nvGrpSpPr>
          <p:cNvPr id="25" name="Group 24"/>
          <p:cNvGrpSpPr/>
          <p:nvPr/>
        </p:nvGrpSpPr>
        <p:grpSpPr>
          <a:xfrm>
            <a:off x="258726" y="2238007"/>
            <a:ext cx="5905078" cy="1397822"/>
            <a:chOff x="258726" y="2238007"/>
            <a:chExt cx="5905078" cy="1397822"/>
          </a:xfrm>
        </p:grpSpPr>
        <p:pic>
          <p:nvPicPr>
            <p:cNvPr id="21" name="图片 71687" descr="8"/>
            <p:cNvPicPr>
              <a:picLocks noChangeAspect="1"/>
            </p:cNvPicPr>
            <p:nvPr/>
          </p:nvPicPr>
          <p:blipFill>
            <a:blip r:embed="rId5" cstate="print"/>
            <a:stretch>
              <a:fillRect/>
            </a:stretch>
          </p:blipFill>
          <p:spPr>
            <a:xfrm>
              <a:off x="258726" y="2238007"/>
              <a:ext cx="5905078" cy="1397822"/>
            </a:xfrm>
            <a:prstGeom prst="rect">
              <a:avLst/>
            </a:prstGeom>
            <a:noFill/>
            <a:ln w="9525">
              <a:noFill/>
            </a:ln>
          </p:spPr>
        </p:pic>
        <p:sp>
          <p:nvSpPr>
            <p:cNvPr id="8" name="TextBox 7"/>
            <p:cNvSpPr txBox="1"/>
            <p:nvPr/>
          </p:nvSpPr>
          <p:spPr>
            <a:xfrm>
              <a:off x="614645" y="2569033"/>
              <a:ext cx="5405183" cy="523220"/>
            </a:xfrm>
            <a:prstGeom prst="rect">
              <a:avLst/>
            </a:prstGeom>
            <a:noFill/>
          </p:spPr>
          <p:txBody>
            <a:bodyPr wrap="square" rtlCol="0">
              <a:spAutoFit/>
            </a:bodyPr>
            <a:lstStyle/>
            <a:p>
              <a:r>
                <a:rPr lang="en-US" sz="2800" dirty="0" smtClean="0">
                  <a:latin typeface="Times New Roman" pitchFamily="18" charset="0"/>
                  <a:ea typeface="Arial-Rounded" panose="020B0500000000000000" pitchFamily="34" charset="0"/>
                  <a:cs typeface="Times New Roman" pitchFamily="18" charset="0"/>
                </a:rPr>
                <a:t>A. Con </a:t>
              </a:r>
              <a:r>
                <a:rPr lang="en-US" sz="2800" dirty="0" err="1" smtClean="0">
                  <a:latin typeface="Times New Roman" pitchFamily="18" charset="0"/>
                  <a:ea typeface="Arial-Rounded" panose="020B0500000000000000" pitchFamily="34" charset="0"/>
                  <a:cs typeface="Times New Roman" pitchFamily="18" charset="0"/>
                </a:rPr>
                <a:t>gấu</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nặng</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hơn</a:t>
              </a:r>
              <a:r>
                <a:rPr lang="en-US" sz="2800" dirty="0" smtClean="0">
                  <a:latin typeface="Times New Roman" pitchFamily="18" charset="0"/>
                  <a:ea typeface="Arial-Rounded" panose="020B0500000000000000" pitchFamily="34" charset="0"/>
                  <a:cs typeface="Times New Roman" pitchFamily="18" charset="0"/>
                </a:rPr>
                <a:t> 3 con </a:t>
              </a:r>
              <a:r>
                <a:rPr lang="en-US" sz="2800" dirty="0" err="1" smtClean="0">
                  <a:latin typeface="Times New Roman" pitchFamily="18" charset="0"/>
                  <a:ea typeface="Arial-Rounded" panose="020B0500000000000000" pitchFamily="34" charset="0"/>
                  <a:cs typeface="Times New Roman" pitchFamily="18" charset="0"/>
                </a:rPr>
                <a:t>chó</a:t>
              </a:r>
              <a:r>
                <a:rPr lang="en-US" sz="2800" dirty="0" smtClean="0">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p:txBody>
        </p:sp>
      </p:grpSp>
      <p:grpSp>
        <p:nvGrpSpPr>
          <p:cNvPr id="26" name="Group 25"/>
          <p:cNvGrpSpPr/>
          <p:nvPr/>
        </p:nvGrpSpPr>
        <p:grpSpPr>
          <a:xfrm>
            <a:off x="195981" y="3532148"/>
            <a:ext cx="6135187" cy="1183509"/>
            <a:chOff x="195981" y="3532148"/>
            <a:chExt cx="6135187" cy="1183509"/>
          </a:xfrm>
        </p:grpSpPr>
        <p:pic>
          <p:nvPicPr>
            <p:cNvPr id="22" name="图片 71688" descr="9"/>
            <p:cNvPicPr>
              <a:picLocks noChangeAspect="1"/>
            </p:cNvPicPr>
            <p:nvPr/>
          </p:nvPicPr>
          <p:blipFill>
            <a:blip r:embed="rId6" cstate="print"/>
            <a:stretch>
              <a:fillRect/>
            </a:stretch>
          </p:blipFill>
          <p:spPr>
            <a:xfrm>
              <a:off x="195981" y="3532148"/>
              <a:ext cx="5967823" cy="1183509"/>
            </a:xfrm>
            <a:prstGeom prst="rect">
              <a:avLst/>
            </a:prstGeom>
            <a:noFill/>
            <a:ln w="9525">
              <a:noFill/>
            </a:ln>
          </p:spPr>
        </p:pic>
        <p:sp>
          <p:nvSpPr>
            <p:cNvPr id="9" name="TextBox 8"/>
            <p:cNvSpPr txBox="1"/>
            <p:nvPr/>
          </p:nvSpPr>
          <p:spPr>
            <a:xfrm>
              <a:off x="514369" y="3799317"/>
              <a:ext cx="5816799" cy="523220"/>
            </a:xfrm>
            <a:prstGeom prst="rect">
              <a:avLst/>
            </a:prstGeom>
            <a:noFill/>
          </p:spPr>
          <p:txBody>
            <a:bodyPr wrap="square" rtlCol="0">
              <a:spAutoFit/>
            </a:bodyPr>
            <a:lstStyle/>
            <a:p>
              <a:r>
                <a:rPr lang="en-US" sz="2800" dirty="0" smtClean="0">
                  <a:latin typeface="Times New Roman" pitchFamily="18" charset="0"/>
                  <a:ea typeface="Arial-Rounded" panose="020B0500000000000000" pitchFamily="34" charset="0"/>
                  <a:cs typeface="Times New Roman" pitchFamily="18" charset="0"/>
                </a:rPr>
                <a:t>B. Con </a:t>
              </a:r>
              <a:r>
                <a:rPr lang="en-US" sz="2800" dirty="0" err="1" smtClean="0">
                  <a:latin typeface="Times New Roman" pitchFamily="18" charset="0"/>
                  <a:ea typeface="Arial-Rounded" panose="020B0500000000000000" pitchFamily="34" charset="0"/>
                  <a:cs typeface="Times New Roman" pitchFamily="18" charset="0"/>
                </a:rPr>
                <a:t>gấu</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nhẹ</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hơn</a:t>
              </a:r>
              <a:r>
                <a:rPr lang="en-US" sz="2800" dirty="0" smtClean="0">
                  <a:latin typeface="Times New Roman" pitchFamily="18" charset="0"/>
                  <a:ea typeface="Arial-Rounded" panose="020B0500000000000000" pitchFamily="34" charset="0"/>
                  <a:cs typeface="Times New Roman" pitchFamily="18" charset="0"/>
                </a:rPr>
                <a:t> 3 con </a:t>
              </a:r>
              <a:r>
                <a:rPr lang="en-US" sz="2800" dirty="0" err="1" smtClean="0">
                  <a:latin typeface="Times New Roman" pitchFamily="18" charset="0"/>
                  <a:ea typeface="Arial-Rounded" panose="020B0500000000000000" pitchFamily="34" charset="0"/>
                  <a:cs typeface="Times New Roman" pitchFamily="18" charset="0"/>
                </a:rPr>
                <a:t>chó</a:t>
              </a:r>
              <a:r>
                <a:rPr lang="en-US" sz="2800" dirty="0" smtClean="0">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p:txBody>
        </p:sp>
      </p:grpSp>
      <p:sp>
        <p:nvSpPr>
          <p:cNvPr id="11" name="Oval 10"/>
          <p:cNvSpPr/>
          <p:nvPr/>
        </p:nvSpPr>
        <p:spPr>
          <a:xfrm>
            <a:off x="486560" y="2545999"/>
            <a:ext cx="627321" cy="62732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2" name="Rectangle 11"/>
          <p:cNvSpPr/>
          <p:nvPr/>
        </p:nvSpPr>
        <p:spPr>
          <a:xfrm>
            <a:off x="0" y="6680200"/>
            <a:ext cx="12192000" cy="177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a:endParaRPr lang="en-US" sz="2400">
              <a:solidFill>
                <a:srgbClr val="0070C0"/>
              </a:solidFill>
              <a:latin typeface="Times New Roman" pitchFamily="18" charset="0"/>
              <a:cs typeface="Times New Roman" pitchFamily="18" charset="0"/>
            </a:endParaRPr>
          </a:p>
        </p:txBody>
      </p:sp>
      <p:pic>
        <p:nvPicPr>
          <p:cNvPr id="14" name="Picture 13"/>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8426" b="53704" l="42292" r="80938"/>
                    </a14:imgEffect>
                  </a14:imgLayer>
                </a14:imgProps>
              </a:ext>
            </a:extLst>
          </a:blip>
          <a:srcRect l="41667" t="17936" r="14673" b="42223"/>
          <a:stretch/>
        </p:blipFill>
        <p:spPr>
          <a:xfrm>
            <a:off x="6120104" y="1920002"/>
            <a:ext cx="6580469" cy="3811849"/>
          </a:xfrm>
          <a:prstGeom prst="rect">
            <a:avLst/>
          </a:prstGeom>
        </p:spPr>
      </p:pic>
      <p:grpSp>
        <p:nvGrpSpPr>
          <p:cNvPr id="15" name="组合 23"/>
          <p:cNvGrpSpPr/>
          <p:nvPr/>
        </p:nvGrpSpPr>
        <p:grpSpPr>
          <a:xfrm>
            <a:off x="-13656" y="6195311"/>
            <a:ext cx="12203723" cy="676477"/>
            <a:chOff x="-17585" y="5729324"/>
            <a:chExt cx="12203723" cy="1123362"/>
          </a:xfrm>
        </p:grpSpPr>
        <p:pic>
          <p:nvPicPr>
            <p:cNvPr id="16" name="图片 25"/>
            <p:cNvPicPr>
              <a:picLocks noChangeAspect="1"/>
            </p:cNvPicPr>
            <p:nvPr/>
          </p:nvPicPr>
          <p:blipFill rotWithShape="1">
            <a:blip r:embed="rId9" cstate="print"/>
            <a:srcRect r="21459"/>
            <a:stretch/>
          </p:blipFill>
          <p:spPr>
            <a:xfrm>
              <a:off x="5398477" y="5729324"/>
              <a:ext cx="6787661" cy="1123362"/>
            </a:xfrm>
            <a:prstGeom prst="rect">
              <a:avLst/>
            </a:prstGeom>
          </p:spPr>
        </p:pic>
        <p:pic>
          <p:nvPicPr>
            <p:cNvPr id="17" name="图片 24"/>
            <p:cNvPicPr>
              <a:picLocks noChangeAspect="1"/>
            </p:cNvPicPr>
            <p:nvPr/>
          </p:nvPicPr>
          <p:blipFill rotWithShape="1">
            <a:blip r:embed="rId9" cstate="print"/>
            <a:srcRect l="1990"/>
            <a:stretch/>
          </p:blipFill>
          <p:spPr>
            <a:xfrm>
              <a:off x="-17585" y="5729324"/>
              <a:ext cx="8659753" cy="1123362"/>
            </a:xfrm>
            <a:prstGeom prst="rect">
              <a:avLst/>
            </a:prstGeom>
          </p:spPr>
        </p:pic>
      </p:grpSp>
      <p:sp>
        <p:nvSpPr>
          <p:cNvPr id="18" name="Text Box 1"/>
          <p:cNvSpPr txBox="1"/>
          <p:nvPr/>
        </p:nvSpPr>
        <p:spPr>
          <a:xfrm>
            <a:off x="4654757" y="6475625"/>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
        <p:nvSpPr>
          <p:cNvPr id="20"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171994" y="1159719"/>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smtClean="0">
                <a:solidFill>
                  <a:srgbClr val="FFFFFF"/>
                </a:solidFill>
                <a:latin typeface="Times New Roman" pitchFamily="18" charset="0"/>
                <a:ea typeface="微软雅黑" panose="020B0503020204020204" pitchFamily="34" charset="-122"/>
                <a:cs typeface="Times New Roman" pitchFamily="18" charset="0"/>
              </a:rPr>
              <a:t>1</a:t>
            </a:r>
            <a:endParaRPr lang="zh-CN" altLang="en-US" sz="3200" b="1" dirty="0">
              <a:solidFill>
                <a:srgbClr val="FFFFFF"/>
              </a:solidFill>
              <a:latin typeface="Times New Roman" pitchFamily="18" charset="0"/>
              <a:ea typeface="微软雅黑" panose="020B0503020204020204" pitchFamily="34" charset="-122"/>
              <a:cs typeface="Times New Roman" pitchFamily="18" charset="0"/>
            </a:endParaRPr>
          </a:p>
        </p:txBody>
      </p:sp>
      <p:grpSp>
        <p:nvGrpSpPr>
          <p:cNvPr id="27" name="Group 26"/>
          <p:cNvGrpSpPr/>
          <p:nvPr/>
        </p:nvGrpSpPr>
        <p:grpSpPr>
          <a:xfrm>
            <a:off x="151638" y="4656674"/>
            <a:ext cx="6151721" cy="1098211"/>
            <a:chOff x="151638" y="4656674"/>
            <a:chExt cx="6151721" cy="1098211"/>
          </a:xfrm>
        </p:grpSpPr>
        <p:pic>
          <p:nvPicPr>
            <p:cNvPr id="23" name="图片 71689" descr="10"/>
            <p:cNvPicPr>
              <a:picLocks noChangeAspect="1"/>
            </p:cNvPicPr>
            <p:nvPr/>
          </p:nvPicPr>
          <p:blipFill>
            <a:blip r:embed="rId10" cstate="print"/>
            <a:stretch>
              <a:fillRect/>
            </a:stretch>
          </p:blipFill>
          <p:spPr>
            <a:xfrm>
              <a:off x="151638" y="4656674"/>
              <a:ext cx="6012165" cy="1098211"/>
            </a:xfrm>
            <a:prstGeom prst="rect">
              <a:avLst/>
            </a:prstGeom>
            <a:noFill/>
            <a:ln w="9525">
              <a:noFill/>
            </a:ln>
          </p:spPr>
        </p:pic>
        <p:sp>
          <p:nvSpPr>
            <p:cNvPr id="24" name="TextBox 23"/>
            <p:cNvSpPr txBox="1"/>
            <p:nvPr/>
          </p:nvSpPr>
          <p:spPr>
            <a:xfrm>
              <a:off x="486560" y="4861608"/>
              <a:ext cx="5816799" cy="523220"/>
            </a:xfrm>
            <a:prstGeom prst="rect">
              <a:avLst/>
            </a:prstGeom>
            <a:noFill/>
          </p:spPr>
          <p:txBody>
            <a:bodyPr wrap="square" rtlCol="0">
              <a:spAutoFit/>
            </a:bodyPr>
            <a:lstStyle/>
            <a:p>
              <a:r>
                <a:rPr lang="en-US" sz="2800" dirty="0" smtClean="0">
                  <a:latin typeface="Times New Roman" pitchFamily="18" charset="0"/>
                  <a:ea typeface="Arial-Rounded" panose="020B0500000000000000" pitchFamily="34" charset="0"/>
                  <a:cs typeface="Times New Roman" pitchFamily="18" charset="0"/>
                </a:rPr>
                <a:t>B. Con </a:t>
              </a:r>
              <a:r>
                <a:rPr lang="en-US" sz="2800" dirty="0" err="1" smtClean="0">
                  <a:latin typeface="Times New Roman" pitchFamily="18" charset="0"/>
                  <a:ea typeface="Arial-Rounded" panose="020B0500000000000000" pitchFamily="34" charset="0"/>
                  <a:cs typeface="Times New Roman" pitchFamily="18" charset="0"/>
                </a:rPr>
                <a:t>gấu</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nặng</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bằng</a:t>
              </a:r>
              <a:r>
                <a:rPr lang="en-US" sz="2800" dirty="0" smtClean="0">
                  <a:latin typeface="Times New Roman" pitchFamily="18" charset="0"/>
                  <a:ea typeface="Arial-Rounded" panose="020B0500000000000000" pitchFamily="34" charset="0"/>
                  <a:cs typeface="Times New Roman" pitchFamily="18" charset="0"/>
                </a:rPr>
                <a:t> 3 con </a:t>
              </a:r>
              <a:r>
                <a:rPr lang="en-US" sz="2800" dirty="0" err="1" smtClean="0">
                  <a:latin typeface="Times New Roman" pitchFamily="18" charset="0"/>
                  <a:ea typeface="Arial-Rounded" panose="020B0500000000000000" pitchFamily="34" charset="0"/>
                  <a:cs typeface="Times New Roman" pitchFamily="18" charset="0"/>
                </a:rPr>
                <a:t>chó</a:t>
              </a:r>
              <a:r>
                <a:rPr lang="en-US" sz="2800" dirty="0" smtClean="0">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p:txBody>
        </p:sp>
      </p:grpSp>
      <p:pic>
        <p:nvPicPr>
          <p:cNvPr id="28" name="Picture 27"/>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360241" y="629424"/>
            <a:ext cx="1404828" cy="1090807"/>
          </a:xfrm>
          <a:prstGeom prst="rect">
            <a:avLst/>
          </a:prstGeom>
        </p:spPr>
      </p:pic>
    </p:spTree>
    <p:extLst>
      <p:ext uri="{BB962C8B-B14F-4D97-AF65-F5344CB8AC3E}">
        <p14:creationId xmlns:p14="http://schemas.microsoft.com/office/powerpoint/2010/main" xmlns="" val="312964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8" grpId="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30463" b="65093" l="17813" r="50260"/>
                    </a14:imgEffect>
                  </a14:imgLayer>
                </a14:imgProps>
              </a:ext>
            </a:extLst>
          </a:blip>
          <a:srcRect l="17807" t="30546" r="50141" b="35146"/>
          <a:stretch/>
        </p:blipFill>
        <p:spPr>
          <a:xfrm>
            <a:off x="745956" y="3295678"/>
            <a:ext cx="5309938" cy="3197099"/>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xmlns="">
                  <a14:imgLayer r:embed="rId4">
                    <a14:imgEffect>
                      <a14:backgroundRemoval t="30278" b="65556" l="49740" r="85104"/>
                    </a14:imgEffect>
                  </a14:imgLayer>
                </a14:imgProps>
              </a:ext>
            </a:extLst>
          </a:blip>
          <a:srcRect l="49568" t="30546" r="15088" b="35146"/>
          <a:stretch/>
        </p:blipFill>
        <p:spPr>
          <a:xfrm>
            <a:off x="6208294" y="3295678"/>
            <a:ext cx="5855369" cy="3197099"/>
          </a:xfrm>
          <a:prstGeom prst="rect">
            <a:avLst/>
          </a:prstGeom>
        </p:spPr>
      </p:pic>
      <p:sp>
        <p:nvSpPr>
          <p:cNvPr id="10"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203390" y="438629"/>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smtClean="0">
                <a:solidFill>
                  <a:srgbClr val="FFFFFF"/>
                </a:solidFill>
                <a:latin typeface="Times New Roman" pitchFamily="18" charset="0"/>
                <a:ea typeface="微软雅黑" panose="020B0503020204020204" pitchFamily="34" charset="-122"/>
                <a:cs typeface="Times New Roman" pitchFamily="18" charset="0"/>
              </a:rPr>
              <a:t>2</a:t>
            </a:r>
            <a:endParaRPr lang="zh-CN" altLang="en-US" sz="32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11" name="TextBox 10"/>
          <p:cNvSpPr txBox="1"/>
          <p:nvPr/>
        </p:nvSpPr>
        <p:spPr>
          <a:xfrm>
            <a:off x="953151" y="530237"/>
            <a:ext cx="5834143" cy="523220"/>
          </a:xfrm>
          <a:prstGeom prst="rect">
            <a:avLst/>
          </a:prstGeom>
          <a:noFill/>
          <a:ln>
            <a:noFill/>
          </a:ln>
        </p:spPr>
        <p:txBody>
          <a:bodyPr wrap="square" rtlCol="0">
            <a:spAutoFit/>
          </a:bodyPr>
          <a:lstStyle/>
          <a:p>
            <a:r>
              <a:rPr lang="en-US" sz="2800" dirty="0" err="1" smtClean="0">
                <a:latin typeface="Times New Roman" pitchFamily="18" charset="0"/>
                <a:ea typeface="Arial-Rounded" panose="020B0500000000000000" pitchFamily="34" charset="0"/>
                <a:cs typeface="Times New Roman" pitchFamily="18" charset="0"/>
              </a:rPr>
              <a:t>Quan</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sát</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tranh</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rồi</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trả</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lời</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câu</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hỏi</a:t>
            </a:r>
            <a:r>
              <a:rPr lang="en-US" sz="2800" dirty="0" smtClean="0">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p:txBody>
      </p:sp>
      <p:sp>
        <p:nvSpPr>
          <p:cNvPr id="99" name="Rectangle 98"/>
          <p:cNvSpPr/>
          <p:nvPr/>
        </p:nvSpPr>
        <p:spPr>
          <a:xfrm>
            <a:off x="0" y="6584434"/>
            <a:ext cx="12192000" cy="2735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a:endParaRPr lang="en-US" sz="2400">
              <a:solidFill>
                <a:srgbClr val="0070C0"/>
              </a:solidFill>
              <a:latin typeface="Times New Roman" pitchFamily="18" charset="0"/>
              <a:cs typeface="Times New Roman" pitchFamily="18" charset="0"/>
            </a:endParaRPr>
          </a:p>
        </p:txBody>
      </p:sp>
      <p:grpSp>
        <p:nvGrpSpPr>
          <p:cNvPr id="102" name="Group 101"/>
          <p:cNvGrpSpPr/>
          <p:nvPr/>
        </p:nvGrpSpPr>
        <p:grpSpPr>
          <a:xfrm>
            <a:off x="10957361" y="149481"/>
            <a:ext cx="1106302" cy="1273098"/>
            <a:chOff x="10516632" y="314161"/>
            <a:chExt cx="1100831" cy="1331799"/>
          </a:xfrm>
        </p:grpSpPr>
        <p:sp>
          <p:nvSpPr>
            <p:cNvPr id="101" name="Oval 100"/>
            <p:cNvSpPr/>
            <p:nvPr/>
          </p:nvSpPr>
          <p:spPr>
            <a:xfrm>
              <a:off x="10516632" y="936356"/>
              <a:ext cx="1100831" cy="70960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pic>
          <p:nvPicPr>
            <p:cNvPr id="100" name="Picture 99"/>
            <p:cNvPicPr>
              <a:picLocks noChangeAspect="1"/>
            </p:cNvPicPr>
            <p:nvPr/>
          </p:nvPicPr>
          <p:blipFill>
            <a:blip r:embed="rId6" cstate="print">
              <a:extLst>
                <a:ext uri="{BEBA8EAE-BF5A-486C-A8C5-ECC9F3942E4B}">
                  <a14:imgProps xmlns:a14="http://schemas.microsoft.com/office/drawing/2010/main" xmlns="">
                    <a14:imgLayer r:embed="rId7">
                      <a14:imgEffect>
                        <a14:backgroundRemoval t="515" b="100000" l="0" r="100000">
                          <a14:foregroundMark x1="43793" y1="37796" x2="43793" y2="37796"/>
                          <a14:foregroundMark x1="61290" y1="40886" x2="61290" y2="40886"/>
                          <a14:foregroundMark x1="42815" y1="72812" x2="42815" y2="72812"/>
                          <a14:foregroundMark x1="48680" y1="73841" x2="48680" y2="73841"/>
                          <a14:foregroundMark x1="54643" y1="72812" x2="54643" y2="72812"/>
                          <a14:foregroundMark x1="13490" y1="93203" x2="69404" y2="94233"/>
                          <a14:foregroundMark x1="14370" y1="95778" x2="69892" y2="97528"/>
                          <a14:foregroundMark x1="77517" y1="89186" x2="82111" y2="97322"/>
                        </a14:backgroundRemoval>
                      </a14:imgEffect>
                    </a14:imgLayer>
                  </a14:imgProps>
                </a:ext>
                <a:ext uri="{28A0092B-C50C-407E-A947-70E740481C1C}">
                  <a14:useLocalDpi xmlns:a14="http://schemas.microsoft.com/office/drawing/2010/main" xmlns="" val="0"/>
                </a:ext>
              </a:extLst>
            </a:blip>
            <a:stretch>
              <a:fillRect/>
            </a:stretch>
          </p:blipFill>
          <p:spPr>
            <a:xfrm>
              <a:off x="10588144" y="314161"/>
              <a:ext cx="1029319" cy="976997"/>
            </a:xfrm>
            <a:prstGeom prst="rect">
              <a:avLst/>
            </a:prstGeom>
          </p:spPr>
        </p:pic>
      </p:grpSp>
      <p:sp>
        <p:nvSpPr>
          <p:cNvPr id="103" name="Rounded Rectangle 102"/>
          <p:cNvSpPr/>
          <p:nvPr/>
        </p:nvSpPr>
        <p:spPr>
          <a:xfrm>
            <a:off x="1264344" y="1170370"/>
            <a:ext cx="9656035" cy="19525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104" name="TextBox 103"/>
          <p:cNvSpPr txBox="1"/>
          <p:nvPr/>
        </p:nvSpPr>
        <p:spPr>
          <a:xfrm>
            <a:off x="1478075" y="1170979"/>
            <a:ext cx="5834143" cy="461665"/>
          </a:xfrm>
          <a:prstGeom prst="rect">
            <a:avLst/>
          </a:prstGeom>
          <a:noFill/>
          <a:ln>
            <a:noFill/>
          </a:ln>
        </p:spPr>
        <p:txBody>
          <a:bodyPr wrap="square" rtlCol="0">
            <a:spAutoFit/>
          </a:bodyPr>
          <a:lstStyle/>
          <a:p>
            <a:r>
              <a:rPr lang="en-US" sz="2400" dirty="0" smtClean="0">
                <a:latin typeface="Times New Roman" pitchFamily="18" charset="0"/>
                <a:ea typeface="Arial-Rounded" panose="020B0500000000000000" pitchFamily="34" charset="0"/>
                <a:cs typeface="Times New Roman" pitchFamily="18" charset="0"/>
              </a:rPr>
              <a:t>a. </a:t>
            </a:r>
            <a:r>
              <a:rPr lang="en-US" sz="2400" dirty="0" err="1" smtClean="0">
                <a:latin typeface="Times New Roman" pitchFamily="18" charset="0"/>
                <a:ea typeface="Arial-Rounded" panose="020B0500000000000000" pitchFamily="34" charset="0"/>
                <a:cs typeface="Times New Roman" pitchFamily="18" charset="0"/>
              </a:rPr>
              <a:t>Mèo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chó</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nào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nặng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hơn</a:t>
            </a:r>
            <a:r>
              <a:rPr lang="en-US" sz="2400" dirty="0" smtClean="0">
                <a:latin typeface="Times New Roman" pitchFamily="18" charset="0"/>
                <a:ea typeface="Arial-Rounded" panose="020B0500000000000000" pitchFamily="34" charset="0"/>
                <a:cs typeface="Times New Roman" pitchFamily="18" charset="0"/>
              </a:rPr>
              <a:t> ?</a:t>
            </a:r>
            <a:endParaRPr lang="en-US" sz="2400" dirty="0">
              <a:latin typeface="Times New Roman" pitchFamily="18" charset="0"/>
              <a:ea typeface="Arial-Rounded" panose="020B0500000000000000" pitchFamily="34" charset="0"/>
              <a:cs typeface="Times New Roman" pitchFamily="18" charset="0"/>
            </a:endParaRPr>
          </a:p>
        </p:txBody>
      </p:sp>
      <p:sp>
        <p:nvSpPr>
          <p:cNvPr id="105" name="TextBox 104"/>
          <p:cNvSpPr txBox="1"/>
          <p:nvPr/>
        </p:nvSpPr>
        <p:spPr>
          <a:xfrm>
            <a:off x="1478076" y="1684999"/>
            <a:ext cx="5834143" cy="461665"/>
          </a:xfrm>
          <a:prstGeom prst="rect">
            <a:avLst/>
          </a:prstGeom>
          <a:noFill/>
          <a:ln>
            <a:noFill/>
          </a:ln>
        </p:spPr>
        <p:txBody>
          <a:bodyPr wrap="square" rtlCol="0">
            <a:spAutoFit/>
          </a:bodyPr>
          <a:lstStyle/>
          <a:p>
            <a:r>
              <a:rPr lang="en-US" sz="2400" dirty="0" smtClean="0">
                <a:latin typeface="Times New Roman" pitchFamily="18" charset="0"/>
                <a:ea typeface="Arial-Rounded" panose="020B0500000000000000" pitchFamily="34" charset="0"/>
                <a:cs typeface="Times New Roman" pitchFamily="18" charset="0"/>
              </a:rPr>
              <a:t>b. </a:t>
            </a:r>
            <a:r>
              <a:rPr lang="en-US" sz="2400" dirty="0" err="1" smtClean="0">
                <a:latin typeface="Times New Roman" pitchFamily="18" charset="0"/>
                <a:ea typeface="Arial-Rounded" panose="020B0500000000000000" pitchFamily="34" charset="0"/>
                <a:cs typeface="Times New Roman" pitchFamily="18" charset="0"/>
              </a:rPr>
              <a:t>Mèo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thỏ</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nào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nặng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hơn</a:t>
            </a:r>
            <a:r>
              <a:rPr lang="en-US" sz="2400" dirty="0" smtClean="0">
                <a:latin typeface="Times New Roman" pitchFamily="18" charset="0"/>
                <a:ea typeface="Arial-Rounded" panose="020B0500000000000000" pitchFamily="34" charset="0"/>
                <a:cs typeface="Times New Roman" pitchFamily="18" charset="0"/>
              </a:rPr>
              <a:t> ?</a:t>
            </a:r>
            <a:endParaRPr lang="en-US" sz="2400" dirty="0">
              <a:latin typeface="Times New Roman" pitchFamily="18" charset="0"/>
              <a:ea typeface="Arial-Rounded" panose="020B0500000000000000" pitchFamily="34" charset="0"/>
              <a:cs typeface="Times New Roman" pitchFamily="18" charset="0"/>
            </a:endParaRPr>
          </a:p>
        </p:txBody>
      </p:sp>
      <p:sp>
        <p:nvSpPr>
          <p:cNvPr id="106" name="TextBox 105"/>
          <p:cNvSpPr txBox="1"/>
          <p:nvPr/>
        </p:nvSpPr>
        <p:spPr>
          <a:xfrm>
            <a:off x="1478076" y="2240441"/>
            <a:ext cx="9796131" cy="461665"/>
          </a:xfrm>
          <a:prstGeom prst="rect">
            <a:avLst/>
          </a:prstGeom>
          <a:noFill/>
          <a:ln>
            <a:noFill/>
          </a:ln>
        </p:spPr>
        <p:txBody>
          <a:bodyPr wrap="square" rtlCol="0">
            <a:spAutoFit/>
          </a:bodyPr>
          <a:lstStyle/>
          <a:p>
            <a:r>
              <a:rPr lang="en-US" sz="2400" dirty="0" smtClean="0">
                <a:latin typeface="Times New Roman" pitchFamily="18" charset="0"/>
                <a:ea typeface="Arial-Rounded" panose="020B0500000000000000" pitchFamily="34" charset="0"/>
                <a:cs typeface="Times New Roman" pitchFamily="18" charset="0"/>
              </a:rPr>
              <a:t>c. </a:t>
            </a:r>
            <a:r>
              <a:rPr lang="en-US" sz="2400" dirty="0" err="1" smtClean="0">
                <a:latin typeface="Times New Roman" pitchFamily="18" charset="0"/>
                <a:ea typeface="Arial-Rounded" panose="020B0500000000000000" pitchFamily="34" charset="0"/>
                <a:cs typeface="Times New Roman" pitchFamily="18" charset="0"/>
              </a:rPr>
              <a:t>Mèo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chó</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và</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thỏ</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nào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nặng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nhất</a:t>
            </a:r>
            <a:r>
              <a:rPr lang="en-US" sz="2400" dirty="0" smtClean="0">
                <a:latin typeface="Times New Roman" pitchFamily="18" charset="0"/>
                <a:ea typeface="Arial-Rounded" panose="020B0500000000000000" pitchFamily="34" charset="0"/>
                <a:cs typeface="Times New Roman" pitchFamily="18" charset="0"/>
              </a:rPr>
              <a:t>, con </a:t>
            </a:r>
            <a:r>
              <a:rPr lang="en-US" sz="2400" dirty="0" err="1" smtClean="0">
                <a:latin typeface="Times New Roman" pitchFamily="18" charset="0"/>
                <a:ea typeface="Arial-Rounded" panose="020B0500000000000000" pitchFamily="34" charset="0"/>
                <a:cs typeface="Times New Roman" pitchFamily="18" charset="0"/>
              </a:rPr>
              <a:t>nào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nhẹ</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nhất</a:t>
            </a:r>
            <a:r>
              <a:rPr lang="en-US" sz="2400" dirty="0" smtClean="0">
                <a:latin typeface="Times New Roman" pitchFamily="18" charset="0"/>
                <a:ea typeface="Arial-Rounded" panose="020B0500000000000000" pitchFamily="34" charset="0"/>
                <a:cs typeface="Times New Roman" pitchFamily="18" charset="0"/>
              </a:rPr>
              <a:t> ?</a:t>
            </a:r>
            <a:endParaRPr lang="en-US" sz="2400" dirty="0">
              <a:latin typeface="Times New Roman" pitchFamily="18" charset="0"/>
              <a:ea typeface="Arial-Rounded" panose="020B0500000000000000" pitchFamily="34" charset="0"/>
              <a:cs typeface="Times New Roman" pitchFamily="18" charset="0"/>
            </a:endParaRPr>
          </a:p>
        </p:txBody>
      </p:sp>
      <p:sp>
        <p:nvSpPr>
          <p:cNvPr id="107" name="TextBox 106"/>
          <p:cNvSpPr txBox="1"/>
          <p:nvPr/>
        </p:nvSpPr>
        <p:spPr>
          <a:xfrm>
            <a:off x="6571631" y="1191385"/>
            <a:ext cx="3639169" cy="461665"/>
          </a:xfrm>
          <a:prstGeom prst="rect">
            <a:avLst/>
          </a:prstGeom>
          <a:noFill/>
          <a:ln>
            <a:noFill/>
          </a:ln>
        </p:spPr>
        <p:txBody>
          <a:bodyPr wrap="square" rtlCol="0">
            <a:spAutoFit/>
          </a:bodyPr>
          <a:lstStyle/>
          <a:p>
            <a:r>
              <a:rPr lang="en-US" sz="2400" b="1" dirty="0" smtClean="0">
                <a:solidFill>
                  <a:srgbClr val="FF0000"/>
                </a:solidFill>
                <a:latin typeface="Times New Roman" pitchFamily="18" charset="0"/>
                <a:ea typeface="Arial-Rounded" panose="020B0500000000000000" pitchFamily="34" charset="0"/>
                <a:cs typeface="Times New Roman" pitchFamily="18" charset="0"/>
              </a:rPr>
              <a:t>=&gt;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Chó</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nặng</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hơn</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mèo</a:t>
            </a:r>
            <a:r>
              <a:rPr lang="en-US" sz="2400" dirty="0" smtClean="0">
                <a:solidFill>
                  <a:srgbClr val="002060"/>
                </a:solidFill>
                <a:latin typeface="Times New Roman" pitchFamily="18" charset="0"/>
                <a:ea typeface="Arial-Rounded" panose="020B0500000000000000" pitchFamily="34" charset="0"/>
                <a:cs typeface="Times New Roman" pitchFamily="18" charset="0"/>
              </a:rPr>
              <a:t>.</a:t>
            </a:r>
            <a:endParaRPr lang="en-US" sz="2400" dirty="0">
              <a:solidFill>
                <a:srgbClr val="002060"/>
              </a:solidFill>
              <a:latin typeface="Times New Roman" pitchFamily="18" charset="0"/>
              <a:ea typeface="Arial-Rounded" panose="020B0500000000000000" pitchFamily="34" charset="0"/>
              <a:cs typeface="Times New Roman" pitchFamily="18" charset="0"/>
            </a:endParaRPr>
          </a:p>
        </p:txBody>
      </p:sp>
      <p:sp>
        <p:nvSpPr>
          <p:cNvPr id="108" name="TextBox 107"/>
          <p:cNvSpPr txBox="1"/>
          <p:nvPr/>
        </p:nvSpPr>
        <p:spPr>
          <a:xfrm>
            <a:off x="6571630" y="1669339"/>
            <a:ext cx="3639169" cy="461665"/>
          </a:xfrm>
          <a:prstGeom prst="rect">
            <a:avLst/>
          </a:prstGeom>
          <a:noFill/>
          <a:ln>
            <a:noFill/>
          </a:ln>
        </p:spPr>
        <p:txBody>
          <a:bodyPr wrap="square" rtlCol="0">
            <a:spAutoFit/>
          </a:bodyPr>
          <a:lstStyle/>
          <a:p>
            <a:r>
              <a:rPr lang="en-US" sz="2400" b="1" dirty="0" smtClean="0">
                <a:solidFill>
                  <a:srgbClr val="FF0000"/>
                </a:solidFill>
                <a:latin typeface="Times New Roman" pitchFamily="18" charset="0"/>
                <a:ea typeface="Arial-Rounded" panose="020B0500000000000000" pitchFamily="34" charset="0"/>
                <a:cs typeface="Times New Roman" pitchFamily="18" charset="0"/>
              </a:rPr>
              <a:t>=&gt;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Mèo</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nặng</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hơn</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thỏ</a:t>
            </a:r>
            <a:r>
              <a:rPr lang="en-US" sz="2400" dirty="0" smtClean="0">
                <a:solidFill>
                  <a:srgbClr val="002060"/>
                </a:solidFill>
                <a:latin typeface="Times New Roman" pitchFamily="18" charset="0"/>
                <a:ea typeface="Arial-Rounded" panose="020B0500000000000000" pitchFamily="34" charset="0"/>
                <a:cs typeface="Times New Roman" pitchFamily="18" charset="0"/>
              </a:rPr>
              <a:t>.</a:t>
            </a:r>
            <a:endParaRPr lang="en-US" sz="2400" dirty="0">
              <a:solidFill>
                <a:srgbClr val="002060"/>
              </a:solidFill>
              <a:latin typeface="Times New Roman" pitchFamily="18" charset="0"/>
              <a:ea typeface="Arial-Rounded" panose="020B0500000000000000" pitchFamily="34" charset="0"/>
              <a:cs typeface="Times New Roman" pitchFamily="18" charset="0"/>
            </a:endParaRPr>
          </a:p>
        </p:txBody>
      </p:sp>
      <p:sp>
        <p:nvSpPr>
          <p:cNvPr id="109" name="TextBox 108"/>
          <p:cNvSpPr txBox="1"/>
          <p:nvPr/>
        </p:nvSpPr>
        <p:spPr>
          <a:xfrm>
            <a:off x="1581340" y="2643994"/>
            <a:ext cx="7969060" cy="461665"/>
          </a:xfrm>
          <a:prstGeom prst="rect">
            <a:avLst/>
          </a:prstGeom>
          <a:noFill/>
          <a:ln>
            <a:noFill/>
          </a:ln>
        </p:spPr>
        <p:txBody>
          <a:bodyPr wrap="square" rtlCol="0">
            <a:spAutoFit/>
          </a:bodyPr>
          <a:lstStyle/>
          <a:p>
            <a:r>
              <a:rPr lang="en-US" sz="2400" b="1" dirty="0" smtClean="0">
                <a:solidFill>
                  <a:srgbClr val="FF0000"/>
                </a:solidFill>
                <a:latin typeface="Times New Roman" pitchFamily="18" charset="0"/>
                <a:ea typeface="Arial-Rounded" panose="020B0500000000000000" pitchFamily="34" charset="0"/>
                <a:cs typeface="Times New Roman" pitchFamily="18" charset="0"/>
              </a:rPr>
              <a:t>=&gt;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Chó</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nặng</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nhất</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thỏ</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nhẹ</a:t>
            </a:r>
            <a:r>
              <a:rPr lang="en-US" sz="2400" dirty="0" smtClean="0">
                <a:solidFill>
                  <a:srgbClr val="002060"/>
                </a:solidFill>
                <a:latin typeface="Times New Roman" pitchFamily="18" charset="0"/>
                <a:ea typeface="Arial-Rounded" panose="020B0500000000000000" pitchFamily="34" charset="0"/>
                <a:cs typeface="Times New Roman" pitchFamily="18" charset="0"/>
              </a:rPr>
              <a:t> </a:t>
            </a:r>
            <a:r>
              <a:rPr lang="en-US" sz="2400" dirty="0" err="1" smtClean="0">
                <a:solidFill>
                  <a:srgbClr val="002060"/>
                </a:solidFill>
                <a:latin typeface="Times New Roman" pitchFamily="18" charset="0"/>
                <a:ea typeface="Arial-Rounded" panose="020B0500000000000000" pitchFamily="34" charset="0"/>
                <a:cs typeface="Times New Roman" pitchFamily="18" charset="0"/>
              </a:rPr>
              <a:t>nhất</a:t>
            </a:r>
            <a:r>
              <a:rPr lang="en-US" sz="2400" dirty="0" smtClean="0">
                <a:solidFill>
                  <a:srgbClr val="002060"/>
                </a:solidFill>
                <a:latin typeface="Times New Roman" pitchFamily="18" charset="0"/>
                <a:ea typeface="Arial-Rounded" panose="020B0500000000000000" pitchFamily="34" charset="0"/>
                <a:cs typeface="Times New Roman" pitchFamily="18" charset="0"/>
              </a:rPr>
              <a:t>.</a:t>
            </a:r>
            <a:endParaRPr lang="en-US" sz="2400" dirty="0">
              <a:solidFill>
                <a:srgbClr val="002060"/>
              </a:solidFill>
              <a:latin typeface="Times New Roman" pitchFamily="18" charset="0"/>
              <a:ea typeface="Arial-Rounded" panose="020B0500000000000000" pitchFamily="34" charset="0"/>
              <a:cs typeface="Times New Roman" pitchFamily="18" charset="0"/>
            </a:endParaRPr>
          </a:p>
        </p:txBody>
      </p:sp>
      <p:sp>
        <p:nvSpPr>
          <p:cNvPr id="110" name="Text Box 1"/>
          <p:cNvSpPr txBox="1"/>
          <p:nvPr/>
        </p:nvSpPr>
        <p:spPr>
          <a:xfrm>
            <a:off x="4473202" y="6541902"/>
            <a:ext cx="7836024" cy="369332"/>
          </a:xfrm>
          <a:prstGeom prst="rect">
            <a:avLst/>
          </a:prstGeom>
          <a:noFill/>
        </p:spPr>
        <p:txBody>
          <a:bodyPr wrap="square" rtlCol="0">
            <a:spAutoFit/>
          </a:bodyPr>
          <a:lstStyle/>
          <a:p>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FB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dirty="0"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dirty="0" err="1" smtClean="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9183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linds(horizontal)">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barn(inVertical)">
                                      <p:cBhvr>
                                        <p:cTn id="34" dur="500"/>
                                        <p:tgtEl>
                                          <p:spTgt spid="10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wipe(left)">
                                      <p:cBhvr>
                                        <p:cTn id="39" dur="500"/>
                                        <p:tgtEl>
                                          <p:spTgt spid="10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ipe(left)">
                                      <p:cBhvr>
                                        <p:cTn id="44" dur="500"/>
                                        <p:tgtEl>
                                          <p:spTgt spid="10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6"/>
                                        </p:tgtEl>
                                        <p:attrNameLst>
                                          <p:attrName>style.visibility</p:attrName>
                                        </p:attrNameLst>
                                      </p:cBhvr>
                                      <p:to>
                                        <p:strVal val="visible"/>
                                      </p:to>
                                    </p:set>
                                    <p:animEffect transition="in" filter="wipe(left)">
                                      <p:cBhvr>
                                        <p:cTn id="49" dur="500"/>
                                        <p:tgtEl>
                                          <p:spTgt spid="10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wipe(left)">
                                      <p:cBhvr>
                                        <p:cTn id="54" dur="500"/>
                                        <p:tgtEl>
                                          <p:spTgt spid="10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8"/>
                                        </p:tgtEl>
                                        <p:attrNameLst>
                                          <p:attrName>style.visibility</p:attrName>
                                        </p:attrNameLst>
                                      </p:cBhvr>
                                      <p:to>
                                        <p:strVal val="visible"/>
                                      </p:to>
                                    </p:set>
                                    <p:animEffect transition="in" filter="wipe(left)">
                                      <p:cBhvr>
                                        <p:cTn id="59" dur="500"/>
                                        <p:tgtEl>
                                          <p:spTgt spid="10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wipe(left)">
                                      <p:cBhvr>
                                        <p:cTn id="64"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03" grpId="0" animBg="1"/>
      <p:bldP spid="104" grpId="0"/>
      <p:bldP spid="105" grpId="0"/>
      <p:bldP spid="106" grpId="0"/>
      <p:bldP spid="107" grpId="0"/>
      <p:bldP spid="108" grpId="0"/>
      <p:bldP spid="109" grpId="0"/>
      <p:bldP spid="110" grpId="0"/>
      <p:bldP spid="1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36019" b="60926" l="14427" r="38490"/>
                    </a14:imgEffect>
                  </a14:imgLayer>
                </a14:imgProps>
              </a:ext>
            </a:extLst>
          </a:blip>
          <a:srcRect l="14667" t="35037" r="61380" b="36185"/>
          <a:stretch/>
        </p:blipFill>
        <p:spPr>
          <a:xfrm>
            <a:off x="-74958" y="1442834"/>
            <a:ext cx="3833367" cy="2590585"/>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xmlns="">
                  <a14:imgLayer r:embed="rId4">
                    <a14:imgEffect>
                      <a14:backgroundRemoval t="35463" b="61944" l="37656" r="60469"/>
                    </a14:imgEffect>
                  </a14:imgLayer>
                </a14:imgProps>
              </a:ext>
            </a:extLst>
          </a:blip>
          <a:srcRect l="37526" t="35231" r="38521" b="35991"/>
          <a:stretch/>
        </p:blipFill>
        <p:spPr>
          <a:xfrm>
            <a:off x="3847920" y="350519"/>
            <a:ext cx="4213906" cy="2847753"/>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xmlns="">
                  <a14:imgLayer r:embed="rId4">
                    <a14:imgEffect>
                      <a14:backgroundRemoval t="34167" b="60741" l="62344" r="85781"/>
                    </a14:imgEffect>
                  </a14:imgLayer>
                </a14:imgProps>
              </a:ext>
            </a:extLst>
          </a:blip>
          <a:srcRect l="62354" t="32314" r="13693" b="38908"/>
          <a:stretch/>
        </p:blipFill>
        <p:spPr>
          <a:xfrm>
            <a:off x="8444598" y="2219290"/>
            <a:ext cx="3337561" cy="2255520"/>
          </a:xfrm>
          <a:prstGeom prst="rect">
            <a:avLst/>
          </a:prstGeom>
        </p:spPr>
      </p:pic>
      <p:sp>
        <p:nvSpPr>
          <p:cNvPr id="7" name="Rectangle 6"/>
          <p:cNvSpPr/>
          <p:nvPr/>
        </p:nvSpPr>
        <p:spPr>
          <a:xfrm>
            <a:off x="0" y="6680200"/>
            <a:ext cx="12192000" cy="177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5" tIns="60928" rIns="121855" bIns="60928" spcCol="0" rtlCol="0" anchor="ctr"/>
          <a:lstStyle/>
          <a:p>
            <a:pPr algn="ctr"/>
            <a:endParaRPr lang="en-US" sz="2400">
              <a:solidFill>
                <a:srgbClr val="0070C0"/>
              </a:solidFill>
              <a:latin typeface="Times New Roman" pitchFamily="18" charset="0"/>
              <a:cs typeface="Times New Roman" pitchFamily="18" charset="0"/>
            </a:endParaRPr>
          </a:p>
        </p:txBody>
      </p:sp>
      <p:sp>
        <p:nvSpPr>
          <p:cNvPr id="8" name="MH_Other_2">
            <a:extLst>
              <a:ext uri="{FF2B5EF4-FFF2-40B4-BE49-F238E27FC236}">
                <a16:creationId xmlns:a16="http://schemas.microsoft.com/office/drawing/2014/main" xmlns="" id="{6C38B6A4-EF08-49E1-B809-9812D148BB20}"/>
              </a:ext>
            </a:extLst>
          </p:cNvPr>
          <p:cNvSpPr/>
          <p:nvPr>
            <p:custDataLst>
              <p:tags r:id="rId1"/>
            </p:custDataLst>
          </p:nvPr>
        </p:nvSpPr>
        <p:spPr>
          <a:xfrm>
            <a:off x="416041" y="258911"/>
            <a:ext cx="614754" cy="61482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b="1" dirty="0" smtClean="0">
                <a:solidFill>
                  <a:srgbClr val="FFFFFF"/>
                </a:solidFill>
                <a:latin typeface="Times New Roman" pitchFamily="18" charset="0"/>
                <a:ea typeface="微软雅黑" panose="020B0503020204020204" pitchFamily="34" charset="-122"/>
                <a:cs typeface="Times New Roman" pitchFamily="18" charset="0"/>
              </a:rPr>
              <a:t>3</a:t>
            </a:r>
            <a:endParaRPr lang="zh-CN" altLang="en-US" sz="3200" b="1" dirty="0">
              <a:solidFill>
                <a:srgbClr val="FFFFFF"/>
              </a:solidFill>
              <a:latin typeface="Times New Roman" pitchFamily="18" charset="0"/>
              <a:ea typeface="微软雅黑" panose="020B0503020204020204" pitchFamily="34" charset="-122"/>
              <a:cs typeface="Times New Roman" pitchFamily="18" charset="0"/>
            </a:endParaRPr>
          </a:p>
        </p:txBody>
      </p:sp>
      <p:sp>
        <p:nvSpPr>
          <p:cNvPr id="9" name="TextBox 8"/>
          <p:cNvSpPr txBox="1"/>
          <p:nvPr/>
        </p:nvSpPr>
        <p:spPr>
          <a:xfrm>
            <a:off x="1165802" y="350519"/>
            <a:ext cx="5834143" cy="523220"/>
          </a:xfrm>
          <a:prstGeom prst="rect">
            <a:avLst/>
          </a:prstGeom>
          <a:noFill/>
          <a:ln>
            <a:noFill/>
          </a:ln>
        </p:spPr>
        <p:txBody>
          <a:bodyPr wrap="square" rtlCol="0">
            <a:spAutoFit/>
          </a:bodyPr>
          <a:lstStyle/>
          <a:p>
            <a:r>
              <a:rPr lang="en-US" sz="2800" dirty="0" err="1" smtClean="0">
                <a:latin typeface="Times New Roman" pitchFamily="18" charset="0"/>
                <a:ea typeface="Arial-Rounded" panose="020B0500000000000000" pitchFamily="34" charset="0"/>
                <a:cs typeface="Times New Roman" pitchFamily="18" charset="0"/>
              </a:rPr>
              <a:t>Quan</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sát</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tranh</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rồi</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trả</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lời</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câu</a:t>
            </a:r>
            <a:r>
              <a:rPr lang="en-US" sz="2800" dirty="0" smtClean="0">
                <a:latin typeface="Times New Roman" pitchFamily="18" charset="0"/>
                <a:ea typeface="Arial-Rounded" panose="020B0500000000000000" pitchFamily="34" charset="0"/>
                <a:cs typeface="Times New Roman" pitchFamily="18" charset="0"/>
              </a:rPr>
              <a:t> </a:t>
            </a:r>
            <a:r>
              <a:rPr lang="en-US" sz="2800" dirty="0" err="1" smtClean="0">
                <a:latin typeface="Times New Roman" pitchFamily="18" charset="0"/>
                <a:ea typeface="Arial-Rounded" panose="020B0500000000000000" pitchFamily="34" charset="0"/>
                <a:cs typeface="Times New Roman" pitchFamily="18" charset="0"/>
              </a:rPr>
              <a:t>hỏi</a:t>
            </a:r>
            <a:r>
              <a:rPr lang="en-US" sz="2800" dirty="0" smtClean="0">
                <a:latin typeface="Times New Roman" pitchFamily="18" charset="0"/>
                <a:ea typeface="Arial-Rounded" panose="020B0500000000000000" pitchFamily="34" charset="0"/>
                <a:cs typeface="Times New Roman" pitchFamily="18" charset="0"/>
              </a:rPr>
              <a:t>:</a:t>
            </a:r>
            <a:endParaRPr lang="en-US" sz="2800" dirty="0">
              <a:latin typeface="Times New Roman" pitchFamily="18" charset="0"/>
              <a:ea typeface="Arial-Rounded" panose="020B0500000000000000" pitchFamily="34" charset="0"/>
              <a:cs typeface="Times New Roman" pitchFamily="18" charset="0"/>
            </a:endParaRPr>
          </a:p>
        </p:txBody>
      </p:sp>
      <p:grpSp>
        <p:nvGrpSpPr>
          <p:cNvPr id="15" name="Group 14"/>
          <p:cNvGrpSpPr/>
          <p:nvPr/>
        </p:nvGrpSpPr>
        <p:grpSpPr>
          <a:xfrm>
            <a:off x="2357316" y="4574756"/>
            <a:ext cx="5834143" cy="1952588"/>
            <a:chOff x="2783467" y="4497668"/>
            <a:chExt cx="5834143" cy="1952588"/>
          </a:xfrm>
        </p:grpSpPr>
        <p:sp>
          <p:nvSpPr>
            <p:cNvPr id="10" name="Rounded Rectangle 9"/>
            <p:cNvSpPr/>
            <p:nvPr/>
          </p:nvSpPr>
          <p:spPr>
            <a:xfrm>
              <a:off x="2783467" y="4497668"/>
              <a:ext cx="5832655" cy="19525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11" name="TextBox 10"/>
            <p:cNvSpPr txBox="1"/>
            <p:nvPr/>
          </p:nvSpPr>
          <p:spPr>
            <a:xfrm>
              <a:off x="2783467" y="4674302"/>
              <a:ext cx="5834143" cy="461665"/>
            </a:xfrm>
            <a:prstGeom prst="rect">
              <a:avLst/>
            </a:prstGeom>
            <a:noFill/>
            <a:ln>
              <a:noFill/>
            </a:ln>
          </p:spPr>
          <p:txBody>
            <a:bodyPr wrap="square" rtlCol="0">
              <a:spAutoFit/>
            </a:bodyPr>
            <a:lstStyle/>
            <a:p>
              <a:r>
                <a:rPr lang="en-US" sz="2400" dirty="0" smtClean="0">
                  <a:latin typeface="Times New Roman" pitchFamily="18" charset="0"/>
                  <a:ea typeface="Arial-Rounded" panose="020B0500000000000000" pitchFamily="34" charset="0"/>
                  <a:cs typeface="Times New Roman" pitchFamily="18" charset="0"/>
                </a:rPr>
                <a:t>a. </a:t>
              </a:r>
              <a:r>
                <a:rPr lang="en-US" sz="2400" dirty="0" err="1" smtClean="0">
                  <a:latin typeface="Times New Roman" pitchFamily="18" charset="0"/>
                  <a:ea typeface="Arial-Rounded" panose="020B0500000000000000" pitchFamily="34" charset="0"/>
                  <a:cs typeface="Times New Roman" pitchFamily="18" charset="0"/>
                </a:rPr>
                <a:t>Quả</a:t>
              </a:r>
              <a:r>
                <a:rPr lang="en-US" sz="2400" dirty="0" smtClean="0">
                  <a:latin typeface="Times New Roman" pitchFamily="18" charset="0"/>
                  <a:ea typeface="Arial-Rounded" panose="020B0500000000000000" pitchFamily="34" charset="0"/>
                  <a:cs typeface="Times New Roman" pitchFamily="18" charset="0"/>
                </a:rPr>
                <a:t> cam </a:t>
              </a:r>
              <a:r>
                <a:rPr lang="en-US" sz="2400" dirty="0" err="1" smtClean="0">
                  <a:latin typeface="Times New Roman" pitchFamily="18" charset="0"/>
                  <a:ea typeface="Arial-Rounded" panose="020B0500000000000000" pitchFamily="34" charset="0"/>
                  <a:cs typeface="Times New Roman" pitchFamily="18" charset="0"/>
                </a:rPr>
                <a:t>nặng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mấy</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quả</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chanh</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12" name="TextBox 11"/>
            <p:cNvSpPr txBox="1"/>
            <p:nvPr/>
          </p:nvSpPr>
          <p:spPr>
            <a:xfrm>
              <a:off x="2783467" y="5254159"/>
              <a:ext cx="5834143" cy="461665"/>
            </a:xfrm>
            <a:prstGeom prst="rect">
              <a:avLst/>
            </a:prstGeom>
            <a:noFill/>
            <a:ln>
              <a:noFill/>
            </a:ln>
          </p:spPr>
          <p:txBody>
            <a:bodyPr wrap="square" rtlCol="0">
              <a:spAutoFit/>
            </a:bodyPr>
            <a:lstStyle/>
            <a:p>
              <a:r>
                <a:rPr lang="en-US" sz="2400" dirty="0" smtClean="0">
                  <a:latin typeface="Times New Roman" pitchFamily="18" charset="0"/>
                  <a:ea typeface="Arial-Rounded" panose="020B0500000000000000" pitchFamily="34" charset="0"/>
                  <a:cs typeface="Times New Roman" pitchFamily="18" charset="0"/>
                </a:rPr>
                <a:t>b. </a:t>
              </a:r>
              <a:r>
                <a:rPr lang="en-US" sz="2400" dirty="0" err="1" smtClean="0">
                  <a:latin typeface="Times New Roman" pitchFamily="18" charset="0"/>
                  <a:ea typeface="Arial-Rounded" panose="020B0500000000000000" pitchFamily="34" charset="0"/>
                  <a:cs typeface="Times New Roman" pitchFamily="18" charset="0"/>
                </a:rPr>
                <a:t>Quả</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táo</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nặng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mấy</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quả</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chanh</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sp>
          <p:nvSpPr>
            <p:cNvPr id="14" name="TextBox 13"/>
            <p:cNvSpPr txBox="1"/>
            <p:nvPr/>
          </p:nvSpPr>
          <p:spPr>
            <a:xfrm>
              <a:off x="2783467" y="5788210"/>
              <a:ext cx="5834143" cy="461665"/>
            </a:xfrm>
            <a:prstGeom prst="rect">
              <a:avLst/>
            </a:prstGeom>
            <a:noFill/>
            <a:ln>
              <a:noFill/>
            </a:ln>
          </p:spPr>
          <p:txBody>
            <a:bodyPr wrap="square" rtlCol="0">
              <a:spAutoFit/>
            </a:bodyPr>
            <a:lstStyle/>
            <a:p>
              <a:r>
                <a:rPr lang="en-US" sz="2400" dirty="0" smtClean="0">
                  <a:latin typeface="Times New Roman" pitchFamily="18" charset="0"/>
                  <a:ea typeface="Arial-Rounded" panose="020B0500000000000000" pitchFamily="34" charset="0"/>
                  <a:cs typeface="Times New Roman" pitchFamily="18" charset="0"/>
                </a:rPr>
                <a:t>c. </a:t>
              </a:r>
              <a:r>
                <a:rPr lang="en-US" sz="2400" dirty="0" err="1" smtClean="0">
                  <a:latin typeface="Times New Roman" pitchFamily="18" charset="0"/>
                  <a:ea typeface="Arial-Rounded" panose="020B0500000000000000" pitchFamily="34" charset="0"/>
                  <a:cs typeface="Times New Roman" pitchFamily="18" charset="0"/>
                </a:rPr>
                <a:t>Quả</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bưởi</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nặng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bằng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mấy</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quả</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chanh</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p:txBody>
        </p:sp>
      </p:grpSp>
      <p:sp>
        <p:nvSpPr>
          <p:cNvPr id="16" name="Flowchart: Terminator 15"/>
          <p:cNvSpPr/>
          <p:nvPr/>
        </p:nvSpPr>
        <p:spPr>
          <a:xfrm>
            <a:off x="121546" y="3795612"/>
            <a:ext cx="3206445" cy="770464"/>
          </a:xfrm>
          <a:prstGeom prst="flowChartTerminator">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imes New Roman" pitchFamily="18" charset="0"/>
                <a:cs typeface="Times New Roman" pitchFamily="18" charset="0"/>
              </a:rPr>
              <a:t>Quả</a:t>
            </a:r>
            <a:r>
              <a:rPr lang="en-US" sz="2400" b="1" dirty="0" smtClean="0">
                <a:solidFill>
                  <a:srgbClr val="002060"/>
                </a:solidFill>
                <a:latin typeface="Times New Roman" pitchFamily="18" charset="0"/>
                <a:cs typeface="Times New Roman" pitchFamily="18" charset="0"/>
              </a:rPr>
              <a:t> cam </a:t>
            </a:r>
            <a:r>
              <a:rPr lang="en-US" sz="2400" b="1" dirty="0" err="1" smtClean="0">
                <a:solidFill>
                  <a:srgbClr val="002060"/>
                </a:solidFill>
                <a:latin typeface="Times New Roman" pitchFamily="18" charset="0"/>
                <a:cs typeface="Times New Roman" pitchFamily="18" charset="0"/>
              </a:rPr>
              <a:t>nặng</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bằng</a:t>
            </a:r>
            <a:r>
              <a:rPr lang="en-US" sz="2400" b="1" dirty="0" smtClean="0">
                <a:solidFill>
                  <a:srgbClr val="002060"/>
                </a:solidFill>
                <a:latin typeface="Times New Roman" pitchFamily="18" charset="0"/>
                <a:cs typeface="Times New Roman" pitchFamily="18" charset="0"/>
              </a:rPr>
              <a:t> </a:t>
            </a:r>
          </a:p>
          <a:p>
            <a:pPr algn="ctr"/>
            <a:r>
              <a:rPr lang="en-US" sz="2400" b="1" dirty="0" smtClean="0">
                <a:solidFill>
                  <a:srgbClr val="002060"/>
                </a:solidFill>
                <a:latin typeface="Times New Roman" pitchFamily="18" charset="0"/>
                <a:cs typeface="Times New Roman" pitchFamily="18" charset="0"/>
              </a:rPr>
              <a:t>4 </a:t>
            </a:r>
            <a:r>
              <a:rPr lang="en-US" sz="2400" b="1" dirty="0" err="1" smtClean="0">
                <a:solidFill>
                  <a:srgbClr val="002060"/>
                </a:solidFill>
                <a:latin typeface="Times New Roman" pitchFamily="18" charset="0"/>
                <a:cs typeface="Times New Roman" pitchFamily="18" charset="0"/>
              </a:rPr>
              <a:t>quả</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chanh</a:t>
            </a:r>
            <a:endParaRPr lang="en-US" sz="2400" b="1" dirty="0">
              <a:solidFill>
                <a:srgbClr val="002060"/>
              </a:solidFill>
              <a:latin typeface="Times New Roman" pitchFamily="18" charset="0"/>
              <a:cs typeface="Times New Roman" pitchFamily="18" charset="0"/>
            </a:endParaRPr>
          </a:p>
        </p:txBody>
      </p:sp>
      <p:sp>
        <p:nvSpPr>
          <p:cNvPr id="17" name="Flowchart: Terminator 16"/>
          <p:cNvSpPr/>
          <p:nvPr/>
        </p:nvSpPr>
        <p:spPr>
          <a:xfrm>
            <a:off x="4498281" y="2913231"/>
            <a:ext cx="3206445" cy="770464"/>
          </a:xfrm>
          <a:prstGeom prst="flowChartTerminator">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imes New Roman" pitchFamily="18" charset="0"/>
                <a:cs typeface="Times New Roman" pitchFamily="18" charset="0"/>
              </a:rPr>
              <a:t>Quả</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táo</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nặng</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bằng</a:t>
            </a:r>
            <a:r>
              <a:rPr lang="en-US" sz="2400" b="1" dirty="0" smtClean="0">
                <a:solidFill>
                  <a:srgbClr val="002060"/>
                </a:solidFill>
                <a:latin typeface="Times New Roman" pitchFamily="18" charset="0"/>
                <a:cs typeface="Times New Roman" pitchFamily="18" charset="0"/>
              </a:rPr>
              <a:t> </a:t>
            </a:r>
          </a:p>
          <a:p>
            <a:pPr algn="ctr"/>
            <a:r>
              <a:rPr lang="en-US" sz="2400" b="1" dirty="0" smtClean="0">
                <a:solidFill>
                  <a:srgbClr val="002060"/>
                </a:solidFill>
                <a:latin typeface="Times New Roman" pitchFamily="18" charset="0"/>
                <a:cs typeface="Times New Roman" pitchFamily="18" charset="0"/>
              </a:rPr>
              <a:t>3 </a:t>
            </a:r>
            <a:r>
              <a:rPr lang="en-US" sz="2400" b="1" dirty="0" err="1" smtClean="0">
                <a:solidFill>
                  <a:srgbClr val="002060"/>
                </a:solidFill>
                <a:latin typeface="Times New Roman" pitchFamily="18" charset="0"/>
                <a:cs typeface="Times New Roman" pitchFamily="18" charset="0"/>
              </a:rPr>
              <a:t>quả</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chanh</a:t>
            </a:r>
            <a:endParaRPr lang="en-US" sz="2400" b="1" dirty="0">
              <a:solidFill>
                <a:srgbClr val="002060"/>
              </a:solidFill>
              <a:latin typeface="Times New Roman" pitchFamily="18" charset="0"/>
              <a:cs typeface="Times New Roman" pitchFamily="18" charset="0"/>
            </a:endParaRPr>
          </a:p>
        </p:txBody>
      </p:sp>
      <p:sp>
        <p:nvSpPr>
          <p:cNvPr id="19" name="Flowchart: Terminator 18"/>
          <p:cNvSpPr/>
          <p:nvPr/>
        </p:nvSpPr>
        <p:spPr>
          <a:xfrm>
            <a:off x="8353007" y="4474810"/>
            <a:ext cx="3644621" cy="653116"/>
          </a:xfrm>
          <a:prstGeom prst="flowChartTerminator">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1 </a:t>
            </a:r>
            <a:r>
              <a:rPr lang="en-US" sz="2400" dirty="0" err="1" smtClean="0">
                <a:solidFill>
                  <a:srgbClr val="002060"/>
                </a:solidFill>
                <a:latin typeface="Times New Roman" pitchFamily="18" charset="0"/>
                <a:cs typeface="Times New Roman" pitchFamily="18" charset="0"/>
              </a:rPr>
              <a:t>quả</a:t>
            </a:r>
            <a:r>
              <a:rPr lang="en-US" sz="2400" dirty="0" smtClean="0">
                <a:solidFill>
                  <a:srgbClr val="002060"/>
                </a:solidFill>
                <a:latin typeface="Times New Roman" pitchFamily="18" charset="0"/>
                <a:cs typeface="Times New Roman" pitchFamily="18" charset="0"/>
              </a:rPr>
              <a:t> cam = 4 </a:t>
            </a:r>
            <a:r>
              <a:rPr lang="en-US" sz="2400" dirty="0" err="1" smtClean="0">
                <a:solidFill>
                  <a:srgbClr val="002060"/>
                </a:solidFill>
                <a:latin typeface="Times New Roman" pitchFamily="18" charset="0"/>
                <a:cs typeface="Times New Roman" pitchFamily="18" charset="0"/>
              </a:rPr>
              <a:t>quả</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chanh</a:t>
            </a:r>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sp>
        <p:nvSpPr>
          <p:cNvPr id="20" name="Flowchart: Terminator 19"/>
          <p:cNvSpPr/>
          <p:nvPr/>
        </p:nvSpPr>
        <p:spPr>
          <a:xfrm>
            <a:off x="8399976" y="5167222"/>
            <a:ext cx="3644621" cy="613820"/>
          </a:xfrm>
          <a:prstGeom prst="flowChartTerminator">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1 </a:t>
            </a:r>
            <a:r>
              <a:rPr lang="en-US" sz="2400" dirty="0" err="1" smtClean="0">
                <a:solidFill>
                  <a:srgbClr val="002060"/>
                </a:solidFill>
                <a:latin typeface="Times New Roman" pitchFamily="18" charset="0"/>
                <a:cs typeface="Times New Roman" pitchFamily="18" charset="0"/>
              </a:rPr>
              <a:t>quả</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táo</a:t>
            </a:r>
            <a:r>
              <a:rPr lang="en-US" sz="2400" dirty="0" smtClean="0">
                <a:solidFill>
                  <a:srgbClr val="002060"/>
                </a:solidFill>
                <a:latin typeface="Times New Roman" pitchFamily="18" charset="0"/>
                <a:cs typeface="Times New Roman" pitchFamily="18" charset="0"/>
              </a:rPr>
              <a:t> = 3 </a:t>
            </a:r>
            <a:r>
              <a:rPr lang="en-US" sz="2400" dirty="0" err="1" smtClean="0">
                <a:solidFill>
                  <a:srgbClr val="002060"/>
                </a:solidFill>
                <a:latin typeface="Times New Roman" pitchFamily="18" charset="0"/>
                <a:cs typeface="Times New Roman" pitchFamily="18" charset="0"/>
              </a:rPr>
              <a:t>quả</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chanh</a:t>
            </a:r>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grpSp>
        <p:nvGrpSpPr>
          <p:cNvPr id="22" name="Group 21"/>
          <p:cNvGrpSpPr/>
          <p:nvPr/>
        </p:nvGrpSpPr>
        <p:grpSpPr>
          <a:xfrm>
            <a:off x="8126193" y="399942"/>
            <a:ext cx="3872423" cy="1257498"/>
            <a:chOff x="2783467" y="4497668"/>
            <a:chExt cx="5834143" cy="1952588"/>
          </a:xfrm>
        </p:grpSpPr>
        <p:sp>
          <p:nvSpPr>
            <p:cNvPr id="23" name="Rounded Rectangle 22"/>
            <p:cNvSpPr/>
            <p:nvPr/>
          </p:nvSpPr>
          <p:spPr>
            <a:xfrm>
              <a:off x="2783467" y="4497668"/>
              <a:ext cx="5832655" cy="19525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a:latin typeface="Times New Roman" pitchFamily="18" charset="0"/>
                <a:cs typeface="Times New Roman" pitchFamily="18" charset="0"/>
              </a:endParaRPr>
            </a:p>
          </p:txBody>
        </p:sp>
        <p:sp>
          <p:nvSpPr>
            <p:cNvPr id="24" name="TextBox 23"/>
            <p:cNvSpPr txBox="1"/>
            <p:nvPr/>
          </p:nvSpPr>
          <p:spPr>
            <a:xfrm>
              <a:off x="2783467" y="4674302"/>
              <a:ext cx="5834143" cy="525692"/>
            </a:xfrm>
            <a:prstGeom prst="rect">
              <a:avLst/>
            </a:prstGeom>
            <a:noFill/>
            <a:ln>
              <a:noFill/>
            </a:ln>
          </p:spPr>
          <p:txBody>
            <a:bodyPr wrap="square" rtlCol="0">
              <a:spAutoFit/>
            </a:bodyPr>
            <a:lstStyle/>
            <a:p>
              <a:r>
                <a:rPr lang="en-US" sz="1600" dirty="0" smtClean="0">
                  <a:latin typeface="Times New Roman" pitchFamily="18" charset="0"/>
                  <a:ea typeface="Arial-Rounded" panose="020B0500000000000000" pitchFamily="34" charset="0"/>
                  <a:cs typeface="Times New Roman" pitchFamily="18" charset="0"/>
                </a:rPr>
                <a:t>a. </a:t>
              </a:r>
              <a:r>
                <a:rPr lang="en-US" sz="1600" dirty="0" err="1" smtClean="0">
                  <a:latin typeface="Times New Roman" pitchFamily="18" charset="0"/>
                  <a:ea typeface="Arial-Rounded" panose="020B0500000000000000" pitchFamily="34" charset="0"/>
                  <a:cs typeface="Times New Roman" pitchFamily="18" charset="0"/>
                </a:rPr>
                <a:t>Quả</a:t>
              </a:r>
              <a:r>
                <a:rPr lang="en-US" sz="1600" dirty="0" smtClean="0">
                  <a:latin typeface="Times New Roman" pitchFamily="18" charset="0"/>
                  <a:ea typeface="Arial-Rounded" panose="020B0500000000000000" pitchFamily="34" charset="0"/>
                  <a:cs typeface="Times New Roman" pitchFamily="18" charset="0"/>
                </a:rPr>
                <a:t> cam </a:t>
              </a:r>
              <a:r>
                <a:rPr lang="en-US" sz="1600" dirty="0" err="1" smtClean="0">
                  <a:latin typeface="Times New Roman" pitchFamily="18" charset="0"/>
                  <a:ea typeface="Arial-Rounded" panose="020B0500000000000000" pitchFamily="34" charset="0"/>
                  <a:cs typeface="Times New Roman" pitchFamily="18" charset="0"/>
                </a:rPr>
                <a:t>nặng</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bằng</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mấy</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quả</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chanh</a:t>
              </a:r>
              <a:r>
                <a:rPr lang="en-US" sz="1600" dirty="0" smtClean="0">
                  <a:latin typeface="Times New Roman" pitchFamily="18" charset="0"/>
                  <a:ea typeface="Arial-Rounded" panose="020B0500000000000000" pitchFamily="34" charset="0"/>
                  <a:cs typeface="Times New Roman" pitchFamily="18" charset="0"/>
                </a:rPr>
                <a:t>?</a:t>
              </a:r>
              <a:endParaRPr lang="en-US" sz="1600" dirty="0">
                <a:latin typeface="Times New Roman" pitchFamily="18" charset="0"/>
                <a:ea typeface="Arial-Rounded" panose="020B0500000000000000" pitchFamily="34" charset="0"/>
                <a:cs typeface="Times New Roman" pitchFamily="18" charset="0"/>
              </a:endParaRPr>
            </a:p>
          </p:txBody>
        </p:sp>
        <p:sp>
          <p:nvSpPr>
            <p:cNvPr id="25" name="TextBox 24"/>
            <p:cNvSpPr txBox="1"/>
            <p:nvPr/>
          </p:nvSpPr>
          <p:spPr>
            <a:xfrm>
              <a:off x="2783467" y="5254158"/>
              <a:ext cx="5834143" cy="525692"/>
            </a:xfrm>
            <a:prstGeom prst="rect">
              <a:avLst/>
            </a:prstGeom>
            <a:noFill/>
            <a:ln>
              <a:noFill/>
            </a:ln>
          </p:spPr>
          <p:txBody>
            <a:bodyPr wrap="square" rtlCol="0">
              <a:spAutoFit/>
            </a:bodyPr>
            <a:lstStyle/>
            <a:p>
              <a:r>
                <a:rPr lang="en-US" sz="1600" dirty="0" smtClean="0">
                  <a:latin typeface="Times New Roman" pitchFamily="18" charset="0"/>
                  <a:ea typeface="Arial-Rounded" panose="020B0500000000000000" pitchFamily="34" charset="0"/>
                  <a:cs typeface="Times New Roman" pitchFamily="18" charset="0"/>
                </a:rPr>
                <a:t>b. </a:t>
              </a:r>
              <a:r>
                <a:rPr lang="en-US" sz="1600" dirty="0" err="1" smtClean="0">
                  <a:latin typeface="Times New Roman" pitchFamily="18" charset="0"/>
                  <a:ea typeface="Arial-Rounded" panose="020B0500000000000000" pitchFamily="34" charset="0"/>
                  <a:cs typeface="Times New Roman" pitchFamily="18" charset="0"/>
                </a:rPr>
                <a:t>Quả</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táo</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nặng</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bằng</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mấy</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quả</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chanh</a:t>
              </a:r>
              <a:r>
                <a:rPr lang="en-US" sz="1600" dirty="0" smtClean="0">
                  <a:latin typeface="Times New Roman" pitchFamily="18" charset="0"/>
                  <a:ea typeface="Arial-Rounded" panose="020B0500000000000000" pitchFamily="34" charset="0"/>
                  <a:cs typeface="Times New Roman" pitchFamily="18" charset="0"/>
                </a:rPr>
                <a:t>?</a:t>
              </a:r>
              <a:endParaRPr lang="en-US" sz="1600" dirty="0">
                <a:latin typeface="Times New Roman" pitchFamily="18" charset="0"/>
                <a:ea typeface="Arial-Rounded" panose="020B0500000000000000" pitchFamily="34" charset="0"/>
                <a:cs typeface="Times New Roman" pitchFamily="18" charset="0"/>
              </a:endParaRPr>
            </a:p>
          </p:txBody>
        </p:sp>
        <p:sp>
          <p:nvSpPr>
            <p:cNvPr id="26" name="TextBox 25"/>
            <p:cNvSpPr txBox="1"/>
            <p:nvPr/>
          </p:nvSpPr>
          <p:spPr>
            <a:xfrm>
              <a:off x="2783467" y="5788210"/>
              <a:ext cx="5834143" cy="525692"/>
            </a:xfrm>
            <a:prstGeom prst="rect">
              <a:avLst/>
            </a:prstGeom>
            <a:noFill/>
            <a:ln>
              <a:noFill/>
            </a:ln>
          </p:spPr>
          <p:txBody>
            <a:bodyPr wrap="square" rtlCol="0">
              <a:spAutoFit/>
            </a:bodyPr>
            <a:lstStyle/>
            <a:p>
              <a:r>
                <a:rPr lang="en-US" sz="1600" dirty="0" smtClean="0">
                  <a:latin typeface="Times New Roman" pitchFamily="18" charset="0"/>
                  <a:ea typeface="Arial-Rounded" panose="020B0500000000000000" pitchFamily="34" charset="0"/>
                  <a:cs typeface="Times New Roman" pitchFamily="18" charset="0"/>
                </a:rPr>
                <a:t>c. </a:t>
              </a:r>
              <a:r>
                <a:rPr lang="en-US" sz="1600" dirty="0" err="1" smtClean="0">
                  <a:latin typeface="Times New Roman" pitchFamily="18" charset="0"/>
                  <a:ea typeface="Arial-Rounded" panose="020B0500000000000000" pitchFamily="34" charset="0"/>
                  <a:cs typeface="Times New Roman" pitchFamily="18" charset="0"/>
                </a:rPr>
                <a:t>Quả</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bưởi</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nặng</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bằng</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mấy</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quả</a:t>
              </a:r>
              <a:r>
                <a:rPr lang="en-US" sz="1600" dirty="0" smtClean="0">
                  <a:latin typeface="Times New Roman" pitchFamily="18" charset="0"/>
                  <a:ea typeface="Arial-Rounded" panose="020B0500000000000000" pitchFamily="34" charset="0"/>
                  <a:cs typeface="Times New Roman" pitchFamily="18" charset="0"/>
                </a:rPr>
                <a:t> </a:t>
              </a:r>
              <a:r>
                <a:rPr lang="en-US" sz="1600" dirty="0" err="1" smtClean="0">
                  <a:latin typeface="Times New Roman" pitchFamily="18" charset="0"/>
                  <a:ea typeface="Arial-Rounded" panose="020B0500000000000000" pitchFamily="34" charset="0"/>
                  <a:cs typeface="Times New Roman" pitchFamily="18" charset="0"/>
                </a:rPr>
                <a:t>chanh</a:t>
              </a:r>
              <a:r>
                <a:rPr lang="en-US" sz="1600" dirty="0" smtClean="0">
                  <a:latin typeface="Times New Roman" pitchFamily="18" charset="0"/>
                  <a:ea typeface="Arial-Rounded" panose="020B0500000000000000" pitchFamily="34" charset="0"/>
                  <a:cs typeface="Times New Roman" pitchFamily="18" charset="0"/>
                </a:rPr>
                <a:t>?</a:t>
              </a:r>
              <a:endParaRPr lang="en-US" sz="1600" dirty="0">
                <a:latin typeface="Times New Roman" pitchFamily="18" charset="0"/>
                <a:ea typeface="Arial-Rounded" panose="020B0500000000000000" pitchFamily="34" charset="0"/>
                <a:cs typeface="Times New Roman" pitchFamily="18" charset="0"/>
              </a:endParaRPr>
            </a:p>
          </p:txBody>
        </p:sp>
      </p:grpSp>
      <p:sp>
        <p:nvSpPr>
          <p:cNvPr id="27" name="Left Brace 26"/>
          <p:cNvSpPr/>
          <p:nvPr/>
        </p:nvSpPr>
        <p:spPr>
          <a:xfrm>
            <a:off x="8126193" y="4483490"/>
            <a:ext cx="320752" cy="1305380"/>
          </a:xfrm>
          <a:prstGeom prst="leftBrace">
            <a:avLst>
              <a:gd name="adj1" fmla="val 40246"/>
              <a:gd name="adj2" fmla="val 48354"/>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latin typeface="Times New Roman" pitchFamily="18" charset="0"/>
              <a:cs typeface="Times New Roman" pitchFamily="18" charset="0"/>
            </a:endParaRPr>
          </a:p>
        </p:txBody>
      </p:sp>
      <p:sp>
        <p:nvSpPr>
          <p:cNvPr id="28" name="TextBox 27"/>
          <p:cNvSpPr txBox="1"/>
          <p:nvPr/>
        </p:nvSpPr>
        <p:spPr>
          <a:xfrm>
            <a:off x="6934156" y="4834763"/>
            <a:ext cx="1192037"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7 </a:t>
            </a:r>
            <a:r>
              <a:rPr lang="en-US" sz="2800" dirty="0" err="1" smtClean="0">
                <a:solidFill>
                  <a:srgbClr val="FF0000"/>
                </a:solidFill>
                <a:latin typeface="Times New Roman" pitchFamily="18" charset="0"/>
                <a:cs typeface="Times New Roman" pitchFamily="18" charset="0"/>
              </a:rPr>
              <a:t>quả</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chanh</a:t>
            </a:r>
            <a:endParaRPr lang="en-US" sz="2800" dirty="0">
              <a:solidFill>
                <a:srgbClr val="FF0000"/>
              </a:solidFill>
              <a:latin typeface="Times New Roman" pitchFamily="18" charset="0"/>
              <a:cs typeface="Times New Roman" pitchFamily="18" charset="0"/>
            </a:endParaRPr>
          </a:p>
        </p:txBody>
      </p:sp>
      <p:sp>
        <p:nvSpPr>
          <p:cNvPr id="33" name="Flowchart: Terminator 32"/>
          <p:cNvSpPr/>
          <p:nvPr/>
        </p:nvSpPr>
        <p:spPr>
          <a:xfrm>
            <a:off x="8388415" y="5826629"/>
            <a:ext cx="3644621" cy="770464"/>
          </a:xfrm>
          <a:prstGeom prst="flowChartTerminator">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1 </a:t>
            </a:r>
            <a:r>
              <a:rPr lang="en-US" sz="2400" dirty="0" err="1" smtClean="0">
                <a:solidFill>
                  <a:srgbClr val="002060"/>
                </a:solidFill>
                <a:latin typeface="Times New Roman" pitchFamily="18" charset="0"/>
                <a:cs typeface="Times New Roman" pitchFamily="18" charset="0"/>
              </a:rPr>
              <a:t>quả</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bưởi</a:t>
            </a:r>
            <a:r>
              <a:rPr lang="en-US" sz="2400" dirty="0" smtClean="0">
                <a:solidFill>
                  <a:srgbClr val="002060"/>
                </a:solidFill>
                <a:latin typeface="Times New Roman" pitchFamily="18" charset="0"/>
                <a:cs typeface="Times New Roman" pitchFamily="18" charset="0"/>
              </a:rPr>
              <a:t> = 7quả </a:t>
            </a:r>
            <a:r>
              <a:rPr lang="en-US" sz="2400" dirty="0" err="1" smtClean="0">
                <a:solidFill>
                  <a:srgbClr val="002060"/>
                </a:solidFill>
                <a:latin typeface="Times New Roman" pitchFamily="18" charset="0"/>
                <a:cs typeface="Times New Roman" pitchFamily="18" charset="0"/>
              </a:rPr>
              <a:t>chanh</a:t>
            </a:r>
            <a:r>
              <a:rPr lang="en-US" sz="2400" dirty="0" smtClean="0">
                <a:solidFill>
                  <a:srgbClr val="002060"/>
                </a:solidFill>
                <a:latin typeface="Times New Roman" pitchFamily="18" charset="0"/>
                <a:cs typeface="Times New Roman" pitchFamily="18" charset="0"/>
              </a:rPr>
              <a:t> </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53868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nodeType="clickEffect">
                                  <p:stCondLst>
                                    <p:cond delay="0"/>
                                  </p:stCondLst>
                                  <p:childTnLst>
                                    <p:animMotion origin="layout" path="M -2.08333E-6 -7.40741E-7 L 0.32357 -0.66296 " pathEditMode="relative" rAng="0" ptsTypes="AA">
                                      <p:cBhvr>
                                        <p:cTn id="32" dur="2000" fill="hold"/>
                                        <p:tgtEl>
                                          <p:spTgt spid="15"/>
                                        </p:tgtEl>
                                        <p:attrNameLst>
                                          <p:attrName>ppt_x</p:attrName>
                                          <p:attrName>ppt_y</p:attrName>
                                        </p:attrNameLst>
                                      </p:cBhvr>
                                      <p:rCtr x="16172" y="-33148"/>
                                    </p:animMotion>
                                  </p:childTnLst>
                                </p:cTn>
                              </p:par>
                            </p:childTnLst>
                          </p:cTn>
                        </p:par>
                        <p:par>
                          <p:cTn id="33" fill="hold">
                            <p:stCondLst>
                              <p:cond delay="2000"/>
                            </p:stCondLst>
                            <p:childTnLst>
                              <p:par>
                                <p:cTn id="34" presetID="53" presetClass="exit" presetSubtype="32" fill="hold" nodeType="afterEffect">
                                  <p:stCondLst>
                                    <p:cond delay="0"/>
                                  </p:stCondLst>
                                  <p:childTnLst>
                                    <p:anim calcmode="lin" valueType="num">
                                      <p:cBhvr>
                                        <p:cTn id="35" dur="500"/>
                                        <p:tgtEl>
                                          <p:spTgt spid="15"/>
                                        </p:tgtEl>
                                        <p:attrNameLst>
                                          <p:attrName>ppt_w</p:attrName>
                                        </p:attrNameLst>
                                      </p:cBhvr>
                                      <p:tavLst>
                                        <p:tav tm="0">
                                          <p:val>
                                            <p:strVal val="ppt_w"/>
                                          </p:val>
                                        </p:tav>
                                        <p:tav tm="100000">
                                          <p:val>
                                            <p:fltVal val="0"/>
                                          </p:val>
                                        </p:tav>
                                      </p:tavLst>
                                    </p:anim>
                                    <p:anim calcmode="lin" valueType="num">
                                      <p:cBhvr>
                                        <p:cTn id="36" dur="500"/>
                                        <p:tgtEl>
                                          <p:spTgt spid="15"/>
                                        </p:tgtEl>
                                        <p:attrNameLst>
                                          <p:attrName>ppt_h</p:attrName>
                                        </p:attrNameLst>
                                      </p:cBhvr>
                                      <p:tavLst>
                                        <p:tav tm="0">
                                          <p:val>
                                            <p:strVal val="ppt_h"/>
                                          </p:val>
                                        </p:tav>
                                        <p:tav tm="100000">
                                          <p:val>
                                            <p:fltVal val="0"/>
                                          </p:val>
                                        </p:tav>
                                      </p:tavLst>
                                    </p:anim>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up)">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P spid="17" grpId="0" animBg="1"/>
      <p:bldP spid="19" grpId="0" animBg="1"/>
      <p:bldP spid="20" grpId="0" animBg="1"/>
      <p:bldP spid="27" grpId="0" animBg="1"/>
      <p:bldP spid="28"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screen">
            <a:extLst>
              <a:ext uri="{28A0092B-C50C-407E-A947-70E740481C1C}">
                <a14:useLocalDpi xmlns:a14="http://schemas.microsoft.com/office/drawing/2010/main" xmlns=""/>
              </a:ext>
            </a:extLst>
          </a:blip>
          <a:srcRect r="1773"/>
          <a:stretch/>
        </p:blipFill>
        <p:spPr>
          <a:xfrm>
            <a:off x="1589" y="3852662"/>
            <a:ext cx="12203511" cy="3004447"/>
          </a:xfrm>
          <a:prstGeom prst="rect">
            <a:avLst/>
          </a:prstGeom>
        </p:spPr>
      </p:pic>
      <p:pic>
        <p:nvPicPr>
          <p:cNvPr id="14" name="图片 13"/>
          <p:cNvPicPr>
            <a:picLocks noChangeAspect="1"/>
          </p:cNvPicPr>
          <p:nvPr/>
        </p:nvPicPr>
        <p:blipFill rotWithShape="1">
          <a:blip r:embed="rId4" cstate="screen">
            <a:extLst>
              <a:ext uri="{28A0092B-C50C-407E-A947-70E740481C1C}">
                <a14:useLocalDpi xmlns:a14="http://schemas.microsoft.com/office/drawing/2010/main" xmlns=""/>
              </a:ext>
            </a:extLst>
          </a:blip>
          <a:srcRect l="1020" b="5828"/>
          <a:stretch/>
        </p:blipFill>
        <p:spPr>
          <a:xfrm>
            <a:off x="1587" y="4707952"/>
            <a:ext cx="12188826" cy="2149157"/>
          </a:xfrm>
          <a:prstGeom prst="rect">
            <a:avLst/>
          </a:prstGeom>
        </p:spPr>
      </p:pic>
      <p:pic>
        <p:nvPicPr>
          <p:cNvPr id="15" name="图片 1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28241" y="2844921"/>
            <a:ext cx="810409" cy="956924"/>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118804" y="295458"/>
            <a:ext cx="1525010" cy="2729768"/>
          </a:xfrm>
          <a:prstGeom prst="rect">
            <a:avLst/>
          </a:prstGeom>
        </p:spPr>
      </p:pic>
      <p:pic>
        <p:nvPicPr>
          <p:cNvPr id="17" name="图片 16"/>
          <p:cNvPicPr>
            <a:picLocks noChangeAspect="1"/>
          </p:cNvPicPr>
          <p:nvPr/>
        </p:nvPicPr>
        <p:blipFill rotWithShape="1">
          <a:blip r:embed="rId7" cstate="screen">
            <a:extLst>
              <a:ext uri="{28A0092B-C50C-407E-A947-70E740481C1C}">
                <a14:useLocalDpi xmlns:a14="http://schemas.microsoft.com/office/drawing/2010/main" xmlns=""/>
              </a:ext>
            </a:extLst>
          </a:blip>
          <a:srcRect/>
          <a:stretch/>
        </p:blipFill>
        <p:spPr>
          <a:xfrm>
            <a:off x="265924" y="4077531"/>
            <a:ext cx="11936455" cy="2786205"/>
          </a:xfrm>
          <a:prstGeom prst="rect">
            <a:avLst/>
          </a:prstGeom>
        </p:spPr>
      </p:pic>
      <p:sp>
        <p:nvSpPr>
          <p:cNvPr id="18" name="TextBox 17"/>
          <p:cNvSpPr txBox="1"/>
          <p:nvPr/>
        </p:nvSpPr>
        <p:spPr>
          <a:xfrm>
            <a:off x="2742887" y="2146494"/>
            <a:ext cx="7633146" cy="1481175"/>
          </a:xfrm>
          <a:prstGeom prst="rect">
            <a:avLst/>
          </a:prstGeom>
          <a:noFill/>
        </p:spPr>
        <p:txBody>
          <a:bodyPr wrap="square" rtlCol="0">
            <a:spAutoFit/>
          </a:bodyPr>
          <a:lstStyle/>
          <a:p>
            <a:pPr algn="ctr">
              <a:lnSpc>
                <a:spcPct val="150000"/>
              </a:lnSpc>
            </a:pPr>
            <a:r>
              <a:rPr lang="en-US" sz="3200" dirty="0" err="1" smtClean="0">
                <a:solidFill>
                  <a:srgbClr val="FF0000"/>
                </a:solidFill>
                <a:latin typeface="Times New Roman" pitchFamily="18" charset="0"/>
                <a:cs typeface="Times New Roman" pitchFamily="18" charset="0"/>
              </a:rPr>
              <a:t>Tạm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biệt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hẹn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gặp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lại</a:t>
            </a:r>
            <a:r>
              <a:rPr lang="en-US" sz="3200" dirty="0" smtClean="0">
                <a:solidFill>
                  <a:srgbClr val="FF0000"/>
                </a:solidFill>
                <a:latin typeface="Times New Roman" pitchFamily="18" charset="0"/>
                <a:cs typeface="Times New Roman" pitchFamily="18" charset="0"/>
              </a:rPr>
              <a:t> </a:t>
            </a:r>
          </a:p>
          <a:p>
            <a:pPr algn="ctr">
              <a:lnSpc>
                <a:spcPct val="150000"/>
              </a:lnSpc>
            </a:pPr>
            <a:r>
              <a:rPr lang="en-US" sz="3200" dirty="0" err="1" smtClean="0">
                <a:solidFill>
                  <a:srgbClr val="FF0000"/>
                </a:solidFill>
                <a:latin typeface="Times New Roman" pitchFamily="18" charset="0"/>
                <a:cs typeface="Times New Roman" pitchFamily="18" charset="0"/>
              </a:rPr>
              <a:t>các</a:t>
            </a:r>
            <a:r>
              <a:rPr lang="en-US" sz="3200" dirty="0" smtClean="0">
                <a:solidFill>
                  <a:srgbClr val="FF0000"/>
                </a:solidFill>
                <a:latin typeface="Times New Roman" pitchFamily="18" charset="0"/>
                <a:cs typeface="Times New Roman" pitchFamily="18" charset="0"/>
              </a:rPr>
              <a:t> con </a:t>
            </a:r>
            <a:r>
              <a:rPr lang="en-US" sz="3200" dirty="0" err="1" smtClean="0">
                <a:solidFill>
                  <a:srgbClr val="FF0000"/>
                </a:solidFill>
                <a:latin typeface="Times New Roman" pitchFamily="18" charset="0"/>
                <a:cs typeface="Times New Roman" pitchFamily="18" charset="0"/>
              </a:rPr>
              <a:t>vào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sau</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02371094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661</Words>
  <Application>Microsoft Office PowerPoint</Application>
  <PresentationFormat>Custom</PresentationFormat>
  <Paragraphs>66</Paragraphs>
  <Slides>8</Slides>
  <Notes>3</Notes>
  <HiddenSlides>0</HiddenSlides>
  <MMClips>2</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Slide 1</vt:lpstr>
      <vt:lpstr>YÊU CẦU CẦN ĐẠT</vt:lpstr>
      <vt:lpstr>Slide 3</vt:lpstr>
      <vt:lpstr>Slide 4</vt:lpstr>
      <vt:lpstr>Slide 5</vt:lpstr>
      <vt:lpstr>Slide 6</vt:lpstr>
      <vt:lpstr>Slide 7</vt:lpstr>
      <vt:lpstr>Slide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7</cp:lastModifiedBy>
  <cp:revision>36</cp:revision>
  <dcterms:created xsi:type="dcterms:W3CDTF">2021-06-03T14:58:56Z</dcterms:created>
  <dcterms:modified xsi:type="dcterms:W3CDTF">2022-10-23T08:48:12Z</dcterms:modified>
</cp:coreProperties>
</file>