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3" r:id="rId2"/>
    <p:sldId id="274" r:id="rId3"/>
    <p:sldId id="271" r:id="rId4"/>
    <p:sldId id="272" r:id="rId5"/>
    <p:sldId id="281" r:id="rId6"/>
    <p:sldId id="285" r:id="rId7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C804E-68E8-46C4-A989-4C45023DE0C5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49DBD-5FD8-44FE-93D7-94BFD597F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-95250" y="1544638"/>
            <a:ext cx="7416800" cy="417195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-95250" y="1544638"/>
            <a:ext cx="7416800" cy="417195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4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4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5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5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7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2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8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7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4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1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6A8A7-A292-4D82-8F46-E2C8B8B3248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5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12" Type="http://schemas.openxmlformats.org/officeDocument/2006/relationships/image" Target="../media/image1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6.emf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545" y="-420295"/>
            <a:ext cx="3469026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4384677"/>
            <a:ext cx="10682288" cy="2524125"/>
          </a:xfrm>
          <a:prstGeom prst="rect">
            <a:avLst/>
          </a:prstGeom>
        </p:spPr>
      </p:pic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2700970" y="2654602"/>
            <a:ext cx="79813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3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Tiết 2: Giải bài toán về ít hơn một số đơn vị</a:t>
            </a:r>
            <a:endParaRPr lang="zh-CN" altLang="en-US" sz="3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5065873" y="3349627"/>
            <a:ext cx="1072991" cy="1575435"/>
          </a:xfrm>
          <a:prstGeom prst="rect">
            <a:avLst/>
          </a:prstGeom>
        </p:spPr>
      </p:pic>
      <p:pic>
        <p:nvPicPr>
          <p:cNvPr id="3" name="图片 2" descr="36f9a2a7dc2088575b3175c2c9b246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415" y="4972425"/>
            <a:ext cx="2155508" cy="15157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C285E46-E600-4763-959D-C682896B5D5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810" y="3338490"/>
            <a:ext cx="1477886" cy="3247326"/>
          </a:xfrm>
          <a:prstGeom prst="rect">
            <a:avLst/>
          </a:prstGeom>
        </p:spPr>
      </p:pic>
      <p:pic>
        <p:nvPicPr>
          <p:cNvPr id="13" name="图片 12" descr="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933294"/>
            <a:ext cx="10837230" cy="1903095"/>
          </a:xfrm>
          <a:prstGeom prst="rect">
            <a:avLst/>
          </a:prstGeom>
        </p:spPr>
      </p:pic>
      <p:pic>
        <p:nvPicPr>
          <p:cNvPr id="5" name="轻松休闲乡村流行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15373" y="1463842"/>
            <a:ext cx="4572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09318" y="1219857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iCiel Cadena" pitchFamily="2" charset="0"/>
              </a:rPr>
              <a:t>BÀI 13: BÀI TOÁN VỀ NHIỀU HƠN,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iCiel Cadena" pitchFamily="2" charset="0"/>
              </a:rPr>
              <a:t>   ÍT HƠN MỘT SỐ ĐƠN VỊ</a:t>
            </a:r>
          </a:p>
        </p:txBody>
      </p:sp>
      <p:pic>
        <p:nvPicPr>
          <p:cNvPr id="15" name="图片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96" y="222375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3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4" grpId="0"/>
    </p:bldLst>
  </p:timing>
  <p:extLst>
    <p:ext uri="{E180D4A7-C9FB-4DFB-919C-405C955672EB}">
      <p14:showEvtLst xmlns:p14="http://schemas.microsoft.com/office/powerpoint/2010/main">
        <p14:playEvt time="208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25" y="110466"/>
            <a:ext cx="2612819" cy="105591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752601" y="1125246"/>
            <a:ext cx="8839200" cy="14570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gấp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cái thuyền, Nam gấp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ít 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Mai 2 cái. Hỏi Nam gấp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mấy cái thuyền?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6" t="53509" r="21643" b="38103"/>
          <a:stretch/>
        </p:blipFill>
        <p:spPr bwMode="auto">
          <a:xfrm>
            <a:off x="1828801" y="3008519"/>
            <a:ext cx="5029200" cy="61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9" t="35362" r="14861" b="48410"/>
          <a:stretch/>
        </p:blipFill>
        <p:spPr bwMode="auto">
          <a:xfrm>
            <a:off x="2120120" y="4573260"/>
            <a:ext cx="1681340" cy="141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27" t="47951" r="32863" b="40984"/>
          <a:stretch/>
        </p:blipFill>
        <p:spPr bwMode="auto">
          <a:xfrm>
            <a:off x="1752600" y="3657600"/>
            <a:ext cx="3836540" cy="68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Brace 5"/>
          <p:cNvSpPr/>
          <p:nvPr/>
        </p:nvSpPr>
        <p:spPr>
          <a:xfrm rot="16200000">
            <a:off x="4183509" y="510077"/>
            <a:ext cx="266700" cy="4929882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Right Brace 21"/>
          <p:cNvSpPr/>
          <p:nvPr/>
        </p:nvSpPr>
        <p:spPr>
          <a:xfrm rot="5400000">
            <a:off x="3497705" y="2659511"/>
            <a:ext cx="266706" cy="3558283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Right Brace 22"/>
          <p:cNvSpPr/>
          <p:nvPr/>
        </p:nvSpPr>
        <p:spPr>
          <a:xfrm rot="5400000">
            <a:off x="6105523" y="3133726"/>
            <a:ext cx="133354" cy="914399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TextBox 23"/>
          <p:cNvSpPr txBox="1"/>
          <p:nvPr/>
        </p:nvSpPr>
        <p:spPr>
          <a:xfrm>
            <a:off x="5777940" y="3737849"/>
            <a:ext cx="1080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" pitchFamily="34" charset="0"/>
                <a:cs typeface="Arial" pitchFamily="34" charset="0"/>
              </a:rPr>
              <a:t>Ít h</a:t>
            </a:r>
            <a:r>
              <a:rPr lang="vi-VN" sz="1600">
                <a:latin typeface="Arial" pitchFamily="34" charset="0"/>
                <a:cs typeface="Arial" pitchFamily="34" charset="0"/>
              </a:rPr>
              <a:t>ơ</a:t>
            </a:r>
            <a:r>
              <a:rPr lang="en-US" sz="1600">
                <a:latin typeface="Arial" pitchFamily="34" charset="0"/>
                <a:cs typeface="Arial" pitchFamily="34" charset="0"/>
              </a:rPr>
              <a:t>n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35745" y="4572010"/>
            <a:ext cx="29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66922" y="2526268"/>
            <a:ext cx="29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6781800" y="4018011"/>
            <a:ext cx="2443854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295335" y="4332924"/>
            <a:ext cx="5372665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Số thuyền Nam gấp </a:t>
            </a:r>
            <a:r>
              <a:rPr lang="vi-VN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là:</a:t>
            </a: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8 – 2 = 6 ( cái)</a:t>
            </a:r>
          </a:p>
          <a:p>
            <a:r>
              <a:rPr lang="en-US" sz="28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                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Đáp số: 6 cái thuyền</a:t>
            </a:r>
          </a:p>
          <a:p>
            <a:endParaRPr lang="en-US" sz="32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007278" y="1828800"/>
            <a:ext cx="3549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289334" y="1803400"/>
            <a:ext cx="18161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67200" y="22098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705600" y="2209800"/>
            <a:ext cx="2209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989530" y="2209800"/>
            <a:ext cx="1287070" cy="214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392840" y="1799120"/>
            <a:ext cx="617561" cy="42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686800" y="1295401"/>
            <a:ext cx="1219294" cy="5583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752601" y="1240319"/>
            <a:ext cx="8511283" cy="12869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图片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 rot="344070">
            <a:off x="7719871" y="1762716"/>
            <a:ext cx="2862224" cy="2442158"/>
          </a:xfrm>
          <a:prstGeom prst="rect">
            <a:avLst/>
          </a:prstGeom>
        </p:spPr>
      </p:pic>
      <p:pic>
        <p:nvPicPr>
          <p:cNvPr id="37" name="图片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 rot="344070">
            <a:off x="8495364" y="2228908"/>
            <a:ext cx="1549730" cy="1676239"/>
          </a:xfrm>
          <a:prstGeom prst="rect">
            <a:avLst/>
          </a:prstGeom>
        </p:spPr>
      </p:pic>
      <p:pic>
        <p:nvPicPr>
          <p:cNvPr id="4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241" y="110466"/>
            <a:ext cx="990600" cy="990600"/>
          </a:xfrm>
          <a:prstGeom prst="rect">
            <a:avLst/>
          </a:prstGeom>
        </p:spPr>
      </p:pic>
      <p:grpSp>
        <p:nvGrpSpPr>
          <p:cNvPr id="32" name="组合 23"/>
          <p:cNvGrpSpPr/>
          <p:nvPr/>
        </p:nvGrpSpPr>
        <p:grpSpPr>
          <a:xfrm>
            <a:off x="1496773" y="6047282"/>
            <a:ext cx="9204822" cy="838200"/>
            <a:chOff x="-17585" y="5729324"/>
            <a:chExt cx="12203723" cy="1123362"/>
          </a:xfrm>
        </p:grpSpPr>
        <p:pic>
          <p:nvPicPr>
            <p:cNvPr id="35" name="图片 24"/>
            <p:cNvPicPr>
              <a:picLocks noChangeAspect="1"/>
            </p:cNvPicPr>
            <p:nvPr/>
          </p:nvPicPr>
          <p:blipFill rotWithShape="1">
            <a:blip r:embed="rId1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8" name="图片 25"/>
            <p:cNvPicPr>
              <a:picLocks noChangeAspect="1"/>
            </p:cNvPicPr>
            <p:nvPr/>
          </p:nvPicPr>
          <p:blipFill rotWithShape="1">
            <a:blip r:embed="rId1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007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34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6" t="41010" r="16035" b="34648"/>
          <a:stretch/>
        </p:blipFill>
        <p:spPr bwMode="auto">
          <a:xfrm>
            <a:off x="7082590" y="1295401"/>
            <a:ext cx="3208421" cy="178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545" y="157455"/>
            <a:ext cx="3122571" cy="115911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7963" y="1442773"/>
            <a:ext cx="6248399" cy="21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hội thi hát quan họ, thôn Th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 9 tiết mục, thôn Hạ tham gia ít 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thôn Th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tiết mục. Hỏi thôn Hạ tham gia bao nhiêu tiết mục?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994903" y="4040989"/>
            <a:ext cx="241729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Tóm tắt: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24485" y="4566444"/>
            <a:ext cx="575797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Thôn Th</a:t>
            </a:r>
            <a:r>
              <a:rPr lang="vi-VN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ượng</a:t>
            </a:r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: 9 tiết mục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24485" y="5036557"/>
            <a:ext cx="6498132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Thôn Hạ ít h</a:t>
            </a:r>
            <a:r>
              <a:rPr lang="vi-VN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ơ</a:t>
            </a:r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n thôn Th</a:t>
            </a:r>
            <a:r>
              <a:rPr lang="vi-VN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ượng</a:t>
            </a:r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: 3 tiết mục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24485" y="5466158"/>
            <a:ext cx="690940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Thôn Hạ: … tiết mục?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118090" y="3632619"/>
            <a:ext cx="5372665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Số tiết mục thôn Hạ tham gia là: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9 – 3 = 6 (tiết mục)</a:t>
            </a:r>
          </a:p>
          <a:p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                  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Đáp số: 6 tiết mục</a:t>
            </a:r>
          </a:p>
          <a:p>
            <a:endParaRPr lang="en-US" sz="24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7408005" y="3400332"/>
            <a:ext cx="2443854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81001" y="1396849"/>
            <a:ext cx="6248400" cy="2362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20"/>
          <p:cNvSpPr/>
          <p:nvPr/>
        </p:nvSpPr>
        <p:spPr>
          <a:xfrm>
            <a:off x="6446838" y="43164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5" name="Rectangle: Rounded Corners 20"/>
          <p:cNvSpPr/>
          <p:nvPr/>
        </p:nvSpPr>
        <p:spPr>
          <a:xfrm>
            <a:off x="7696200" y="43164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6" name="Rectangle: Rounded Corners 20"/>
          <p:cNvSpPr/>
          <p:nvPr/>
        </p:nvSpPr>
        <p:spPr>
          <a:xfrm>
            <a:off x="9048750" y="4335463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7" name="Rectangle: Rounded Corners 20"/>
          <p:cNvSpPr/>
          <p:nvPr/>
        </p:nvSpPr>
        <p:spPr>
          <a:xfrm>
            <a:off x="7073900" y="4316412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38" name="Rectangle: Rounded Corners 20"/>
          <p:cNvSpPr/>
          <p:nvPr/>
        </p:nvSpPr>
        <p:spPr>
          <a:xfrm>
            <a:off x="8362950" y="431323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33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81" y="-17489"/>
            <a:ext cx="1211692" cy="1211692"/>
          </a:xfrm>
          <a:prstGeom prst="rect">
            <a:avLst/>
          </a:prstGeom>
        </p:spPr>
      </p:pic>
      <p:pic>
        <p:nvPicPr>
          <p:cNvPr id="39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5907328" y="5385217"/>
            <a:ext cx="4653860" cy="1357949"/>
          </a:xfrm>
          <a:prstGeom prst="rect">
            <a:avLst/>
          </a:prstGeom>
        </p:spPr>
      </p:pic>
      <p:grpSp>
        <p:nvGrpSpPr>
          <p:cNvPr id="31" name="组合 23"/>
          <p:cNvGrpSpPr/>
          <p:nvPr/>
        </p:nvGrpSpPr>
        <p:grpSpPr>
          <a:xfrm>
            <a:off x="1463178" y="6096000"/>
            <a:ext cx="9204822" cy="838200"/>
            <a:chOff x="-17585" y="5729324"/>
            <a:chExt cx="12203723" cy="1123362"/>
          </a:xfrm>
        </p:grpSpPr>
        <p:pic>
          <p:nvPicPr>
            <p:cNvPr id="40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1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054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6" grpId="0"/>
      <p:bldP spid="21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14216" y="1676400"/>
            <a:ext cx="4310385" cy="21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2968923" y="1466116"/>
            <a:ext cx="258600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 Tóm tắt: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602777" y="1949247"/>
            <a:ext cx="652849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Tàu thứ nhất: 20 thùng hàng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600200" y="2362200"/>
            <a:ext cx="8686800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Tàu thứ hai nhiều h</a:t>
            </a:r>
            <a:r>
              <a:rPr lang="vi-VN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tàu thứ nhất: 8 thùng hàng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600201" y="2798806"/>
            <a:ext cx="739164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Tàu thứ hai: … thùng hàng?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5410200" y="3397929"/>
            <a:ext cx="273897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038600" y="3799524"/>
            <a:ext cx="6248400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Tàu thứ hai có số thùng hàng là:</a:t>
            </a: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20 + 8 = 28 (thùng)</a:t>
            </a:r>
          </a:p>
          <a:p>
            <a:r>
              <a:rPr lang="en-US" sz="28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               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Đáp số: 28 thùng hàng</a:t>
            </a:r>
          </a:p>
          <a:p>
            <a:endParaRPr lang="en-US" sz="3200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76400" y="129017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737" y="76201"/>
            <a:ext cx="2878667" cy="966529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9" t="30702" r="25407" b="17325"/>
          <a:stretch/>
        </p:blipFill>
        <p:spPr bwMode="auto">
          <a:xfrm>
            <a:off x="6629400" y="461210"/>
            <a:ext cx="2971800" cy="190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3741"/>
            <a:ext cx="1066800" cy="1066800"/>
          </a:xfrm>
          <a:prstGeom prst="rect">
            <a:avLst/>
          </a:prstGeom>
        </p:spPr>
      </p:pic>
      <p:pic>
        <p:nvPicPr>
          <p:cNvPr id="19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1400709" y="4212177"/>
            <a:ext cx="13078140" cy="2767946"/>
          </a:xfrm>
          <a:prstGeom prst="rect">
            <a:avLst/>
          </a:prstGeom>
        </p:spPr>
      </p:pic>
      <p:pic>
        <p:nvPicPr>
          <p:cNvPr id="20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900737" y="4907669"/>
            <a:ext cx="2931262" cy="1926972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9422886" y="4411790"/>
            <a:ext cx="1188875" cy="1263179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1371216" y="3352700"/>
            <a:ext cx="2042480" cy="19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0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6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57982" y="536814"/>
            <a:ext cx="5100190" cy="21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ngày hội cồng chiêng,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có 11 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gia,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có số 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 ít 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là 4 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Hỏi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có bao nhiêu 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 ngày hội?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2474471" y="3276600"/>
            <a:ext cx="241729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Tóm tắt: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600201" y="3692590"/>
            <a:ext cx="575797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Một: 11 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tham gia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630273" y="4149789"/>
            <a:ext cx="509520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Hai ít h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Một: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4 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endParaRPr lang="en-US" sz="2400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625000" y="4953000"/>
            <a:ext cx="690940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Hai: … 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tham gia?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486401" y="3692591"/>
            <a:ext cx="5334000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Hai có số 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tham gia ngày hội là: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11 – 4 = 7 (ng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         Đáp số: 7 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tham gia</a:t>
            </a:r>
          </a:p>
          <a:p>
            <a:endParaRPr lang="en-US" sz="24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7408005" y="3445799"/>
            <a:ext cx="2443854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 t="25439" r="22940" b="16447"/>
          <a:stretch/>
        </p:blipFill>
        <p:spPr bwMode="auto">
          <a:xfrm>
            <a:off x="7420705" y="1186846"/>
            <a:ext cx="3099768" cy="193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24000" y="15240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73453" y="228601"/>
            <a:ext cx="5065548" cy="28384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474470" y="1143000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02858" y="1143000"/>
            <a:ext cx="13359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19313" y="1502077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841716" y="1938728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819400" y="1571524"/>
            <a:ext cx="1219294" cy="4858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4177875" y="1973705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133974" y="2465758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99571" y="2819400"/>
            <a:ext cx="23921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0"/>
          <p:cNvSpPr/>
          <p:nvPr/>
        </p:nvSpPr>
        <p:spPr>
          <a:xfrm>
            <a:off x="6446838" y="45450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0" name="Rectangle: Rounded Corners 20"/>
          <p:cNvSpPr/>
          <p:nvPr/>
        </p:nvSpPr>
        <p:spPr>
          <a:xfrm>
            <a:off x="7696200" y="45450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1" name="Rectangle: Rounded Corners 20"/>
          <p:cNvSpPr/>
          <p:nvPr/>
        </p:nvSpPr>
        <p:spPr>
          <a:xfrm>
            <a:off x="9048750" y="4564063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2" name="Rectangle: Rounded Corners 20"/>
          <p:cNvSpPr/>
          <p:nvPr/>
        </p:nvSpPr>
        <p:spPr>
          <a:xfrm>
            <a:off x="7073900" y="4545012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33" name="Rectangle: Rounded Corners 20"/>
          <p:cNvSpPr/>
          <p:nvPr/>
        </p:nvSpPr>
        <p:spPr>
          <a:xfrm>
            <a:off x="8362950" y="454183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37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521" y="1"/>
            <a:ext cx="1300321" cy="1300321"/>
          </a:xfrm>
          <a:prstGeom prst="rect">
            <a:avLst/>
          </a:prstGeom>
        </p:spPr>
      </p:pic>
      <p:grpSp>
        <p:nvGrpSpPr>
          <p:cNvPr id="34" name="组合 23"/>
          <p:cNvGrpSpPr/>
          <p:nvPr/>
        </p:nvGrpSpPr>
        <p:grpSpPr>
          <a:xfrm>
            <a:off x="1463178" y="6096000"/>
            <a:ext cx="9204822" cy="838200"/>
            <a:chOff x="-17585" y="5729324"/>
            <a:chExt cx="12203723" cy="1123362"/>
          </a:xfrm>
        </p:grpSpPr>
        <p:pic>
          <p:nvPicPr>
            <p:cNvPr id="35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43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5841716" y="5417026"/>
            <a:ext cx="4653860" cy="13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7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9" grpId="0"/>
      <p:bldP spid="12" grpId="0" animBg="1"/>
      <p:bldP spid="20" grpId="0" animBg="1"/>
      <p:bldP spid="25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6" y="152400"/>
            <a:ext cx="3469026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068" y="4333875"/>
            <a:ext cx="12206068" cy="252412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5065873" y="3349627"/>
            <a:ext cx="1072991" cy="1575435"/>
          </a:xfrm>
          <a:prstGeom prst="rect">
            <a:avLst/>
          </a:prstGeom>
        </p:spPr>
      </p:pic>
      <p:pic>
        <p:nvPicPr>
          <p:cNvPr id="3" name="图片 2" descr="36f9a2a7dc2088575b3175c2c9b246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415" y="4972425"/>
            <a:ext cx="2155508" cy="15157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C285E46-E600-4763-959D-C682896B5D5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088" y="3327019"/>
            <a:ext cx="1477886" cy="3247326"/>
          </a:xfrm>
          <a:prstGeom prst="rect">
            <a:avLst/>
          </a:prstGeom>
        </p:spPr>
      </p:pic>
      <p:pic>
        <p:nvPicPr>
          <p:cNvPr id="5" name="轻松休闲乡村流行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715373" y="1463842"/>
            <a:ext cx="4572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1514414"/>
            <a:ext cx="7588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iCiel Cadena" pitchFamily="2" charset="0"/>
              </a:rPr>
              <a:t>Chào tạm biệt các con!</a:t>
            </a:r>
          </a:p>
        </p:txBody>
      </p:sp>
    </p:spTree>
    <p:extLst>
      <p:ext uri="{BB962C8B-B14F-4D97-AF65-F5344CB8AC3E}">
        <p14:creationId xmlns:p14="http://schemas.microsoft.com/office/powerpoint/2010/main" val="371762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  <p:extLst>
    <p:ext uri="{E180D4A7-C9FB-4DFB-919C-405C955672EB}">
      <p14:showEvtLst xmlns:p14="http://schemas.microsoft.com/office/powerpoint/2010/main">
        <p14:playEvt time="208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376</Words>
  <Application>Microsoft Office PowerPoint</Application>
  <PresentationFormat>Widescreen</PresentationFormat>
  <Paragraphs>55</Paragraphs>
  <Slides>6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iCiel Cadena</vt:lpstr>
      <vt:lpstr>Pony</vt:lpstr>
      <vt:lpstr>印品黑体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Kim Quỳnh</cp:lastModifiedBy>
  <cp:revision>70</cp:revision>
  <cp:lastPrinted>2021-05-29T03:54:29Z</cp:lastPrinted>
  <dcterms:created xsi:type="dcterms:W3CDTF">2021-05-29T03:43:30Z</dcterms:created>
  <dcterms:modified xsi:type="dcterms:W3CDTF">2021-10-16T14:12:41Z</dcterms:modified>
</cp:coreProperties>
</file>