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6" r:id="rId2"/>
    <p:sldId id="257" r:id="rId3"/>
    <p:sldId id="287" r:id="rId4"/>
    <p:sldId id="258" r:id="rId5"/>
    <p:sldId id="308" r:id="rId6"/>
    <p:sldId id="309" r:id="rId7"/>
    <p:sldId id="310" r:id="rId8"/>
    <p:sldId id="311" r:id="rId9"/>
    <p:sldId id="307" r:id="rId10"/>
    <p:sldId id="274" r:id="rId11"/>
    <p:sldId id="314" r:id="rId12"/>
    <p:sldId id="264" r:id="rId13"/>
    <p:sldId id="270" r:id="rId14"/>
    <p:sldId id="312" r:id="rId15"/>
    <p:sldId id="313" r:id="rId16"/>
    <p:sldId id="295" r:id="rId17"/>
    <p:sldId id="296" r:id="rId18"/>
    <p:sldId id="316" r:id="rId19"/>
    <p:sldId id="317" r:id="rId20"/>
    <p:sldId id="318" r:id="rId21"/>
    <p:sldId id="319" r:id="rId22"/>
    <p:sldId id="320" r:id="rId23"/>
    <p:sldId id="321" r:id="rId24"/>
    <p:sldId id="293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2705" autoAdjust="0"/>
  </p:normalViewPr>
  <p:slideViewPr>
    <p:cSldViewPr snapToGrid="0">
      <p:cViewPr varScale="1">
        <p:scale>
          <a:sx n="67" d="100"/>
          <a:sy n="67" d="100"/>
        </p:scale>
        <p:origin x="-86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xmlns="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857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577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0590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827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.png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9.png"/><Relationship Id="rId10" Type="http://schemas.openxmlformats.org/officeDocument/2006/relationships/slide" Target="slide9.xml"/><Relationship Id="rId4" Type="http://schemas.microsoft.com/office/2007/relationships/hdphoto" Target="../media/hdphoto1.wdp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8" Type="http://schemas.openxmlformats.org/officeDocument/2006/relationships/image" Target="../media/image42.png"/><Relationship Id="rId3" Type="http://schemas.openxmlformats.org/officeDocument/2006/relationships/notesSlide" Target="../notesSlides/notesSlide4.xml"/><Relationship Id="rId21" Type="http://schemas.microsoft.com/office/2007/relationships/media" Target="../media/media3.mp3"/><Relationship Id="rId7" Type="http://schemas.openxmlformats.org/officeDocument/2006/relationships/image" Target="../media/image39.png"/><Relationship Id="rId17" Type="http://schemas.microsoft.com/office/2007/relationships/hdphoto" Target="../media/hdphoto5.wdp"/><Relationship Id="rId25" Type="http://schemas.microsoft.com/office/2007/relationships/media" Target="../media/media5.mp3"/><Relationship Id="rId2" Type="http://schemas.openxmlformats.org/officeDocument/2006/relationships/slideLayout" Target="../slideLayouts/slideLayout1.xml"/><Relationship Id="rId20" Type="http://schemas.openxmlformats.org/officeDocument/2006/relationships/image" Target="../media/image35.png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24" Type="http://schemas.microsoft.com/office/2007/relationships/media" Target="../media/media4.mp3"/><Relationship Id="rId5" Type="http://schemas.openxmlformats.org/officeDocument/2006/relationships/image" Target="../media/image37.png"/><Relationship Id="rId23" Type="http://schemas.openxmlformats.org/officeDocument/2006/relationships/image" Target="../media/image44.png"/><Relationship Id="rId19" Type="http://schemas.microsoft.com/office/2007/relationships/media" Target="../media/media2.mp3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2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8" Type="http://schemas.microsoft.com/office/2007/relationships/media" Target="../media/media2.mp3"/><Relationship Id="rId3" Type="http://schemas.openxmlformats.org/officeDocument/2006/relationships/image" Target="../media/image45.jpeg"/><Relationship Id="rId21" Type="http://schemas.openxmlformats.org/officeDocument/2006/relationships/image" Target="../media/image43.png"/><Relationship Id="rId7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5.wdp"/><Relationship Id="rId20" Type="http://schemas.microsoft.com/office/2007/relationships/media" Target="../media/media3.mp3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24" Type="http://schemas.microsoft.com/office/2007/relationships/media" Target="../media/media5.mp3"/><Relationship Id="rId5" Type="http://schemas.openxmlformats.org/officeDocument/2006/relationships/image" Target="../media/image38.png"/><Relationship Id="rId23" Type="http://schemas.microsoft.com/office/2007/relationships/media" Target="../media/media4.mp3"/><Relationship Id="rId19" Type="http://schemas.openxmlformats.org/officeDocument/2006/relationships/image" Target="../media/image35.png"/><Relationship Id="rId4" Type="http://schemas.openxmlformats.org/officeDocument/2006/relationships/image" Target="../media/image37.png"/><Relationship Id="rId2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8" Type="http://schemas.microsoft.com/office/2007/relationships/media" Target="../media/media2.mp3"/><Relationship Id="rId3" Type="http://schemas.openxmlformats.org/officeDocument/2006/relationships/image" Target="../media/image46.jpeg"/><Relationship Id="rId21" Type="http://schemas.openxmlformats.org/officeDocument/2006/relationships/image" Target="../media/image43.png"/><Relationship Id="rId7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5.wdp"/><Relationship Id="rId20" Type="http://schemas.microsoft.com/office/2007/relationships/media" Target="../media/media3.mp3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24" Type="http://schemas.microsoft.com/office/2007/relationships/media" Target="../media/media5.mp3"/><Relationship Id="rId5" Type="http://schemas.openxmlformats.org/officeDocument/2006/relationships/image" Target="../media/image38.png"/><Relationship Id="rId23" Type="http://schemas.microsoft.com/office/2007/relationships/media" Target="../media/media4.mp3"/><Relationship Id="rId19" Type="http://schemas.openxmlformats.org/officeDocument/2006/relationships/image" Target="../media/image35.png"/><Relationship Id="rId4" Type="http://schemas.openxmlformats.org/officeDocument/2006/relationships/image" Target="../media/image37.png"/><Relationship Id="rId2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8" Type="http://schemas.microsoft.com/office/2007/relationships/media" Target="../media/media2.mp3"/><Relationship Id="rId3" Type="http://schemas.openxmlformats.org/officeDocument/2006/relationships/image" Target="../media/image46.jpeg"/><Relationship Id="rId21" Type="http://schemas.openxmlformats.org/officeDocument/2006/relationships/image" Target="../media/image43.png"/><Relationship Id="rId7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5.wdp"/><Relationship Id="rId20" Type="http://schemas.microsoft.com/office/2007/relationships/media" Target="../media/media3.mp3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24" Type="http://schemas.microsoft.com/office/2007/relationships/media" Target="../media/media5.mp3"/><Relationship Id="rId5" Type="http://schemas.openxmlformats.org/officeDocument/2006/relationships/image" Target="../media/image38.png"/><Relationship Id="rId23" Type="http://schemas.microsoft.com/office/2007/relationships/media" Target="../media/media4.mp3"/><Relationship Id="rId19" Type="http://schemas.openxmlformats.org/officeDocument/2006/relationships/image" Target="../media/image35.png"/><Relationship Id="rId4" Type="http://schemas.openxmlformats.org/officeDocument/2006/relationships/image" Target="../media/image37.png"/><Relationship Id="rId2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8" Type="http://schemas.microsoft.com/office/2007/relationships/media" Target="../media/media2.mp3"/><Relationship Id="rId3" Type="http://schemas.openxmlformats.org/officeDocument/2006/relationships/image" Target="../media/image46.jpeg"/><Relationship Id="rId21" Type="http://schemas.openxmlformats.org/officeDocument/2006/relationships/image" Target="../media/image43.png"/><Relationship Id="rId7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5.wdp"/><Relationship Id="rId20" Type="http://schemas.microsoft.com/office/2007/relationships/media" Target="../media/media3.mp3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24" Type="http://schemas.microsoft.com/office/2007/relationships/media" Target="../media/media5.mp3"/><Relationship Id="rId5" Type="http://schemas.openxmlformats.org/officeDocument/2006/relationships/image" Target="../media/image38.png"/><Relationship Id="rId23" Type="http://schemas.microsoft.com/office/2007/relationships/media" Target="../media/media4.mp3"/><Relationship Id="rId19" Type="http://schemas.openxmlformats.org/officeDocument/2006/relationships/image" Target="../media/image35.png"/><Relationship Id="rId4" Type="http://schemas.openxmlformats.org/officeDocument/2006/relationships/image" Target="../media/image37.png"/><Relationship Id="rId2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8" Type="http://schemas.microsoft.com/office/2007/relationships/media" Target="../media/media2.mp3"/><Relationship Id="rId3" Type="http://schemas.openxmlformats.org/officeDocument/2006/relationships/image" Target="../media/image46.jpeg"/><Relationship Id="rId21" Type="http://schemas.openxmlformats.org/officeDocument/2006/relationships/image" Target="../media/image43.png"/><Relationship Id="rId7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5.wdp"/><Relationship Id="rId20" Type="http://schemas.microsoft.com/office/2007/relationships/media" Target="../media/media3.mp3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24" Type="http://schemas.microsoft.com/office/2007/relationships/media" Target="../media/media5.mp3"/><Relationship Id="rId5" Type="http://schemas.openxmlformats.org/officeDocument/2006/relationships/image" Target="../media/image38.png"/><Relationship Id="rId23" Type="http://schemas.microsoft.com/office/2007/relationships/media" Target="../media/media4.mp3"/><Relationship Id="rId19" Type="http://schemas.openxmlformats.org/officeDocument/2006/relationships/image" Target="../media/image35.png"/><Relationship Id="rId4" Type="http://schemas.openxmlformats.org/officeDocument/2006/relationships/image" Target="../media/image37.png"/><Relationship Id="rId2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8" Type="http://schemas.microsoft.com/office/2007/relationships/media" Target="../media/media2.mp3"/><Relationship Id="rId3" Type="http://schemas.openxmlformats.org/officeDocument/2006/relationships/image" Target="../media/image46.jpeg"/><Relationship Id="rId21" Type="http://schemas.openxmlformats.org/officeDocument/2006/relationships/image" Target="../media/image43.png"/><Relationship Id="rId7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5.wdp"/><Relationship Id="rId20" Type="http://schemas.microsoft.com/office/2007/relationships/media" Target="../media/media3.mp3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24" Type="http://schemas.microsoft.com/office/2007/relationships/media" Target="../media/media5.mp3"/><Relationship Id="rId5" Type="http://schemas.openxmlformats.org/officeDocument/2006/relationships/image" Target="../media/image38.png"/><Relationship Id="rId23" Type="http://schemas.microsoft.com/office/2007/relationships/media" Target="../media/media4.mp3"/><Relationship Id="rId19" Type="http://schemas.openxmlformats.org/officeDocument/2006/relationships/image" Target="../media/image35.png"/><Relationship Id="rId4" Type="http://schemas.openxmlformats.org/officeDocument/2006/relationships/image" Target="../media/image37.png"/><Relationship Id="rId2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460S-20G\Desktop\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26910"/>
            <a:ext cx="12192000" cy="3454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2145" y="5153889"/>
            <a:ext cx="2007317" cy="158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285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100882"/>
              </p:ext>
            </p:extLst>
          </p:nvPr>
        </p:nvGraphicFramePr>
        <p:xfrm>
          <a:off x="133350" y="495567"/>
          <a:ext cx="11925300" cy="53777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4950"/>
                <a:gridCol w="3238500"/>
                <a:gridCol w="3714750"/>
                <a:gridCol w="3467100"/>
              </a:tblGrid>
              <a:tr h="419535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400"/>
                        </a:spcBef>
                      </a:pP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953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68413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baseline="0" dirty="0" smtClean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baseline="0" dirty="0" smtClean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825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825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825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825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1" name="图片 2">
            <a:extLst>
              <a:ext uri="{FF2B5EF4-FFF2-40B4-BE49-F238E27FC236}">
                <a16:creationId xmlns="" xmlns:a16="http://schemas.microsoft.com/office/drawing/2014/main" id="{50D7D1F0-A4A3-4CF9-9289-81D7E70D6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4655" y="5825423"/>
            <a:ext cx="2512322" cy="1311267"/>
          </a:xfrm>
          <a:prstGeom prst="rect">
            <a:avLst/>
          </a:prstGeom>
        </p:spPr>
      </p:pic>
      <p:sp>
        <p:nvSpPr>
          <p:cNvPr id="22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3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4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5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6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" name="Rounded Rectangle 1">
            <a:hlinkClick r:id="rId6" action="ppaction://hlinksldjump"/>
          </p:cNvPr>
          <p:cNvSpPr/>
          <p:nvPr/>
        </p:nvSpPr>
        <p:spPr>
          <a:xfrm>
            <a:off x="401782" y="1672277"/>
            <a:ext cx="720436" cy="51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401782" y="2560350"/>
            <a:ext cx="720436" cy="51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401782" y="3472292"/>
            <a:ext cx="720436" cy="51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401782" y="4371712"/>
            <a:ext cx="720436" cy="51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401782" y="5267476"/>
            <a:ext cx="720436" cy="51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8690" y="1665056"/>
            <a:ext cx="2493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657622" y="3439821"/>
            <a:ext cx="3131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1819261" y="2393563"/>
            <a:ext cx="2493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1745672" y="4407451"/>
            <a:ext cx="2493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1657622" y="5312578"/>
            <a:ext cx="2493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973781" y="4422015"/>
            <a:ext cx="2549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6182" y="5199934"/>
            <a:ext cx="25769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99906" y="3211235"/>
            <a:ext cx="37037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73781" y="2325158"/>
            <a:ext cx="3652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950724" y="1612304"/>
            <a:ext cx="36529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742218" y="1639563"/>
            <a:ext cx="26986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742218" y="2547490"/>
            <a:ext cx="21197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603698" y="3385208"/>
            <a:ext cx="35022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864772" y="4246982"/>
            <a:ext cx="25076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8768465" y="4974842"/>
            <a:ext cx="342353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đuổi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58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3" grpId="0"/>
      <p:bldP spid="4" grpId="0"/>
      <p:bldP spid="27" grpId="0"/>
      <p:bldP spid="28" grpId="0"/>
      <p:bldP spid="29" grpId="0"/>
      <p:bldP spid="5" grpId="0"/>
      <p:bldP spid="6" grpId="0"/>
      <p:bldP spid="7" grpId="0"/>
      <p:bldP spid="12" grpId="0"/>
      <p:bldP spid="13" grpId="0"/>
      <p:bldP spid="18" grpId="0"/>
      <p:bldP spid="1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41639" y="1628588"/>
            <a:ext cx="2369792" cy="1320653"/>
            <a:chOff x="3323294" y="1310672"/>
            <a:chExt cx="2369792" cy="1320653"/>
          </a:xfrm>
        </p:grpSpPr>
        <p:pic>
          <p:nvPicPr>
            <p:cNvPr id="5" name="图片 7">
              <a:extLst>
                <a:ext uri="{FF2B5EF4-FFF2-40B4-BE49-F238E27FC236}">
                  <a16:creationId xmlns:a16="http://schemas.microsoft.com/office/drawing/2014/main" xmlns="" id="{1E02C951-37D3-435F-B921-ABC43C59D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3294" y="1310672"/>
              <a:ext cx="2369792" cy="1320653"/>
            </a:xfrm>
            <a:prstGeom prst="rect">
              <a:avLst/>
            </a:prstGeom>
          </p:spPr>
        </p:pic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0B4589E5-308F-43F8-99B9-1ECBB461448E}"/>
                </a:ext>
              </a:extLst>
            </p:cNvPr>
            <p:cNvSpPr txBox="1"/>
            <p:nvPr/>
          </p:nvSpPr>
          <p:spPr>
            <a:xfrm>
              <a:off x="3649796" y="1645494"/>
              <a:ext cx="1716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喵呜体" panose="02010600010101010101" pitchFamily="2" charset="-122"/>
                  <a:cs typeface="Arial" panose="020B0604020202020204" pitchFamily="34" charset="0"/>
                </a:rPr>
                <a:t>Người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508C2DC7-4583-4F71-AC34-A69B278FE5A7}"/>
              </a:ext>
            </a:extLst>
          </p:cNvPr>
          <p:cNvCxnSpPr>
            <a:cxnSpLocks/>
          </p:cNvCxnSpPr>
          <p:nvPr/>
        </p:nvCxnSpPr>
        <p:spPr>
          <a:xfrm flipV="1">
            <a:off x="5895260" y="2442374"/>
            <a:ext cx="972881" cy="11196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8C43D79A-2B00-46EA-8FFD-0D183265EC4D}"/>
              </a:ext>
            </a:extLst>
          </p:cNvPr>
          <p:cNvCxnSpPr>
            <a:cxnSpLocks/>
          </p:cNvCxnSpPr>
          <p:nvPr/>
        </p:nvCxnSpPr>
        <p:spPr>
          <a:xfrm>
            <a:off x="5895260" y="3618445"/>
            <a:ext cx="1048630" cy="1057801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6541639" y="4340326"/>
            <a:ext cx="2369792" cy="1320653"/>
            <a:chOff x="3428609" y="3735402"/>
            <a:chExt cx="2369792" cy="1320653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xmlns="" id="{1E02C951-37D3-435F-B921-ABC43C59D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8609" y="3735402"/>
              <a:ext cx="2369792" cy="1320653"/>
            </a:xfrm>
            <a:prstGeom prst="rect">
              <a:avLst/>
            </a:prstGeom>
          </p:spPr>
        </p:pic>
        <p:sp>
          <p:nvSpPr>
            <p:cNvPr id="11" name="文本框 49">
              <a:extLst>
                <a:ext uri="{FF2B5EF4-FFF2-40B4-BE49-F238E27FC236}">
                  <a16:creationId xmlns:a16="http://schemas.microsoft.com/office/drawing/2014/main" xmlns="" id="{0B4589E5-308F-43F8-99B9-1ECBB461448E}"/>
                </a:ext>
              </a:extLst>
            </p:cNvPr>
            <p:cNvSpPr txBox="1"/>
            <p:nvPr/>
          </p:nvSpPr>
          <p:spPr>
            <a:xfrm>
              <a:off x="3755111" y="4134118"/>
              <a:ext cx="171678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panose="020B0604020202020204" pitchFamily="34" charset="0"/>
                  <a:ea typeface="方正喵呜体" panose="02010600010101010101" pitchFamily="2" charset="-122"/>
                  <a:cs typeface="Arial" panose="020B0604020202020204" pitchFamily="34" charset="0"/>
                </a:rPr>
                <a:t>Vật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549627" y="2743921"/>
            <a:ext cx="2312423" cy="174904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 chỉ sự vật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673AD78-58E0-41F7-96AC-0408C897D9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025" b="37399" l="4417" r="39833">
                        <a14:foregroundMark x1="7417" y1="20743" x2="7417" y2="29721"/>
                        <a14:foregroundMark x1="16250" y1="14675" x2="28000" y2="15108"/>
                        <a14:foregroundMark x1="21000" y1="36285" x2="26583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654" b="59524"/>
          <a:stretch/>
        </p:blipFill>
        <p:spPr>
          <a:xfrm>
            <a:off x="3197752" y="1457020"/>
            <a:ext cx="3016171" cy="3848738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xmlns="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5" name="文本框 1">
            <a:extLst>
              <a:ext uri="{FF2B5EF4-FFF2-40B4-BE49-F238E27FC236}">
                <a16:creationId xmlns:a16="http://schemas.microsoft.com/office/drawing/2014/main" xmlns="" id="{61CB1B71-DB49-4929-B595-196C09D6098C}"/>
              </a:ext>
            </a:extLst>
          </p:cNvPr>
          <p:cNvSpPr txBox="1"/>
          <p:nvPr/>
        </p:nvSpPr>
        <p:spPr>
          <a:xfrm>
            <a:off x="5173312" y="315175"/>
            <a:ext cx="1845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smtClean="0">
                <a:solidFill>
                  <a:srgbClr val="476D96"/>
                </a:solidFill>
                <a:ea typeface="微软雅黑" panose="020B0503020204020204" pitchFamily="34" charset="-122"/>
              </a:rPr>
              <a:t>Ghi nhớ</a:t>
            </a:r>
            <a:endParaRPr lang="zh-CN" altLang="en-US" sz="4000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070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1450" y="583714"/>
            <a:ext cx="8896350" cy="1498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1219139">
              <a:lnSpc>
                <a:spcPct val="150000"/>
              </a:lnSpc>
              <a:defRPr/>
            </a:pP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ở </a:t>
            </a: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" y="2489122"/>
            <a:ext cx="73914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cờ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" y="3841074"/>
            <a:ext cx="630555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múa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 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8023" y1="26444" x2="49767" y2="10847"/>
                        <a14:foregroundMark x1="42791" y1="46149" x2="49302" y2="55841"/>
                        <a14:foregroundMark x1="48256" y1="76444" x2="48256" y2="85558"/>
                        <a14:foregroundMark x1="74535" y1="77279" x2="73023" y2="87805"/>
                        <a14:foregroundMark x1="22093" y1="9499" x2="16628" y2="28370"/>
                        <a14:foregroundMark x1="57907" y1="80873" x2="45233" y2="90051"/>
                        <a14:foregroundMark x1="67907" y1="80873" x2="70465" y2="82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8200" y="1204600"/>
            <a:ext cx="3200400" cy="579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4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1853" y="5244337"/>
            <a:ext cx="3607576" cy="1236720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317" y="3422766"/>
            <a:ext cx="3407109" cy="2688677"/>
          </a:xfrm>
          <a:prstGeom prst="rect">
            <a:avLst/>
          </a:prstGeom>
        </p:spPr>
      </p:pic>
      <p:pic>
        <p:nvPicPr>
          <p:cNvPr id="30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18" r="50182" b="47487"/>
          <a:stretch>
            <a:fillRect/>
          </a:stretch>
        </p:blipFill>
        <p:spPr>
          <a:xfrm>
            <a:off x="6192811" y="1050222"/>
            <a:ext cx="3847038" cy="275526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37265" y="1461984"/>
            <a:ext cx="5965290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867376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10450" y="2133600"/>
            <a:ext cx="1372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1723848"/>
            <a:ext cx="4514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xmlns="" id="{681C12DE-217B-47F3-B66C-39230C215555}"/>
              </a:ext>
            </a:extLst>
          </p:cNvPr>
          <p:cNvSpPr txBox="1"/>
          <p:nvPr/>
        </p:nvSpPr>
        <p:spPr bwMode="auto">
          <a:xfrm>
            <a:off x="337265" y="3636481"/>
            <a:ext cx="809154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4400" dirty="0" err="1" smtClean="0">
                <a:ea typeface="微软雅黑" panose="020B0503020204020204" pitchFamily="34" charset="-122"/>
              </a:rPr>
              <a:t>Từ</a:t>
            </a:r>
            <a:r>
              <a:rPr lang="en-US" altLang="zh-CN" sz="4400" dirty="0" smtClean="0">
                <a:ea typeface="微软雅黑" panose="020B0503020204020204" pitchFamily="34" charset="-122"/>
              </a:rPr>
              <a:t> </a:t>
            </a:r>
            <a:r>
              <a:rPr lang="en-US" altLang="zh-CN" sz="4400" dirty="0" err="1" smtClean="0">
                <a:ea typeface="微软雅黑" panose="020B0503020204020204" pitchFamily="34" charset="-122"/>
              </a:rPr>
              <a:t>chỉ</a:t>
            </a:r>
            <a:r>
              <a:rPr lang="en-US" altLang="zh-CN" sz="4400" dirty="0" smtClean="0">
                <a:ea typeface="微软雅黑" panose="020B0503020204020204" pitchFamily="34" charset="-122"/>
              </a:rPr>
              <a:t> </a:t>
            </a:r>
            <a:r>
              <a:rPr lang="en-US" altLang="zh-CN" sz="4400" dirty="0" err="1" smtClean="0">
                <a:ea typeface="微软雅黑" panose="020B0503020204020204" pitchFamily="34" charset="-122"/>
              </a:rPr>
              <a:t>người</a:t>
            </a:r>
            <a:r>
              <a:rPr lang="en-US" altLang="zh-CN" sz="4400" dirty="0" smtClean="0">
                <a:ea typeface="微软雅黑" panose="020B0503020204020204" pitchFamily="34" charset="-122"/>
              </a:rPr>
              <a:t> + </a:t>
            </a:r>
            <a:r>
              <a:rPr lang="en-US" altLang="zh-CN" sz="4400" dirty="0" err="1" smtClean="0">
                <a:ea typeface="微软雅黑" panose="020B0503020204020204" pitchFamily="34" charset="-122"/>
              </a:rPr>
              <a:t>Từ</a:t>
            </a:r>
            <a:r>
              <a:rPr lang="en-US" altLang="zh-CN" sz="4400" dirty="0" smtClean="0">
                <a:ea typeface="微软雅黑" panose="020B0503020204020204" pitchFamily="34" charset="-122"/>
              </a:rPr>
              <a:t> </a:t>
            </a:r>
            <a:r>
              <a:rPr lang="en-US" altLang="zh-CN" sz="4400" dirty="0" err="1" smtClean="0">
                <a:ea typeface="微软雅黑" panose="020B0503020204020204" pitchFamily="34" charset="-122"/>
              </a:rPr>
              <a:t>chỉ</a:t>
            </a:r>
            <a:r>
              <a:rPr lang="en-US" altLang="zh-CN" sz="4400" dirty="0" smtClean="0">
                <a:ea typeface="微软雅黑" panose="020B0503020204020204" pitchFamily="34" charset="-122"/>
              </a:rPr>
              <a:t> </a:t>
            </a:r>
            <a:r>
              <a:rPr lang="en-US" altLang="zh-CN" sz="4400" dirty="0" err="1" smtClean="0">
                <a:ea typeface="微软雅黑" panose="020B0503020204020204" pitchFamily="34" charset="-122"/>
              </a:rPr>
              <a:t>hoạt</a:t>
            </a:r>
            <a:r>
              <a:rPr lang="en-US" altLang="zh-CN" sz="4400" dirty="0" smtClean="0">
                <a:ea typeface="微软雅黑" panose="020B0503020204020204" pitchFamily="34" charset="-122"/>
              </a:rPr>
              <a:t> </a:t>
            </a:r>
            <a:r>
              <a:rPr lang="en-US" altLang="zh-CN" sz="4400" dirty="0" err="1" smtClean="0">
                <a:ea typeface="微软雅黑" panose="020B0503020204020204" pitchFamily="34" charset="-122"/>
              </a:rPr>
              <a:t>động</a:t>
            </a:r>
            <a:endParaRPr lang="en-US" altLang="zh-CN" sz="4400" dirty="0" smtClean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17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EB5BD2D-35A9-4333-80F7-C731630C1BAB}"/>
              </a:ext>
            </a:extLst>
          </p:cNvPr>
          <p:cNvSpPr txBox="1"/>
          <p:nvPr/>
        </p:nvSpPr>
        <p:spPr>
          <a:xfrm>
            <a:off x="4320513" y="540763"/>
            <a:ext cx="3550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smtClean="0">
                <a:solidFill>
                  <a:srgbClr val="476D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Lưu ý khi viết câu</a:t>
            </a:r>
            <a:endParaRPr lang="zh-CN" altLang="en-US" sz="3200" dirty="0">
              <a:solidFill>
                <a:srgbClr val="476D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7" name="任意多边形: 形状 4">
            <a:extLst>
              <a:ext uri="{FF2B5EF4-FFF2-40B4-BE49-F238E27FC236}">
                <a16:creationId xmlns:a16="http://schemas.microsoft.com/office/drawing/2014/main" xmlns="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F6B8ECF8-F1E0-4D20-9310-9F31A83B7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046" y="2162687"/>
            <a:ext cx="11600207" cy="27152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B6B083C-A77F-4CE2-A64A-6F5A3C0C1AF3}"/>
              </a:ext>
            </a:extLst>
          </p:cNvPr>
          <p:cNvSpPr txBox="1"/>
          <p:nvPr/>
        </p:nvSpPr>
        <p:spPr bwMode="auto">
          <a:xfrm>
            <a:off x="1702656" y="4650271"/>
            <a:ext cx="74929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defRPr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xmlns="" id="{7A47E855-CE1C-46DF-86A2-78B72D3AA000}"/>
              </a:ext>
            </a:extLst>
          </p:cNvPr>
          <p:cNvSpPr txBox="1"/>
          <p:nvPr/>
        </p:nvSpPr>
        <p:spPr bwMode="auto">
          <a:xfrm>
            <a:off x="5598810" y="4679437"/>
            <a:ext cx="74929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defRPr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4">
            <a:extLst>
              <a:ext uri="{FF2B5EF4-FFF2-40B4-BE49-F238E27FC236}">
                <a16:creationId xmlns:a16="http://schemas.microsoft.com/office/drawing/2014/main" xmlns="" id="{480C03ED-60C8-4E7F-86A1-4F5559E2B556}"/>
              </a:ext>
            </a:extLst>
          </p:cNvPr>
          <p:cNvSpPr txBox="1"/>
          <p:nvPr/>
        </p:nvSpPr>
        <p:spPr bwMode="auto">
          <a:xfrm>
            <a:off x="9018952" y="4679437"/>
            <a:ext cx="74929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defRPr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6">
            <a:extLst>
              <a:ext uri="{FF2B5EF4-FFF2-40B4-BE49-F238E27FC236}">
                <a16:creationId xmlns:a16="http://schemas.microsoft.com/office/drawing/2014/main" xmlns="" id="{B91A344C-6728-4E66-8BFC-251C7DDA100A}"/>
              </a:ext>
            </a:extLst>
          </p:cNvPr>
          <p:cNvSpPr txBox="1"/>
          <p:nvPr/>
        </p:nvSpPr>
        <p:spPr bwMode="auto">
          <a:xfrm>
            <a:off x="438611" y="3044882"/>
            <a:ext cx="252581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3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Lùi vào 1 ô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xmlns="" id="{FF7EE1E6-EDD2-4A6F-8FAA-9376446E6F15}"/>
              </a:ext>
            </a:extLst>
          </p:cNvPr>
          <p:cNvSpPr txBox="1"/>
          <p:nvPr/>
        </p:nvSpPr>
        <p:spPr bwMode="auto">
          <a:xfrm>
            <a:off x="5373640" y="2874847"/>
            <a:ext cx="194893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Viết hoa đầu câu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8">
            <a:extLst>
              <a:ext uri="{FF2B5EF4-FFF2-40B4-BE49-F238E27FC236}">
                <a16:creationId xmlns:a16="http://schemas.microsoft.com/office/drawing/2014/main" xmlns="" id="{F5F899F3-41F0-4931-B47F-30831D160C90}"/>
              </a:ext>
            </a:extLst>
          </p:cNvPr>
          <p:cNvSpPr txBox="1"/>
          <p:nvPr/>
        </p:nvSpPr>
        <p:spPr bwMode="auto">
          <a:xfrm>
            <a:off x="8945585" y="2993928"/>
            <a:ext cx="266139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Cuối câu có dấu chấm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59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460S-20G\Desktop\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26910"/>
            <a:ext cx="12192000" cy="3454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2233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312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255" y="4360862"/>
            <a:ext cx="409589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599" y="4376738"/>
            <a:ext cx="433214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vi-VN" sz="3200" b="1" noProof="0" dirty="0">
                <a:solidFill>
                  <a:srgbClr val="008000"/>
                </a:solidFill>
                <a:latin typeface="Calibri" panose="020F0502020204030204"/>
              </a:rPr>
              <a:t> c</a:t>
            </a:r>
            <a:r>
              <a:rPr lang="vi-VN" sz="3200" b="1" dirty="0" smtClean="0">
                <a:solidFill>
                  <a:srgbClr val="008000"/>
                </a:solidFill>
                <a:latin typeface="Calibri" panose="020F0502020204030204"/>
              </a:rPr>
              <a:t>hạy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255" y="5585308"/>
            <a:ext cx="4095895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vi-VN" sz="3200" b="1" dirty="0">
                <a:solidFill>
                  <a:srgbClr val="008000"/>
                </a:solidFill>
                <a:latin typeface="Calibri" panose="020F0502020204030204"/>
              </a:rPr>
              <a:t>h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ọc sinh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433214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vi-VN" sz="3200" b="1" dirty="0">
                <a:solidFill>
                  <a:srgbClr val="008000"/>
                </a:solidFill>
                <a:latin typeface="Calibri" panose="020F0502020204030204"/>
              </a:rPr>
              <a:t>b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óng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4952" y="780482"/>
            <a:ext cx="6887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Câu</a:t>
            </a:r>
            <a:r>
              <a:rPr kumimoji="0" lang="vi-VN" sz="40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1: </a:t>
            </a:r>
            <a:r>
              <a:rPr kumimoji="0" lang="vi-VN" sz="4000" b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Các từ nào sau đây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chỉ hoạt động ?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795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A.Con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trâu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25751" y="5424897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8000"/>
                </a:solidFill>
                <a:latin typeface="Calibri" panose="020F0502020204030204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600" b="1" dirty="0" err="1" smtClean="0">
                <a:solidFill>
                  <a:srgbClr val="008000"/>
                </a:solidFill>
                <a:latin typeface="Calibri" panose="020F0502020204030204"/>
              </a:rPr>
              <a:t>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3163" y="577702"/>
            <a:ext cx="6880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vi-VN" sz="40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2: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từ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chỉ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hoạt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trong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: Con </a:t>
            </a:r>
            <a:r>
              <a:rPr kumimoji="0" lang="en-US" sz="400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trâu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ăn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cỏ</a:t>
            </a:r>
            <a:r>
              <a:rPr kumimoji="0" lang="vi-VN" sz="40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756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2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33333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40909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34848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video>
            <p:video>
              <p:cMediaNode vol="42424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1" y="5566258"/>
            <a:ext cx="3604108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3200" b="1" noProof="0" dirty="0" err="1" smtClean="0">
                <a:solidFill>
                  <a:srgbClr val="008000"/>
                </a:solidFill>
                <a:latin typeface="Calibri" panose="020F0502020204030204"/>
              </a:rPr>
              <a:t>học</a:t>
            </a:r>
            <a:r>
              <a:rPr lang="en-US" sz="3200" b="1" noProof="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008000"/>
                </a:solidFill>
                <a:latin typeface="Calibri" panose="020F0502020204030204"/>
              </a:rPr>
              <a:t>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b="1" noProof="0" dirty="0" err="1" smtClean="0">
                <a:solidFill>
                  <a:srgbClr val="008000"/>
                </a:solidFill>
                <a:latin typeface="Calibri" panose="020F0502020204030204"/>
              </a:rPr>
              <a:t>Cây</a:t>
            </a:r>
            <a:r>
              <a:rPr lang="en-US" sz="3200" b="1" noProof="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008000"/>
                </a:solidFill>
                <a:latin typeface="Calibri" panose="020F0502020204030204"/>
              </a:rPr>
              <a:t>cối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3200" b="1" noProof="0" dirty="0" err="1" smtClean="0">
                <a:solidFill>
                  <a:srgbClr val="008000"/>
                </a:solidFill>
                <a:latin typeface="Calibri" panose="020F0502020204030204"/>
              </a:rPr>
              <a:t>Vui</a:t>
            </a:r>
            <a:r>
              <a:rPr lang="en-US" sz="3200" b="1" noProof="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008000"/>
                </a:solidFill>
                <a:latin typeface="Calibri" panose="020F0502020204030204"/>
              </a:rPr>
              <a:t>vẻ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60411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b="1" noProof="0" dirty="0" err="1" smtClean="0">
                <a:solidFill>
                  <a:srgbClr val="008000"/>
                </a:solidFill>
                <a:latin typeface="Calibri" panose="020F0502020204030204"/>
              </a:rPr>
              <a:t>Đi</a:t>
            </a:r>
            <a:r>
              <a:rPr lang="en-US" sz="3200" b="1" noProof="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008000"/>
                </a:solidFill>
                <a:latin typeface="Calibri" panose="020F0502020204030204"/>
              </a:rPr>
              <a:t>ngủ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3554" y="733393"/>
            <a:ext cx="6680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3: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nào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sau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đây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chỉ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sự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vật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813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video>
            <p:vide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450249" y="2888423"/>
            <a:ext cx="652027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05575" y="2828804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vui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sao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83273" y="2864487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10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72180" y="3087602"/>
            <a:ext cx="37970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r>
              <a:rPr lang="en-US" sz="4400" b="1" dirty="0" err="1">
                <a:solidFill>
                  <a:srgbClr val="0070C0"/>
                </a:solidFill>
                <a:effectLst/>
                <a:latin typeface="HP001 4 hàng" panose="020B0603050302020204" pitchFamily="34" charset="0"/>
              </a:rPr>
              <a:t>Thời</a:t>
            </a:r>
            <a:r>
              <a:rPr lang="en-US" sz="4400" b="1" dirty="0">
                <a:solidFill>
                  <a:srgbClr val="0070C0"/>
                </a:solidFill>
                <a:effectLst/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/>
                <a:latin typeface="HP001 4 hàng" panose="020B0603050302020204" pitchFamily="34" charset="0"/>
              </a:rPr>
              <a:t>khóa</a:t>
            </a:r>
            <a:r>
              <a:rPr lang="en-US" sz="4400" b="1" dirty="0">
                <a:solidFill>
                  <a:srgbClr val="0070C0"/>
                </a:solidFill>
                <a:effectLst/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/>
                <a:latin typeface="HP001 4 hàng" panose="020B0603050302020204" pitchFamily="34" charset="0"/>
              </a:rPr>
              <a:t>biểu</a:t>
            </a:r>
            <a:endParaRPr lang="en-US" sz="4400" b="1" dirty="0">
              <a:solidFill>
                <a:srgbClr val="0070C0"/>
              </a:solidFill>
              <a:effectLst/>
              <a:latin typeface="HP001 4 hàng" panose="020B06030503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8633" y="4365937"/>
            <a:ext cx="2501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76" t="48138" r="82480" b="40081"/>
          <a:stretch/>
        </p:blipFill>
        <p:spPr bwMode="auto">
          <a:xfrm>
            <a:off x="3908485" y="4264869"/>
            <a:ext cx="1101398" cy="930172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600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855504" y="5566258"/>
            <a:ext cx="3407263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tất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cả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các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đáp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án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trên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đều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55504" y="444769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008000"/>
                </a:solidFill>
                <a:latin typeface="Calibri" panose="020F0502020204030204"/>
              </a:rPr>
              <a:t>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200" b="1" dirty="0" err="1">
                <a:solidFill>
                  <a:srgbClr val="008000"/>
                </a:solidFill>
              </a:rPr>
              <a:t>Bạn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Linh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đang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8817" y="4472697"/>
            <a:ext cx="3489333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kumimoji="0" lang="vi-V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A. </a:t>
            </a:r>
            <a:r>
              <a:rPr lang="en-US" sz="3200" b="1" dirty="0" err="1" smtClean="0">
                <a:solidFill>
                  <a:srgbClr val="008000"/>
                </a:solidFill>
              </a:rPr>
              <a:t>Quét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nhà</a:t>
            </a:r>
            <a:endParaRPr lang="en-US" sz="3200" b="1" dirty="0">
              <a:solidFill>
                <a:srgbClr val="00800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2947" y="760616"/>
            <a:ext cx="6680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4: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nào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trong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sau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chỉ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sự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vật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solidFill>
                  <a:srgbClr val="A50021"/>
                </a:solidFill>
                <a:latin typeface="Calibri" panose="020F0502020204030204"/>
              </a:rPr>
              <a:t>Bạn</a:t>
            </a:r>
            <a:r>
              <a:rPr lang="en-US" sz="36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600" b="1" noProof="0" dirty="0" err="1" smtClean="0">
                <a:solidFill>
                  <a:srgbClr val="A50021"/>
                </a:solidFill>
                <a:latin typeface="Calibri" panose="020F0502020204030204"/>
              </a:rPr>
              <a:t>Linh</a:t>
            </a:r>
            <a:r>
              <a:rPr lang="en-US" sz="36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600" b="1" noProof="0" dirty="0" err="1" smtClean="0">
                <a:solidFill>
                  <a:srgbClr val="A50021"/>
                </a:solidFill>
                <a:latin typeface="Calibri" panose="020F0502020204030204"/>
              </a:rPr>
              <a:t>đang</a:t>
            </a:r>
            <a:r>
              <a:rPr lang="en-US" sz="36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600" b="1" noProof="0" dirty="0" err="1" smtClean="0">
                <a:solidFill>
                  <a:srgbClr val="A50021"/>
                </a:solidFill>
                <a:latin typeface="Calibri" panose="020F0502020204030204"/>
              </a:rPr>
              <a:t>quét</a:t>
            </a:r>
            <a:r>
              <a:rPr lang="en-US" sz="36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600" b="1" noProof="0" dirty="0" err="1" smtClean="0">
                <a:solidFill>
                  <a:srgbClr val="A50021"/>
                </a:solidFill>
                <a:latin typeface="Calibri" panose="020F0502020204030204"/>
              </a:rPr>
              <a:t>nhà</a:t>
            </a:r>
            <a:r>
              <a:rPr lang="vi-VN" sz="3600" b="1" noProof="0" dirty="0" smtClean="0">
                <a:solidFill>
                  <a:srgbClr val="A50021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794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10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39394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3636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33333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video>
            <p:vide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975235" y="54055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vi-VN" sz="3200" b="1" dirty="0" smtClean="0">
              <a:solidFill>
                <a:srgbClr val="008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200" b="1" dirty="0" err="1">
                <a:solidFill>
                  <a:srgbClr val="008000"/>
                </a:solidFill>
              </a:rPr>
              <a:t>Sự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vật</a:t>
            </a:r>
            <a:endParaRPr lang="en-US" sz="3200" b="1" dirty="0">
              <a:solidFill>
                <a:srgbClr val="008000"/>
              </a:solidFill>
            </a:endParaRPr>
          </a:p>
          <a:p>
            <a:pPr algn="ctr">
              <a:defRPr/>
            </a:pP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3314" y="4402691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8000"/>
                </a:solidFill>
                <a:latin typeface="Calibri" panose="020F0502020204030204"/>
              </a:rPr>
              <a:t>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3200" b="1" noProof="0" dirty="0" err="1" smtClean="0">
                <a:solidFill>
                  <a:srgbClr val="008000"/>
                </a:solidFill>
                <a:latin typeface="Calibri" panose="020F0502020204030204"/>
              </a:rPr>
              <a:t>Hoạt</a:t>
            </a:r>
            <a:r>
              <a:rPr lang="en-US" sz="3200" b="1" noProof="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008000"/>
                </a:solidFill>
                <a:latin typeface="Calibri" panose="020F0502020204030204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8" y="4376882"/>
            <a:ext cx="4179893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b="1" noProof="0" dirty="0" err="1" smtClean="0">
                <a:solidFill>
                  <a:srgbClr val="008000"/>
                </a:solidFill>
                <a:latin typeface="Calibri" panose="020F0502020204030204"/>
              </a:rPr>
              <a:t>trạng</a:t>
            </a:r>
            <a:r>
              <a:rPr lang="en-US" sz="3200" b="1" noProof="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008000"/>
                </a:solidFill>
                <a:latin typeface="Calibri" panose="020F0502020204030204"/>
              </a:rPr>
              <a:t>thái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2374" y="764507"/>
            <a:ext cx="6680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5: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sách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vở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bàn</a:t>
            </a:r>
            <a:r>
              <a:rPr lang="en-US" sz="3600" b="1" dirty="0" smtClean="0">
                <a:solidFill>
                  <a:srgbClr val="A50021"/>
                </a:solidFill>
                <a:latin typeface="Calibri" panose="020F0502020204030204"/>
              </a:rPr>
              <a:t>, </a:t>
            </a:r>
            <a:r>
              <a:rPr lang="en-US" sz="3600" b="1" dirty="0" err="1" smtClean="0">
                <a:solidFill>
                  <a:srgbClr val="A50021"/>
                </a:solidFill>
                <a:latin typeface="Calibri" panose="020F0502020204030204"/>
              </a:rPr>
              <a:t>ghế</a:t>
            </a:r>
            <a:r>
              <a:rPr lang="en-US" sz="3600" b="1" dirty="0" smtClean="0">
                <a:solidFill>
                  <a:srgbClr val="A50021"/>
                </a:solidFill>
                <a:latin typeface="Calibri" panose="020F0502020204030204"/>
              </a:rPr>
              <a:t>, </a:t>
            </a:r>
            <a:r>
              <a:rPr lang="en-US" sz="3600" b="1" dirty="0" err="1" smtClean="0">
                <a:solidFill>
                  <a:srgbClr val="A50021"/>
                </a:solidFill>
                <a:latin typeface="Calibri" panose="020F0502020204030204"/>
              </a:rPr>
              <a:t>bồ</a:t>
            </a:r>
            <a:r>
              <a:rPr lang="en-US" sz="36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srgbClr val="A50021"/>
                </a:solidFill>
                <a:latin typeface="Calibri" panose="020F0502020204030204"/>
              </a:rPr>
              <a:t>câu</a:t>
            </a:r>
            <a:r>
              <a:rPr lang="en-US" sz="3600" b="1" dirty="0" smtClean="0">
                <a:solidFill>
                  <a:srgbClr val="A50021"/>
                </a:solidFill>
                <a:latin typeface="Calibri" panose="020F0502020204030204"/>
              </a:rPr>
              <a:t>, </a:t>
            </a:r>
            <a:r>
              <a:rPr lang="en-US" sz="3600" b="1" dirty="0" err="1" smtClean="0">
                <a:solidFill>
                  <a:srgbClr val="A50021"/>
                </a:solidFill>
                <a:latin typeface="Calibri" panose="020F0502020204030204"/>
              </a:rPr>
              <a:t>thỏ</a:t>
            </a:r>
            <a:r>
              <a:rPr lang="en-US" sz="3600" b="1" dirty="0" smtClean="0">
                <a:solidFill>
                  <a:srgbClr val="A50021"/>
                </a:solidFill>
                <a:latin typeface="Calibri" panose="020F0502020204030204"/>
              </a:rPr>
              <a:t>. </a:t>
            </a:r>
            <a:r>
              <a:rPr lang="en-US" sz="3600" b="1" dirty="0" err="1" smtClean="0">
                <a:solidFill>
                  <a:srgbClr val="A50021"/>
                </a:solidFill>
                <a:latin typeface="Calibri" panose="020F0502020204030204"/>
              </a:rPr>
              <a:t>Là</a:t>
            </a:r>
            <a:r>
              <a:rPr lang="en-US" sz="36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srgbClr val="A50021"/>
                </a:solidFill>
                <a:latin typeface="Calibri" panose="020F0502020204030204"/>
              </a:rPr>
              <a:t>từ</a:t>
            </a:r>
            <a:r>
              <a:rPr lang="en-US" sz="36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srgbClr val="A50021"/>
                </a:solidFill>
                <a:latin typeface="Calibri" panose="020F0502020204030204"/>
              </a:rPr>
              <a:t>chỉ</a:t>
            </a:r>
            <a:r>
              <a:rPr lang="en-US" sz="3600" b="1" dirty="0" smtClean="0">
                <a:solidFill>
                  <a:srgbClr val="A50021"/>
                </a:solidFill>
                <a:latin typeface="Calibri" panose="020F0502020204030204"/>
              </a:rPr>
              <a:t>:</a:t>
            </a:r>
            <a:r>
              <a:rPr lang="en-US" sz="36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64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2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video>
            <p:video>
              <p:cMediaNode vol="42424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834544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768605" y="4319732"/>
            <a:ext cx="319282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A.Em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03258" y="5466973"/>
            <a:ext cx="4067643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dirty="0">
                <a:solidFill>
                  <a:srgbClr val="008000"/>
                </a:solidFill>
                <a:latin typeface="Calibri" panose="020F0502020204030204"/>
              </a:rPr>
              <a:t>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Tất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cả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các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đáp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án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trên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đều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đúng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8" y="4376882"/>
            <a:ext cx="4179893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Bạn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Ngân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1971" y="764507"/>
            <a:ext cx="6680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6: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chỉ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sự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vật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điền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vào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chấm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sau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: …………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học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sinh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lớp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226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10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39394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3636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33333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video>
            <p:vide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615856" y="4193267"/>
            <a:ext cx="42513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8000"/>
                </a:solidFill>
                <a:latin typeface="Calibri" panose="020F0502020204030204"/>
              </a:rPr>
              <a:t>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vi-VN" sz="3200" b="1" dirty="0" smtClean="0">
                <a:solidFill>
                  <a:srgbClr val="008000"/>
                </a:solidFill>
                <a:latin typeface="Calibri" panose="020F0502020204030204"/>
              </a:rPr>
              <a:t>đầu câu viết 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28057" y="5500155"/>
            <a:ext cx="39428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8000"/>
                </a:solidFill>
                <a:latin typeface="Calibri" panose="020F0502020204030204"/>
              </a:rPr>
              <a:t>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vi-VN" sz="3200" b="1" noProof="0" dirty="0" smtClean="0">
                <a:solidFill>
                  <a:srgbClr val="008000"/>
                </a:solidFill>
                <a:latin typeface="Calibri" panose="020F0502020204030204"/>
              </a:rPr>
              <a:t>Cả 3 đáp án trên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vi-VN" sz="3200" b="1" noProof="0" dirty="0" smtClean="0">
                <a:solidFill>
                  <a:srgbClr val="008000"/>
                </a:solidFill>
                <a:latin typeface="Calibri" panose="020F0502020204030204"/>
              </a:rPr>
              <a:t>Cuối câu có dấu chấm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20113" y="4226675"/>
            <a:ext cx="342803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8000"/>
                </a:solidFill>
                <a:latin typeface="Calibri" panose="020F0502020204030204"/>
              </a:rPr>
              <a:t>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Lùi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vào 1 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4160" y="820679"/>
            <a:ext cx="6680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7: Khi viết câu, ta cần lưu ý điều gì.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896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10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39394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3636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33333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video>
            <p:vide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5675" y="-246446"/>
            <a:ext cx="10766099" cy="6704415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21860">
            <a:off x="1595891" y="940641"/>
            <a:ext cx="2421798" cy="2049214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319787" y="654607"/>
            <a:ext cx="1931773" cy="2868969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5185" y="424494"/>
            <a:ext cx="2630310" cy="1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11451" y="2319259"/>
            <a:ext cx="8128000" cy="2339090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47.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22066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606" y="2943368"/>
            <a:ext cx="6951132" cy="12680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20930" y="219098"/>
            <a:ext cx="695057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altLang="zh-C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906" y="1410287"/>
            <a:ext cx="7000832" cy="12556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468687" y="1647135"/>
            <a:ext cx="494520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906" y="4327303"/>
            <a:ext cx="6975074" cy="13195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113" y="1542050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1958" y="3020482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4421" y="4507509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494474" y="3152686"/>
            <a:ext cx="461921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540839" y="4810377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71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386066" y="328944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5666" y="458977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5666" y="785181"/>
            <a:ext cx="7391400" cy="73861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0491" y="1381894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3204" y="2097164"/>
            <a:ext cx="8873988" cy="475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4796" y="1715894"/>
            <a:ext cx="9062396" cy="4795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932" y="0"/>
            <a:ext cx="8329614" cy="5121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651" y="5463868"/>
            <a:ext cx="6748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vi-VN" sz="3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ọc sinh</a:t>
            </a:r>
            <a:r>
              <a:rPr lang="vi-VN" sz="3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74618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65" y="0"/>
            <a:ext cx="9232226" cy="5351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1016" y="5780782"/>
            <a:ext cx="8215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vi-VN" sz="3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ọc </a:t>
            </a:r>
            <a:r>
              <a:rPr lang="vi-VN" sz="3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vi-VN" sz="3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vi-VN" sz="3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,....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6218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491" y="260638"/>
            <a:ext cx="9155690" cy="5079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4491" y="5580362"/>
            <a:ext cx="10016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vi-VN" sz="3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ọc sinh, thầy </a:t>
            </a:r>
            <a:r>
              <a:rPr lang="vi-VN" sz="3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giáo,</a:t>
            </a:r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984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9881" l="46898" r="100000">
                        <a14:foregroundMark x1="57624" y1="61706" x2="61514" y2="63690"/>
                        <a14:foregroundMark x1="63722" y1="57738" x2="68034" y2="60317"/>
                        <a14:foregroundMark x1="71924" y1="58135" x2="76025" y2="60913"/>
                        <a14:foregroundMark x1="79706" y1="57341" x2="82440" y2="62897"/>
                        <a14:backgroundMark x1="47529" y1="33929" x2="65615" y2="31944"/>
                        <a14:backgroundMark x1="52576" y1="17262" x2="55941" y2="32540"/>
                        <a14:backgroundMark x1="48791" y1="39484" x2="69611" y2="42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55311" y="249382"/>
            <a:ext cx="14047311" cy="7444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1381" y="2038324"/>
            <a:ext cx="3519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vi-VN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cây,...</a:t>
            </a:r>
            <a:endParaRPr lang="en-US" sz="40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7633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259" y="171383"/>
            <a:ext cx="11002032" cy="5896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127891" y="5851097"/>
            <a:ext cx="47944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học sinh</a:t>
            </a:r>
            <a:r>
              <a:rPr lang="vi-VN" sz="32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vi-VN" sz="32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520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</TotalTime>
  <Words>646</Words>
  <Application>Microsoft Office PowerPoint</Application>
  <PresentationFormat>Custom</PresentationFormat>
  <Paragraphs>127</Paragraphs>
  <Slides>25</Slides>
  <Notes>4</Notes>
  <HiddenSlides>0</HiddenSlides>
  <MMClips>43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TT</cp:lastModifiedBy>
  <cp:revision>142</cp:revision>
  <dcterms:created xsi:type="dcterms:W3CDTF">2021-06-17T09:40:01Z</dcterms:created>
  <dcterms:modified xsi:type="dcterms:W3CDTF">2021-10-07T08:32:04Z</dcterms:modified>
</cp:coreProperties>
</file>