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5"/>
  </p:notesMasterIdLst>
  <p:sldIdLst>
    <p:sldId id="256" r:id="rId3"/>
    <p:sldId id="329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02" r:id="rId23"/>
    <p:sldId id="284" r:id="rId24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 xmlns=""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65" autoAdjust="0"/>
    <p:restoredTop sz="86299" autoAdjust="0"/>
  </p:normalViewPr>
  <p:slideViewPr>
    <p:cSldViewPr showGuides="1">
      <p:cViewPr varScale="1">
        <p:scale>
          <a:sx n="43" d="100"/>
          <a:sy n="43" d="100"/>
        </p:scale>
        <p:origin x="-835" y="-77"/>
      </p:cViewPr>
      <p:guideLst>
        <p:guide orient="horz" pos="2984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2937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83294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8293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790566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9483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xmlns="" val="2023423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1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3000"/>
    </mc:Choice>
    <mc:Fallback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2331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38127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mc:AlternateContent xmlns:mc="http://schemas.openxmlformats.org/markup-compatibility/2006">
    <mc:Choice xmlns:p14="http://schemas.microsoft.com/office/powerpoint/2010/main" xmlns="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emf"/><Relationship Id="rId4" Type="http://schemas.openxmlformats.org/officeDocument/2006/relationships/image" Target="../media/image8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2.emf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5.xml"/><Relationship Id="rId7" Type="http://schemas.microsoft.com/office/2007/relationships/hdphoto" Target="../media/hdphoto7.wdp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11" Type="http://schemas.openxmlformats.org/officeDocument/2006/relationships/image" Target="../media/image18.png"/><Relationship Id="rId5" Type="http://schemas.openxmlformats.org/officeDocument/2006/relationships/image" Target="../media/image20.png"/><Relationship Id="rId10" Type="http://schemas.openxmlformats.org/officeDocument/2006/relationships/image" Target="../media/image28.emf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29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7.xml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7.xml"/><Relationship Id="rId7" Type="http://schemas.openxmlformats.org/officeDocument/2006/relationships/slide" Target="slide11.xml"/><Relationship Id="rId12" Type="http://schemas.openxmlformats.org/officeDocument/2006/relationships/slide" Target="slide16.xml"/><Relationship Id="rId17" Type="http://schemas.microsoft.com/office/2007/relationships/media" Target="../media/media1.mp3"/><Relationship Id="rId2" Type="http://schemas.openxmlformats.org/officeDocument/2006/relationships/slideLayout" Target="../slideLayouts/slideLayout1.xml"/><Relationship Id="rId16" Type="http://schemas.openxmlformats.org/officeDocument/2006/relationships/slide" Target="slide20.xml"/><Relationship Id="rId1" Type="http://schemas.openxmlformats.org/officeDocument/2006/relationships/audio" Target="../media/media1.mp3"/><Relationship Id="rId6" Type="http://schemas.openxmlformats.org/officeDocument/2006/relationships/slide" Target="slide10.xml"/><Relationship Id="rId11" Type="http://schemas.openxmlformats.org/officeDocument/2006/relationships/slide" Target="slide15.xml"/><Relationship Id="rId5" Type="http://schemas.openxmlformats.org/officeDocument/2006/relationships/slide" Target="slide9.xml"/><Relationship Id="rId15" Type="http://schemas.openxmlformats.org/officeDocument/2006/relationships/slide" Target="slide19.xml"/><Relationship Id="rId10" Type="http://schemas.openxmlformats.org/officeDocument/2006/relationships/slide" Target="slide14.xml"/><Relationship Id="rId19" Type="http://schemas.openxmlformats.org/officeDocument/2006/relationships/slide" Target="slide22.xml"/><Relationship Id="rId4" Type="http://schemas.openxmlformats.org/officeDocument/2006/relationships/image" Target="../media/image31.jpeg"/><Relationship Id="rId9" Type="http://schemas.openxmlformats.org/officeDocument/2006/relationships/slide" Target="slide13.xml"/><Relationship Id="rId1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solidFill>
                  <a:srgbClr val="FF0000"/>
                </a:solidFill>
                <a:latin typeface="iCiel Cadena" panose="02000503000000020004" pitchFamily="2" charset="0"/>
                <a:ea typeface="黑体" panose="02010609060101010101" pitchFamily="2" charset="-122"/>
              </a:rPr>
              <a:t> 1 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>
        <p:random/>
      </p:transition>
    </mc:Choice>
    <mc:Fallback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99193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874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355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888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65049" y="207908"/>
            <a:ext cx="12551032" cy="94757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706" t="48289" r="718" b="4445"/>
          <a:stretch/>
        </p:blipFill>
        <p:spPr>
          <a:xfrm>
            <a:off x="8962581" y="186317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0790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7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344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51346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851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50" r="14625"/>
          <a:stretch/>
        </p:blipFill>
        <p:spPr>
          <a:xfrm>
            <a:off x="0" y="-14634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xmlns="" id="{A76B6292-00B0-466B-AC21-A0F01E2FF67A}"/>
              </a:ext>
            </a:extLst>
          </p:cNvPr>
          <p:cNvSpPr/>
          <p:nvPr/>
        </p:nvSpPr>
        <p:spPr>
          <a:xfrm>
            <a:off x="3124956" y="1186949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altLang="zh-CN" sz="4800" kern="0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Lato Regular"/>
                <a:sym typeface="Lato Regular"/>
              </a:rPr>
              <a:t>12 – 7 = ?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779172" y="1279698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latin typeface="iCiel Cadena" panose="02000503000000020004" pitchFamily="2" charset="0"/>
                <a:ea typeface="字魂7号-温暖童稚体" panose="00000500000000000000" pitchFamily="2" charset="-122"/>
                <a:cs typeface="+mn-cs"/>
              </a:rPr>
              <a:t> 10</a:t>
            </a:r>
            <a:endParaRPr lang="zh-CN" altLang="en-US" sz="4800" b="1" dirty="0">
              <a:solidFill>
                <a:srgbClr val="00B050"/>
              </a:solidFill>
              <a:latin typeface="iCiel Cadena" panose="02000503000000020004" pitchFamily="2" charset="0"/>
              <a:ea typeface="字魂7号-温暖童稚体" panose="00000500000000000000" pitchFamily="2" charset="-122"/>
              <a:cs typeface="+mn-cs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845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xmlns="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xmlns="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xmlns="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3633444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64" y="777454"/>
            <a:ext cx="15852822" cy="1294587"/>
          </a:xfrm>
        </p:spPr>
        <p:txBody>
          <a:bodyPr/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2400" y="2217614"/>
            <a:ext cx="13476558" cy="5441941"/>
          </a:xfrm>
        </p:spPr>
        <p:txBody>
          <a:bodyPr/>
          <a:lstStyle/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Biết cách tìm kết quả phép trừ dựa vào bảng trừ (qua 10) trong phạm vi 20. 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Thực hiện được các phép trừ 11, 12,..., 18 trừ đi một số. 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Giải được bài toán có lời văn liên quan đến phép trừ (qua 10) trong phạm vi 20. 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Giải quyết tình huống thực tế bằng phép trừ phù hợp.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Qua thực hành, luyện tập sẽ phát triển năng lực tư duy và lập luận, năng lực giao tiếp toán học.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Qua giải bài toán thực tiễn sẽ phát triển năng lực giải quyết vấn đề.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Yêu thích môn học, có niềm hứng thú, say mê các con số để giải quyết bài toán</a:t>
            </a:r>
          </a:p>
          <a:p>
            <a:pPr>
              <a:buNone/>
            </a:pP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- Rèn phẩm chất chăm chỉ, trách nhiệm.</a:t>
            </a:r>
          </a:p>
          <a:p>
            <a:endParaRPr lang="vi-VN" sz="2400" dirty="0"/>
          </a:p>
        </p:txBody>
      </p:sp>
    </p:spTree>
  </p:cSld>
  <p:clrMapOvr>
    <a:masterClrMapping/>
  </p:clrMapOvr>
  <p:transition advClick="0" advTm="3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68764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trù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6787305" cy="707848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just"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”.</a:t>
            </a:r>
            <a:endParaRPr lang="zh-CN" altLang="en-US" sz="40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895046" y="358180"/>
            <a:ext cx="2858402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iCiel Pony" panose="02000000000000000000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6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"/>
          <p:cNvSpPr txBox="1"/>
          <p:nvPr/>
        </p:nvSpPr>
        <p:spPr>
          <a:xfrm>
            <a:off x="0" y="173514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5148795" y="5241927"/>
            <a:ext cx="8159327" cy="2308324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Hẹn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gặp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lại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con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tiết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học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sau</a:t>
            </a:r>
            <a:r>
              <a:rPr lang="en-US" altLang="zh-CN" sz="7200" b="1" dirty="0">
                <a:solidFill>
                  <a:srgbClr val="FF0066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xmlns="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694119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= 7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4327" y="372978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/>
          <p:nvPr/>
        </p:nvCxnSpPr>
        <p:spPr>
          <a:xfrm>
            <a:off x="4040998" y="3009703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 cstate="print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3162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7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0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9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502349" y="6323049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xmlns="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 cstate="print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0765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xmlns="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a) 11 - 6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b) 13 - 8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c) 16 - 7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 cstate="print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 cstate="print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 cstate="print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07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65" t="17014" r="9933" b="11892"/>
          <a:stretch/>
        </p:blipFill>
        <p:spPr bwMode="auto">
          <a:xfrm>
            <a:off x="2754858" y="1857574"/>
            <a:ext cx="10602838" cy="562053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3836008" cy="2674506"/>
            <a:chOff x="358880" y="-596117"/>
            <a:chExt cx="9695462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00278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đèn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lồng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4349" b="43229" l="26940" r="38653">
                        <a14:foregroundMark x1="30673" y1="33464" x2="31991" y2="34245"/>
                        <a14:foregroundMark x1="32138" y1="34245" x2="32138" y2="34245"/>
                        <a14:foregroundMark x1="31625" y1="33464" x2="36091" y2="35938"/>
                        <a14:foregroundMark x1="31772" y1="31641" x2="35944" y2="361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519" t="25015" r="59850" b="54669"/>
          <a:stretch/>
        </p:blipFill>
        <p:spPr bwMode="auto">
          <a:xfrm>
            <a:off x="4315520" y="2505646"/>
            <a:ext cx="2057400" cy="160612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73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xmlns="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xmlns="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xmlns="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4889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xmlns="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xmlns="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xmlns="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xmlns="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xmlns="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xmlns="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xmlns="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xmlns="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xmlns="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xmlns="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xmlns="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xmlns="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xmlns="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xmlns="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xmlns="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xmlns="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xmlns="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xmlns="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xmlns="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xmlns="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xmlns="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xmlns="" id="{0D80562B-AFBC-4CBC-B197-17E054EEAFF3}"/>
                  </a:ext>
                </a:extLst>
              </p:cNvPr>
              <p:cNvSpPr/>
              <p:nvPr/>
            </p:nvSpPr>
            <p:spPr>
              <a:xfrm>
                <a:off x="5844505" y="3012286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xmlns="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xmlns="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xmlns="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xmlns="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xmlns="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xmlns="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xmlns="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xmlns="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xmlns="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xmlns="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xmlns="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xmlns="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5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6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7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8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9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0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1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2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3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4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5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6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xmlns="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xmlns="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7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xmlns="" val="75772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739</TotalTime>
  <Words>783</Words>
  <Application>Microsoft Office PowerPoint</Application>
  <PresentationFormat>Custom</PresentationFormat>
  <Paragraphs>161</Paragraphs>
  <Slides>22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默认设计模板</vt:lpstr>
      <vt:lpstr>Office Theme</vt:lpstr>
      <vt:lpstr>Slide 1</vt:lpstr>
      <vt:lpstr>YÊU CẦU CẦN ĐẠT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Windows 7</cp:lastModifiedBy>
  <cp:revision>329</cp:revision>
  <dcterms:created xsi:type="dcterms:W3CDTF">2015-09-14T06:10:05Z</dcterms:created>
  <dcterms:modified xsi:type="dcterms:W3CDTF">2022-10-16T15:25:58Z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