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9" r:id="rId2"/>
    <p:sldId id="277" r:id="rId3"/>
    <p:sldId id="271" r:id="rId4"/>
    <p:sldId id="272" r:id="rId5"/>
    <p:sldId id="273" r:id="rId6"/>
    <p:sldId id="274" r:id="rId7"/>
    <p:sldId id="2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A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94660"/>
  </p:normalViewPr>
  <p:slideViewPr>
    <p:cSldViewPr snapToGrid="0">
      <p:cViewPr varScale="1">
        <p:scale>
          <a:sx n="55" d="100"/>
          <a:sy n="55" d="100"/>
        </p:scale>
        <p:origin x="-648" y="-8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0B57C-FEBE-447A-B79F-4874F110207F}" type="datetimeFigureOut">
              <a:rPr lang="en-US" smtClean="0"/>
              <a:pPr/>
              <a:t>10/2/2022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02426-3548-4C13-A320-7506F505284E}" type="slidenum">
              <a:rPr lang="en-US" smtClean="0"/>
              <a:pPr/>
              <a:t>‹#›</a:t>
            </a:fld>
            <a:endParaRPr lang="en-US"/>
          </a:p>
        </p:txBody>
      </p:sp>
    </p:spTree>
    <p:extLst>
      <p:ext uri="{BB962C8B-B14F-4D97-AF65-F5344CB8AC3E}">
        <p14:creationId xmlns:p14="http://schemas.microsoft.com/office/powerpoint/2010/main" xmlns="" val="231334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pPr/>
              <a:t>1</a:t>
            </a:fld>
            <a:endParaRPr lang="zh-CN" altLang="en-US"/>
          </a:p>
        </p:txBody>
      </p:sp>
    </p:spTree>
    <p:extLst>
      <p:ext uri="{BB962C8B-B14F-4D97-AF65-F5344CB8AC3E}">
        <p14:creationId xmlns:p14="http://schemas.microsoft.com/office/powerpoint/2010/main" xmlns="" val="100932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pPr/>
              <a:t>7</a:t>
            </a:fld>
            <a:endParaRPr lang="zh-CN" altLang="en-US"/>
          </a:p>
        </p:txBody>
      </p:sp>
    </p:spTree>
    <p:extLst>
      <p:ext uri="{BB962C8B-B14F-4D97-AF65-F5344CB8AC3E}">
        <p14:creationId xmlns:p14="http://schemas.microsoft.com/office/powerpoint/2010/main" xmlns="" val="100932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63ECCC-0296-4594-BA2B-D36ACA421B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6F0023F-2DE4-41B4-B8F6-A9C8DBE34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F65CAB3-D2E4-468E-A039-A4E05BAFE79D}"/>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AD457E21-3A75-4858-B3F4-856A6D5D9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6DDD0C-AE5A-4DFE-B98D-F5C88B8F1B51}"/>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189455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BA270-C409-4DDC-A2C2-6DAFAA0DD5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810E633-54AC-4456-A58E-85B477C16E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BD107D-9AE9-49F1-9BD3-9E93A1F4F032}"/>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56DAC717-06FF-4819-9D64-A1CCDB8FF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26A8C4-9EB6-4AC3-AF74-80092F2EE63C}"/>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171997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7456C37-2749-463D-8E37-003EFDAE4E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A9A3BDF-0FFD-4651-BC63-959C147F5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B69486-E700-4B54-9252-759E13A46BD1}"/>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9B4D2AE4-B555-4E49-B2D9-09F08F14B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A0FE48-1D24-4DDF-94F7-DD08A2B6ECB0}"/>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58282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EE86A-DA83-4050-A13B-5453CFB7F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AF18CE6-8ADA-410D-9FA6-4E0A1B2CF5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DF2C10-FA3C-4FF6-A78B-BE8BBB6AD6ED}"/>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6A88D0F0-C72C-460E-9EC1-12C0DAE55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3B324D-58C1-430C-94F0-8D70C66AB130}"/>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268209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D32FD-B4BB-477D-A2C4-24A801B63E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DE20EA-F162-4E16-976D-EB7A2A6DD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352FB49-0F92-4CEF-B854-6DCB3AB5923B}"/>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E44D1BC8-6A75-4460-B117-EC8E65733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1CC5D6-C95B-4107-B9CA-9539E50E60D2}"/>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44910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B7556-A5D6-4596-B23E-C46FCA259C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32A752-656E-42F4-9ED8-257977AF16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7B7EA88-B17A-485D-9E28-E5BC8EB390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3456417-63DA-4859-A1BD-1A57A941F797}"/>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6" name="Footer Placeholder 5">
            <a:extLst>
              <a:ext uri="{FF2B5EF4-FFF2-40B4-BE49-F238E27FC236}">
                <a16:creationId xmlns:a16="http://schemas.microsoft.com/office/drawing/2014/main" xmlns="" id="{EF32224F-E022-41C4-9C6A-3BD9AF8BD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3F3108-F308-44C8-91CA-672A6A1F0AA3}"/>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13980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1BD66-DD12-40C6-882F-4D36B4AC0A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5AC20F4-7363-414A-AAF7-5C4AB5E5F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8E52205-C0AC-4C27-B203-B95A1C216E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E4C826C-8C11-4822-BE38-F725CDFE9A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A43CFD-7519-4FEC-B601-2049B7BCDC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AA5A734-A759-4D7A-9DB6-475BF904F438}"/>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8" name="Footer Placeholder 7">
            <a:extLst>
              <a:ext uri="{FF2B5EF4-FFF2-40B4-BE49-F238E27FC236}">
                <a16:creationId xmlns:a16="http://schemas.microsoft.com/office/drawing/2014/main" xmlns="" id="{9F0BD2DE-19F3-4D76-98AA-D4FEF30EF4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16A67F2-63C9-4A7B-9BF3-78E65F0CF998}"/>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321927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28AD4-F1A9-40F2-940D-19D647859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3E78766-02BB-4F1A-8249-968A4F36824D}"/>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4" name="Footer Placeholder 3">
            <a:extLst>
              <a:ext uri="{FF2B5EF4-FFF2-40B4-BE49-F238E27FC236}">
                <a16:creationId xmlns:a16="http://schemas.microsoft.com/office/drawing/2014/main" xmlns="" id="{FB3731E0-C883-4A99-9086-F12BEE8D57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0B34C84-1F4E-44FF-A77F-556D6782D1C7}"/>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47705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86479F-27A6-4848-949E-6067771084DE}"/>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3" name="Footer Placeholder 2">
            <a:extLst>
              <a:ext uri="{FF2B5EF4-FFF2-40B4-BE49-F238E27FC236}">
                <a16:creationId xmlns:a16="http://schemas.microsoft.com/office/drawing/2014/main" xmlns="" id="{699BDC96-F012-43E5-8641-AB5BAE1A40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0C06FB2-3F56-46B2-8CA3-353CF9AE81CB}"/>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143490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4BADA-5F98-4AB2-B525-3D4002712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0175454-4CB7-4FC6-8DED-93EC08CA9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FE180BB-4A96-4568-9FDF-7030C8375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15D8EC8-4EE9-4022-80BB-971A55DAD9D4}"/>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6" name="Footer Placeholder 5">
            <a:extLst>
              <a:ext uri="{FF2B5EF4-FFF2-40B4-BE49-F238E27FC236}">
                <a16:creationId xmlns:a16="http://schemas.microsoft.com/office/drawing/2014/main" xmlns="" id="{E182F3E6-1DD7-4B83-9C99-5B05F211A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1ABCAE-27D0-49E1-B982-E79154967E5B}"/>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416512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C7E1F4-C8CE-4368-9ED7-2CA1B93A4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614941-DA48-4980-9EB8-A0C1CCDCA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A3D5022-C563-4052-A1F1-47EC6DC62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54B4A9-676C-4084-951A-0261FC67DF15}"/>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6" name="Footer Placeholder 5">
            <a:extLst>
              <a:ext uri="{FF2B5EF4-FFF2-40B4-BE49-F238E27FC236}">
                <a16:creationId xmlns:a16="http://schemas.microsoft.com/office/drawing/2014/main" xmlns="" id="{490301B0-1D12-452A-8D01-724094710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993BE88-77C1-4368-918D-2418DDCE7CE8}"/>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169284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2B5C82-01BC-40C3-A4AD-1A88909B6C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2FF05C4-7E48-4A7B-A34A-4B67E7E17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2B33DE-7462-43E4-A5AB-0E6C135BE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DB2880DB-D362-469C-9B60-1B65DB69D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5B980AF-6AA6-4B7C-8882-EA2617625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3129348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241" y="2844921"/>
            <a:ext cx="810409" cy="956924"/>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118804" y="295458"/>
            <a:ext cx="1525010" cy="2729768"/>
          </a:xfrm>
          <a:prstGeom prst="rect">
            <a:avLst/>
          </a:prstGeom>
        </p:spPr>
      </p:pic>
      <p:sp>
        <p:nvSpPr>
          <p:cNvPr id="8" name="TextBox 7">
            <a:extLst>
              <a:ext uri="{FF2B5EF4-FFF2-40B4-BE49-F238E27FC236}">
                <a16:creationId xmlns:a16="http://schemas.microsoft.com/office/drawing/2014/main" xmlns="" id="{235F6F12-CCEE-452A-A579-1E14567FB943}"/>
              </a:ext>
            </a:extLst>
          </p:cNvPr>
          <p:cNvSpPr txBox="1"/>
          <p:nvPr/>
        </p:nvSpPr>
        <p:spPr>
          <a:xfrm>
            <a:off x="2222801" y="630742"/>
            <a:ext cx="9481519" cy="175432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400" dirty="0">
                <a:solidFill>
                  <a:srgbClr val="FF0000"/>
                </a:solidFill>
                <a:effectLst>
                  <a:reflection blurRad="6350" stA="55000" endA="300" endPos="45500" dir="5400000" sy="-100000" algn="bl" rotWithShape="0"/>
                </a:effectLst>
                <a:latin typeface="Times New Roman" pitchFamily="18" charset="0"/>
                <a:cs typeface="Times New Roman" pitchFamily="18" charset="0"/>
              </a:rPr>
              <a:t>Bài 9: BÀI TOÁN VỀ THÊM,            BỚT MỘT SỐ ĐƠN VỊ</a:t>
            </a:r>
          </a:p>
        </p:txBody>
      </p:sp>
      <p:sp>
        <p:nvSpPr>
          <p:cNvPr id="2" name="TextBox 1"/>
          <p:cNvSpPr txBox="1"/>
          <p:nvPr/>
        </p:nvSpPr>
        <p:spPr>
          <a:xfrm>
            <a:off x="1504136" y="3078570"/>
            <a:ext cx="8581257" cy="1446550"/>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Tiết 2: Giải bài toán về </a:t>
            </a:r>
          </a:p>
          <a:p>
            <a:pPr algn="ctr"/>
            <a:r>
              <a:rPr lang="en-US" sz="4400" b="1" dirty="0">
                <a:solidFill>
                  <a:srgbClr val="FF0000"/>
                </a:solidFill>
                <a:latin typeface="Times New Roman" pitchFamily="18" charset="0"/>
                <a:cs typeface="Times New Roman" pitchFamily="18" charset="0"/>
              </a:rPr>
              <a:t>bớt một số đơn vị</a:t>
            </a:r>
          </a:p>
        </p:txBody>
      </p:sp>
      <p:pic>
        <p:nvPicPr>
          <p:cNvPr id="17" name="图片 10"/>
          <p:cNvPicPr>
            <a:picLocks noChangeAspect="1"/>
          </p:cNvPicPr>
          <p:nvPr/>
        </p:nvPicPr>
        <p:blipFill rotWithShape="1">
          <a:blip r:embed="rId5" cstate="print">
            <a:extLst>
              <a:ext uri="{28A0092B-C50C-407E-A947-70E740481C1C}">
                <a14:useLocalDpi xmlns:a14="http://schemas.microsoft.com/office/drawing/2010/main" xmlns="" val="0"/>
              </a:ext>
            </a:extLst>
          </a:blip>
          <a:srcRect l="71467" t="31526" r="6533" b="22726"/>
          <a:stretch/>
        </p:blipFill>
        <p:spPr>
          <a:xfrm>
            <a:off x="10559735" y="2336842"/>
            <a:ext cx="1592036" cy="1862200"/>
          </a:xfrm>
          <a:prstGeom prst="rect">
            <a:avLst/>
          </a:prstGeom>
        </p:spPr>
      </p:pic>
      <p:pic>
        <p:nvPicPr>
          <p:cNvPr id="19" name="图片 9"/>
          <p:cNvPicPr>
            <a:picLocks noChangeAspect="1"/>
          </p:cNvPicPr>
          <p:nvPr/>
        </p:nvPicPr>
        <p:blipFill rotWithShape="1">
          <a:blip r:embed="rId6" cstate="print">
            <a:extLst>
              <a:ext uri="{28A0092B-C50C-407E-A947-70E740481C1C}">
                <a14:useLocalDpi xmlns:a14="http://schemas.microsoft.com/office/drawing/2010/main" xmlns="" val="0"/>
              </a:ext>
            </a:extLst>
          </a:blip>
          <a:srcRect l="56400" t="31289" r="22801" b="23674"/>
          <a:stretch/>
        </p:blipFill>
        <p:spPr>
          <a:xfrm>
            <a:off x="10012412" y="3413595"/>
            <a:ext cx="1575618" cy="1919151"/>
          </a:xfrm>
          <a:prstGeom prst="rect">
            <a:avLst/>
          </a:prstGeom>
        </p:spPr>
      </p:pic>
      <p:pic>
        <p:nvPicPr>
          <p:cNvPr id="22" name="图片 8"/>
          <p:cNvPicPr>
            <a:picLocks noChangeAspect="1"/>
          </p:cNvPicPr>
          <p:nvPr/>
        </p:nvPicPr>
        <p:blipFill rotWithShape="1">
          <a:blip r:embed="rId7" cstate="print">
            <a:extLst>
              <a:ext uri="{28A0092B-C50C-407E-A947-70E740481C1C}">
                <a14:useLocalDpi xmlns:a14="http://schemas.microsoft.com/office/drawing/2010/main" xmlns="" val="0"/>
              </a:ext>
            </a:extLst>
          </a:blip>
          <a:srcRect l="44618" t="33778" r="36813" b="24385"/>
          <a:stretch/>
        </p:blipFill>
        <p:spPr>
          <a:xfrm>
            <a:off x="9370565" y="4261507"/>
            <a:ext cx="1429656" cy="1811788"/>
          </a:xfrm>
          <a:prstGeom prst="rect">
            <a:avLst/>
          </a:prstGeom>
        </p:spPr>
      </p:pic>
      <p:pic>
        <p:nvPicPr>
          <p:cNvPr id="23" name="图片 7"/>
          <p:cNvPicPr>
            <a:picLocks noChangeAspect="1"/>
          </p:cNvPicPr>
          <p:nvPr/>
        </p:nvPicPr>
        <p:blipFill rotWithShape="1">
          <a:blip r:embed="rId8" cstate="print">
            <a:extLst>
              <a:ext uri="{28A0092B-C50C-407E-A947-70E740481C1C}">
                <a14:useLocalDpi xmlns:a14="http://schemas.microsoft.com/office/drawing/2010/main" xmlns="" val="0"/>
              </a:ext>
            </a:extLst>
          </a:blip>
          <a:srcRect l="26267" t="33778" r="52133" b="24148"/>
          <a:stretch/>
        </p:blipFill>
        <p:spPr>
          <a:xfrm>
            <a:off x="8059807" y="4726762"/>
            <a:ext cx="1721423" cy="1886127"/>
          </a:xfrm>
          <a:prstGeom prst="rect">
            <a:avLst/>
          </a:prstGeom>
        </p:spPr>
      </p:pic>
    </p:spTree>
    <p:extLst>
      <p:ext uri="{BB962C8B-B14F-4D97-AF65-F5344CB8AC3E}">
        <p14:creationId xmlns:p14="http://schemas.microsoft.com/office/powerpoint/2010/main" xmlns="" val="127723989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750"/>
                                        <p:tgtEl>
                                          <p:spTgt spid="1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YÊU CẦU CẦN ĐẠT</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vi-VN" dirty="0" smtClean="0">
                <a:latin typeface="+mj-lt"/>
              </a:rPr>
              <a:t>- Nhận biết được bài toán về bớt một số đơn vị. Biết giải và trình bày bài giải bài toán về bớt (có một bước tính).</a:t>
            </a:r>
          </a:p>
          <a:p>
            <a:pPr>
              <a:buNone/>
            </a:pPr>
            <a:r>
              <a:rPr lang="vi-VN" dirty="0" smtClean="0">
                <a:latin typeface="+mj-lt"/>
              </a:rPr>
              <a:t>- Vận dụng, giải được các bài toán về bớt một số đơn vị.</a:t>
            </a:r>
          </a:p>
          <a:p>
            <a:pPr>
              <a:buNone/>
            </a:pPr>
            <a:r>
              <a:rPr lang="vi-VN" dirty="0" smtClean="0">
                <a:latin typeface="+mj-lt"/>
              </a:rPr>
              <a:t>- Thông qua hoạt động giải bài toán thực tế về bớt một số đơn vị (trình bày, diễn đạt, nói, viết) HS được phát triển năng lực giải quyết vấn đề và năng lực giao tiếp toán học.</a:t>
            </a:r>
          </a:p>
          <a:p>
            <a:pPr>
              <a:buNone/>
            </a:pPr>
            <a:r>
              <a:rPr lang="vi-VN" dirty="0" smtClean="0">
                <a:latin typeface="+mj-lt"/>
              </a:rPr>
              <a:t>- Yêu thích môn học, có niềm hứng thú, say mê các con số để giải quyết bài toán.</a:t>
            </a:r>
          </a:p>
          <a:p>
            <a:pPr>
              <a:buNone/>
            </a:pPr>
            <a:r>
              <a:rPr lang="vi-VN" dirty="0" smtClean="0">
                <a:latin typeface="+mj-lt"/>
              </a:rPr>
              <a:t>- Rèn phẩm chất chăm chỉ, trách nhiệm.</a:t>
            </a: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53230" y="590938"/>
            <a:ext cx="2297217" cy="928374"/>
          </a:xfrm>
          <a:prstGeom prst="rect">
            <a:avLst/>
          </a:prstGeom>
        </p:spPr>
      </p:pic>
      <p:sp>
        <p:nvSpPr>
          <p:cNvPr id="5" name="TextBox 4"/>
          <p:cNvSpPr txBox="1"/>
          <p:nvPr/>
        </p:nvSpPr>
        <p:spPr>
          <a:xfrm>
            <a:off x="1053230" y="1519312"/>
            <a:ext cx="7394267" cy="1569660"/>
          </a:xfrm>
          <a:prstGeom prst="rect">
            <a:avLst/>
          </a:prstGeom>
          <a:noFill/>
        </p:spPr>
        <p:txBody>
          <a:bodyPr wrap="square" rtlCol="0">
            <a:spAutoFit/>
          </a:bodyPr>
          <a:lstStyle/>
          <a:p>
            <a:r>
              <a:rPr lang="en-US" sz="3200" dirty="0">
                <a:latin typeface="Arial" pitchFamily="34" charset="0"/>
                <a:cs typeface="Arial" pitchFamily="34" charset="0"/>
              </a:rPr>
              <a:t>Bài toán: Có 10 con chim đậu trên cành, sau đó 3 con bay đi. Hỏi trên cành còn lại bao nhiêu con chim?</a:t>
            </a: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8534" t="38246" r="12244" b="32836"/>
          <a:stretch/>
        </p:blipFill>
        <p:spPr bwMode="auto">
          <a:xfrm>
            <a:off x="7573618" y="880541"/>
            <a:ext cx="3490174" cy="2509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715608" y="3164699"/>
            <a:ext cx="4479403" cy="2955746"/>
          </a:xfrm>
          <a:prstGeom prst="rect">
            <a:avLst/>
          </a:prstGeom>
          <a:noFill/>
        </p:spPr>
        <p:txBody>
          <a:bodyPr wrap="square" rtlCol="0">
            <a:spAutoFit/>
          </a:bodyPr>
          <a:lstStyle/>
          <a:p>
            <a:pPr>
              <a:lnSpc>
                <a:spcPct val="150000"/>
              </a:lnSpc>
            </a:pP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Tóm</a:t>
            </a: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tắt</a:t>
            </a:r>
            <a:r>
              <a:rPr lang="en-US" sz="3200" dirty="0">
                <a:solidFill>
                  <a:srgbClr val="00B050"/>
                </a:solidFill>
                <a:latin typeface="Arial" pitchFamily="34" charset="0"/>
                <a:cs typeface="Arial" pitchFamily="34" charset="0"/>
              </a:rPr>
              <a:t>:</a:t>
            </a:r>
          </a:p>
          <a:p>
            <a:pPr>
              <a:lnSpc>
                <a:spcPct val="150000"/>
              </a:lnSpc>
            </a:pPr>
            <a:r>
              <a:rPr lang="en-US" sz="3200" dirty="0">
                <a:solidFill>
                  <a:srgbClr val="00B050"/>
                </a:solidFill>
                <a:latin typeface="Arial" pitchFamily="34" charset="0"/>
                <a:cs typeface="Arial" pitchFamily="34" charset="0"/>
              </a:rPr>
              <a:t>Có       : 10 con chim</a:t>
            </a:r>
          </a:p>
          <a:p>
            <a:pPr>
              <a:lnSpc>
                <a:spcPct val="150000"/>
              </a:lnSpc>
            </a:pPr>
            <a:r>
              <a:rPr lang="en-US" sz="3200" dirty="0">
                <a:solidFill>
                  <a:srgbClr val="00B050"/>
                </a:solidFill>
                <a:latin typeface="Arial" pitchFamily="34" charset="0"/>
                <a:cs typeface="Arial" pitchFamily="34" charset="0"/>
              </a:rPr>
              <a:t>Bay đi : 3 con</a:t>
            </a:r>
          </a:p>
          <a:p>
            <a:pPr>
              <a:lnSpc>
                <a:spcPct val="150000"/>
              </a:lnSpc>
            </a:pPr>
            <a:r>
              <a:rPr lang="en-US" sz="3200" dirty="0">
                <a:solidFill>
                  <a:srgbClr val="00B050"/>
                </a:solidFill>
                <a:latin typeface="Arial" pitchFamily="34" charset="0"/>
                <a:cs typeface="Arial" pitchFamily="34" charset="0"/>
              </a:rPr>
              <a:t>Còn lại: ..... con chim? </a:t>
            </a:r>
          </a:p>
        </p:txBody>
      </p:sp>
      <p:sp>
        <p:nvSpPr>
          <p:cNvPr id="8" name="TextBox 7"/>
          <p:cNvSpPr txBox="1"/>
          <p:nvPr/>
        </p:nvSpPr>
        <p:spPr>
          <a:xfrm>
            <a:off x="4258855" y="3169003"/>
            <a:ext cx="6082114" cy="3785652"/>
          </a:xfrm>
          <a:prstGeom prst="rect">
            <a:avLst/>
          </a:prstGeom>
          <a:noFill/>
        </p:spPr>
        <p:txBody>
          <a:bodyPr wrap="none" rtlCol="0">
            <a:spAutoFit/>
          </a:bodyPr>
          <a:lstStyle/>
          <a:p>
            <a:pPr algn="ctr">
              <a:lnSpc>
                <a:spcPct val="150000"/>
              </a:lnSpc>
            </a:pPr>
            <a:r>
              <a:rPr lang="en-US" sz="3200" dirty="0">
                <a:solidFill>
                  <a:srgbClr val="7030A0"/>
                </a:solidFill>
                <a:latin typeface="Arial" pitchFamily="34" charset="0"/>
                <a:cs typeface="Arial" pitchFamily="34" charset="0"/>
              </a:rPr>
              <a:t>Bài giải</a:t>
            </a:r>
          </a:p>
          <a:p>
            <a:pPr>
              <a:lnSpc>
                <a:spcPct val="150000"/>
              </a:lnSpc>
            </a:pPr>
            <a:r>
              <a:rPr lang="en-US" sz="3200" dirty="0">
                <a:solidFill>
                  <a:srgbClr val="7030A0"/>
                </a:solidFill>
                <a:latin typeface="Arial" pitchFamily="34" charset="0"/>
                <a:cs typeface="Arial" pitchFamily="34" charset="0"/>
              </a:rPr>
              <a:t>   Số con chim còn lại là:</a:t>
            </a:r>
          </a:p>
          <a:p>
            <a:pPr algn="ctr">
              <a:lnSpc>
                <a:spcPct val="150000"/>
              </a:lnSpc>
            </a:pPr>
            <a:r>
              <a:rPr lang="en-US" sz="3200" dirty="0">
                <a:solidFill>
                  <a:srgbClr val="7030A0"/>
                </a:solidFill>
                <a:latin typeface="Arial" pitchFamily="34" charset="0"/>
                <a:cs typeface="Arial" pitchFamily="34" charset="0"/>
              </a:rPr>
              <a:t>10 – 3 = 7 (con chim)</a:t>
            </a:r>
          </a:p>
          <a:p>
            <a:pPr algn="ctr">
              <a:lnSpc>
                <a:spcPct val="150000"/>
              </a:lnSpc>
            </a:pPr>
            <a:r>
              <a:rPr lang="en-US" sz="3200" dirty="0">
                <a:solidFill>
                  <a:srgbClr val="7030A0"/>
                </a:solidFill>
                <a:latin typeface="Arial" pitchFamily="34" charset="0"/>
                <a:cs typeface="Arial" pitchFamily="34" charset="0"/>
              </a:rPr>
              <a:t>                     Đáp số: 7 con chim</a:t>
            </a:r>
          </a:p>
          <a:p>
            <a:pPr algn="ctr">
              <a:lnSpc>
                <a:spcPct val="150000"/>
              </a:lnSpc>
            </a:pPr>
            <a:endParaRPr lang="en-US" sz="3200" dirty="0">
              <a:solidFill>
                <a:srgbClr val="7030A0"/>
              </a:solidFill>
              <a:latin typeface="Arial" pitchFamily="34" charset="0"/>
              <a:cs typeface="Arial" pitchFamily="34" charset="0"/>
            </a:endParaRPr>
          </a:p>
        </p:txBody>
      </p:sp>
      <p:cxnSp>
        <p:nvCxnSpPr>
          <p:cNvPr id="9" name="Straight Connector 8"/>
          <p:cNvCxnSpPr/>
          <p:nvPr/>
        </p:nvCxnSpPr>
        <p:spPr>
          <a:xfrm flipV="1">
            <a:off x="3772833" y="1993944"/>
            <a:ext cx="1831474" cy="17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58476" y="2512542"/>
            <a:ext cx="2130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01838" y="2980327"/>
            <a:ext cx="47903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002419" y="1519311"/>
            <a:ext cx="6571199" cy="156966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20"/>
          <p:cNvSpPr/>
          <p:nvPr/>
        </p:nvSpPr>
        <p:spPr>
          <a:xfrm>
            <a:off x="5476139" y="4987027"/>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13" name="Rectangle: Rounded Corners 20"/>
          <p:cNvSpPr/>
          <p:nvPr/>
        </p:nvSpPr>
        <p:spPr>
          <a:xfrm>
            <a:off x="6725501" y="4987027"/>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14" name="Rectangle: Rounded Corners 20"/>
          <p:cNvSpPr/>
          <p:nvPr/>
        </p:nvSpPr>
        <p:spPr>
          <a:xfrm>
            <a:off x="8078051" y="5006077"/>
            <a:ext cx="533400" cy="461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15" name="Rectangle: Rounded Corners 20"/>
          <p:cNvSpPr/>
          <p:nvPr/>
        </p:nvSpPr>
        <p:spPr>
          <a:xfrm>
            <a:off x="6103201" y="4987027"/>
            <a:ext cx="534988"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16" name="Rectangle: Rounded Corners 20"/>
          <p:cNvSpPr/>
          <p:nvPr/>
        </p:nvSpPr>
        <p:spPr>
          <a:xfrm>
            <a:off x="7392251" y="4983852"/>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Tree>
    <p:extLst>
      <p:ext uri="{BB962C8B-B14F-4D97-AF65-F5344CB8AC3E}">
        <p14:creationId xmlns:p14="http://schemas.microsoft.com/office/powerpoint/2010/main" xmlns="" val="116106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21"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wipe(down)">
                                      <p:cBhvr>
                                        <p:cTn id="28" dur="500"/>
                                        <p:tgtEl>
                                          <p:spTgt spid="7">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down)">
                                      <p:cBhvr>
                                        <p:cTn id="36" dur="500"/>
                                        <p:tgtEl>
                                          <p:spTgt spid="7">
                                            <p:txEl>
                                              <p:pRg st="2" end="2"/>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down)">
                                      <p:cBhvr>
                                        <p:cTn id="44" dur="500"/>
                                        <p:tgtEl>
                                          <p:spTgt spid="7">
                                            <p:txEl>
                                              <p:pRg st="3" end="3"/>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wipe(down)">
                                      <p:cBhvr>
                                        <p:cTn id="52" dur="5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wipe(down)">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8">
                                            <p:txEl>
                                              <p:pRg st="2" end="2"/>
                                            </p:txEl>
                                          </p:spTgt>
                                        </p:tgtEl>
                                        <p:attrNameLst>
                                          <p:attrName>style.visibility</p:attrName>
                                        </p:attrNameLst>
                                      </p:cBhvr>
                                      <p:to>
                                        <p:strVal val="visible"/>
                                      </p:to>
                                    </p:set>
                                    <p:animEffect transition="in" filter="wipe(down)">
                                      <p:cBhvr>
                                        <p:cTn id="91" dur="500"/>
                                        <p:tgtEl>
                                          <p:spTgt spid="8">
                                            <p:txEl>
                                              <p:pRg st="2" end="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8">
                                            <p:txEl>
                                              <p:pRg st="3" end="3"/>
                                            </p:txEl>
                                          </p:spTgt>
                                        </p:tgtEl>
                                        <p:attrNameLst>
                                          <p:attrName>style.visibility</p:attrName>
                                        </p:attrNameLst>
                                      </p:cBhvr>
                                      <p:to>
                                        <p:strVal val="visible"/>
                                      </p:to>
                                    </p:set>
                                    <p:animEffect transition="in" filter="fade">
                                      <p:cBhvr>
                                        <p:cTn id="9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386116E-C655-4397-81B3-C77AB8ADD2E1}"/>
              </a:ext>
            </a:extLst>
          </p:cNvPr>
          <p:cNvPicPr>
            <a:picLocks noChangeAspect="1"/>
          </p:cNvPicPr>
          <p:nvPr/>
        </p:nvPicPr>
        <p:blipFill>
          <a:blip r:embed="rId2" cstate="print">
            <a:clrChange>
              <a:clrFrom>
                <a:srgbClr val="000000">
                  <a:alpha val="0"/>
                </a:srgbClr>
              </a:clrFrom>
              <a:clrTo>
                <a:srgbClr val="000000">
                  <a:alpha val="0"/>
                </a:srgbClr>
              </a:clrTo>
            </a:clrChange>
          </a:blip>
          <a:stretch>
            <a:fillRect/>
          </a:stretch>
        </p:blipFill>
        <p:spPr>
          <a:xfrm>
            <a:off x="907344" y="459036"/>
            <a:ext cx="2358325" cy="875422"/>
          </a:xfrm>
          <a:prstGeom prst="rect">
            <a:avLst/>
          </a:prstGeom>
        </p:spPr>
      </p:pic>
      <p:sp>
        <p:nvSpPr>
          <p:cNvPr id="18" name="TextBox 17"/>
          <p:cNvSpPr txBox="1"/>
          <p:nvPr/>
        </p:nvSpPr>
        <p:spPr>
          <a:xfrm>
            <a:off x="907345" y="1378010"/>
            <a:ext cx="10075300" cy="1077218"/>
          </a:xfrm>
          <a:prstGeom prst="rect">
            <a:avLst/>
          </a:prstGeom>
          <a:noFill/>
        </p:spPr>
        <p:txBody>
          <a:bodyPr wrap="square" rtlCol="0">
            <a:spAutoFit/>
          </a:bodyPr>
          <a:lstStyle/>
          <a:p>
            <a:r>
              <a:rPr lang="en-US" sz="3200" dirty="0">
                <a:latin typeface="Arial" pitchFamily="34" charset="0"/>
                <a:cs typeface="Arial" pitchFamily="34" charset="0"/>
              </a:rPr>
              <a:t>Đàn lợn nhà An có 15 con, mẹ đã bán 5 con. Hỏi đàn lợn nhà An còn lại bao nhiêu con?</a:t>
            </a:r>
          </a:p>
        </p:txBody>
      </p:sp>
      <p:sp>
        <p:nvSpPr>
          <p:cNvPr id="19" name="TextBox 18"/>
          <p:cNvSpPr txBox="1"/>
          <p:nvPr/>
        </p:nvSpPr>
        <p:spPr>
          <a:xfrm>
            <a:off x="907344" y="2479773"/>
            <a:ext cx="4479403" cy="3046988"/>
          </a:xfrm>
          <a:prstGeom prst="rect">
            <a:avLst/>
          </a:prstGeom>
          <a:noFill/>
        </p:spPr>
        <p:txBody>
          <a:bodyPr wrap="square" rtlCol="0">
            <a:spAutoFit/>
          </a:bodyPr>
          <a:lstStyle/>
          <a:p>
            <a:pPr>
              <a:lnSpc>
                <a:spcPct val="150000"/>
              </a:lnSpc>
            </a:pP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Tóm</a:t>
            </a: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tắt</a:t>
            </a:r>
            <a:r>
              <a:rPr lang="en-US" sz="3200" dirty="0">
                <a:solidFill>
                  <a:srgbClr val="00B050"/>
                </a:solidFill>
                <a:latin typeface="Arial" pitchFamily="34" charset="0"/>
                <a:cs typeface="Arial" pitchFamily="34" charset="0"/>
              </a:rPr>
              <a:t>:</a:t>
            </a:r>
          </a:p>
          <a:p>
            <a:pPr>
              <a:lnSpc>
                <a:spcPct val="150000"/>
              </a:lnSpc>
            </a:pPr>
            <a:r>
              <a:rPr lang="en-US" sz="3200" dirty="0">
                <a:solidFill>
                  <a:srgbClr val="00B050"/>
                </a:solidFill>
                <a:latin typeface="Arial" pitchFamily="34" charset="0"/>
                <a:cs typeface="Arial" pitchFamily="34" charset="0"/>
              </a:rPr>
              <a:t>Có       :       con lợn</a:t>
            </a:r>
          </a:p>
          <a:p>
            <a:pPr>
              <a:lnSpc>
                <a:spcPct val="150000"/>
              </a:lnSpc>
            </a:pPr>
            <a:r>
              <a:rPr lang="en-US" sz="3200" dirty="0">
                <a:solidFill>
                  <a:srgbClr val="00B050"/>
                </a:solidFill>
                <a:latin typeface="Arial" pitchFamily="34" charset="0"/>
                <a:cs typeface="Arial" pitchFamily="34" charset="0"/>
              </a:rPr>
              <a:t>Bán     :       con lợn</a:t>
            </a:r>
          </a:p>
          <a:p>
            <a:pPr>
              <a:lnSpc>
                <a:spcPct val="150000"/>
              </a:lnSpc>
            </a:pPr>
            <a:r>
              <a:rPr lang="en-US" sz="3200" dirty="0">
                <a:solidFill>
                  <a:srgbClr val="00B050"/>
                </a:solidFill>
                <a:latin typeface="Arial" pitchFamily="34" charset="0"/>
                <a:cs typeface="Arial" pitchFamily="34" charset="0"/>
              </a:rPr>
              <a:t>Còn lại:  ...  con lợn? </a:t>
            </a:r>
          </a:p>
        </p:txBody>
      </p:sp>
      <p:sp>
        <p:nvSpPr>
          <p:cNvPr id="20" name="Rectangle: Rounded Corners 20">
            <a:extLst>
              <a:ext uri="{FF2B5EF4-FFF2-40B4-BE49-F238E27FC236}">
                <a16:creationId xmlns:a16="http://schemas.microsoft.com/office/drawing/2014/main" xmlns="" id="{B7B8CFEC-3777-4BD6-AC7D-503A510A0B8F}"/>
              </a:ext>
            </a:extLst>
          </p:cNvPr>
          <p:cNvSpPr/>
          <p:nvPr/>
        </p:nvSpPr>
        <p:spPr>
          <a:xfrm>
            <a:off x="2468491" y="3367495"/>
            <a:ext cx="533562" cy="4846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Arial" panose="020B0604020202020204" pitchFamily="34" charset="0"/>
                <a:cs typeface="Arial" panose="020B0604020202020204" pitchFamily="34" charset="0"/>
              </a:rPr>
              <a:t>?</a:t>
            </a:r>
          </a:p>
        </p:txBody>
      </p:sp>
      <p:sp>
        <p:nvSpPr>
          <p:cNvPr id="37" name="Rectangle: Rounded Corners 20">
            <a:extLst>
              <a:ext uri="{FF2B5EF4-FFF2-40B4-BE49-F238E27FC236}">
                <a16:creationId xmlns:a16="http://schemas.microsoft.com/office/drawing/2014/main" xmlns="" id="{B7B8CFEC-3777-4BD6-AC7D-503A510A0B8F}"/>
              </a:ext>
            </a:extLst>
          </p:cNvPr>
          <p:cNvSpPr/>
          <p:nvPr/>
        </p:nvSpPr>
        <p:spPr>
          <a:xfrm>
            <a:off x="2512303" y="4142255"/>
            <a:ext cx="533562" cy="4846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Arial" panose="020B0604020202020204" pitchFamily="34" charset="0"/>
                <a:cs typeface="Arial" panose="020B0604020202020204" pitchFamily="34" charset="0"/>
              </a:rPr>
              <a:t>?</a:t>
            </a:r>
          </a:p>
        </p:txBody>
      </p:sp>
      <p:sp>
        <p:nvSpPr>
          <p:cNvPr id="38" name="TextBox 37"/>
          <p:cNvSpPr txBox="1"/>
          <p:nvPr/>
        </p:nvSpPr>
        <p:spPr>
          <a:xfrm>
            <a:off x="5386498" y="2491760"/>
            <a:ext cx="5596147" cy="3785652"/>
          </a:xfrm>
          <a:prstGeom prst="rect">
            <a:avLst/>
          </a:prstGeom>
          <a:noFill/>
        </p:spPr>
        <p:txBody>
          <a:bodyPr wrap="square" rtlCol="0">
            <a:spAutoFit/>
          </a:bodyPr>
          <a:lstStyle/>
          <a:p>
            <a:pPr algn="ctr">
              <a:lnSpc>
                <a:spcPct val="150000"/>
              </a:lnSpc>
            </a:pPr>
            <a:r>
              <a:rPr lang="en-US" sz="3200" dirty="0">
                <a:solidFill>
                  <a:srgbClr val="7030A0"/>
                </a:solidFill>
                <a:latin typeface="Arial" pitchFamily="34" charset="0"/>
                <a:cs typeface="Arial" pitchFamily="34" charset="0"/>
              </a:rPr>
              <a:t>Bài giải</a:t>
            </a:r>
          </a:p>
          <a:p>
            <a:pPr>
              <a:lnSpc>
                <a:spcPct val="150000"/>
              </a:lnSpc>
            </a:pPr>
            <a:r>
              <a:rPr lang="en-US" sz="3200" dirty="0">
                <a:solidFill>
                  <a:srgbClr val="7030A0"/>
                </a:solidFill>
                <a:latin typeface="Arial" pitchFamily="34" charset="0"/>
                <a:cs typeface="Arial" pitchFamily="34" charset="0"/>
              </a:rPr>
              <a:t>   Số con lợn còn lại là:</a:t>
            </a:r>
          </a:p>
          <a:p>
            <a:pPr algn="ctr">
              <a:lnSpc>
                <a:spcPct val="150000"/>
              </a:lnSpc>
            </a:pPr>
            <a:r>
              <a:rPr lang="en-US" sz="3200" dirty="0">
                <a:solidFill>
                  <a:srgbClr val="7030A0"/>
                </a:solidFill>
                <a:latin typeface="Arial" pitchFamily="34" charset="0"/>
                <a:cs typeface="Arial" pitchFamily="34" charset="0"/>
              </a:rPr>
              <a:t>15 – 5 = 10 (con)</a:t>
            </a:r>
          </a:p>
          <a:p>
            <a:pPr algn="ctr">
              <a:lnSpc>
                <a:spcPct val="150000"/>
              </a:lnSpc>
            </a:pPr>
            <a:r>
              <a:rPr lang="en-US" sz="3200" dirty="0">
                <a:solidFill>
                  <a:srgbClr val="7030A0"/>
                </a:solidFill>
                <a:latin typeface="Arial" pitchFamily="34" charset="0"/>
                <a:cs typeface="Arial" pitchFamily="34" charset="0"/>
              </a:rPr>
              <a:t>        Đáp số: 10 con lợn</a:t>
            </a:r>
          </a:p>
          <a:p>
            <a:pPr algn="ctr">
              <a:lnSpc>
                <a:spcPct val="150000"/>
              </a:lnSpc>
            </a:pPr>
            <a:endParaRPr lang="en-US" sz="3200" dirty="0">
              <a:solidFill>
                <a:srgbClr val="7030A0"/>
              </a:solidFill>
              <a:latin typeface="Arial" pitchFamily="34" charset="0"/>
              <a:cs typeface="Arial" pitchFamily="34" charset="0"/>
            </a:endParaRPr>
          </a:p>
        </p:txBody>
      </p:sp>
      <p:cxnSp>
        <p:nvCxnSpPr>
          <p:cNvPr id="46" name="Straight Connector 45"/>
          <p:cNvCxnSpPr/>
          <p:nvPr/>
        </p:nvCxnSpPr>
        <p:spPr>
          <a:xfrm>
            <a:off x="4592359" y="1852786"/>
            <a:ext cx="974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06523" y="1852786"/>
            <a:ext cx="1546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045865" y="2338922"/>
            <a:ext cx="36765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Rectangle: Rounded Corners 25">
            <a:extLst>
              <a:ext uri="{FF2B5EF4-FFF2-40B4-BE49-F238E27FC236}">
                <a16:creationId xmlns:a16="http://schemas.microsoft.com/office/drawing/2014/main" xmlns="" id="{69F5DCBE-3AA9-4E4D-B048-EE3844F748DA}"/>
              </a:ext>
            </a:extLst>
          </p:cNvPr>
          <p:cNvSpPr/>
          <p:nvPr/>
        </p:nvSpPr>
        <p:spPr>
          <a:xfrm>
            <a:off x="2428414" y="4050386"/>
            <a:ext cx="759475" cy="67251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5</a:t>
            </a:r>
          </a:p>
        </p:txBody>
      </p:sp>
      <p:sp>
        <p:nvSpPr>
          <p:cNvPr id="51" name="Rectangle: Rounded Corners 25">
            <a:extLst>
              <a:ext uri="{FF2B5EF4-FFF2-40B4-BE49-F238E27FC236}">
                <a16:creationId xmlns:a16="http://schemas.microsoft.com/office/drawing/2014/main" xmlns="" id="{69F5DCBE-3AA9-4E4D-B048-EE3844F748DA}"/>
              </a:ext>
            </a:extLst>
          </p:cNvPr>
          <p:cNvSpPr/>
          <p:nvPr/>
        </p:nvSpPr>
        <p:spPr>
          <a:xfrm>
            <a:off x="2387570" y="3298500"/>
            <a:ext cx="759475" cy="67251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15</a:t>
            </a:r>
          </a:p>
        </p:txBody>
      </p:sp>
      <p:sp>
        <p:nvSpPr>
          <p:cNvPr id="23" name="Rounded Rectangle 22"/>
          <p:cNvSpPr/>
          <p:nvPr/>
        </p:nvSpPr>
        <p:spPr>
          <a:xfrm>
            <a:off x="907345" y="1378010"/>
            <a:ext cx="9906429" cy="126579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0"/>
          <p:cNvSpPr/>
          <p:nvPr/>
        </p:nvSpPr>
        <p:spPr>
          <a:xfrm>
            <a:off x="6279175" y="4142255"/>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5" name="Rectangle: Rounded Corners 20"/>
          <p:cNvSpPr/>
          <p:nvPr/>
        </p:nvSpPr>
        <p:spPr>
          <a:xfrm>
            <a:off x="7528537" y="4142255"/>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6" name="Rectangle: Rounded Corners 20"/>
          <p:cNvSpPr/>
          <p:nvPr/>
        </p:nvSpPr>
        <p:spPr>
          <a:xfrm>
            <a:off x="8881087" y="4161305"/>
            <a:ext cx="533400" cy="461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7" name="Rectangle: Rounded Corners 20"/>
          <p:cNvSpPr/>
          <p:nvPr/>
        </p:nvSpPr>
        <p:spPr>
          <a:xfrm>
            <a:off x="6906237" y="4142255"/>
            <a:ext cx="534988"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8" name="Rectangle: Rounded Corners 20"/>
          <p:cNvSpPr/>
          <p:nvPr/>
        </p:nvSpPr>
        <p:spPr>
          <a:xfrm>
            <a:off x="8195287" y="4139080"/>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pic>
        <p:nvPicPr>
          <p:cNvPr id="29" name="图片 6"/>
          <p:cNvPicPr>
            <a:picLocks noChangeAspect="1"/>
          </p:cNvPicPr>
          <p:nvPr/>
        </p:nvPicPr>
        <p:blipFill rotWithShape="1">
          <a:blip r:embed="rId3" cstate="print">
            <a:extLst>
              <a:ext uri="{28A0092B-C50C-407E-A947-70E740481C1C}">
                <a14:useLocalDpi xmlns:a14="http://schemas.microsoft.com/office/drawing/2010/main" xmlns="" val="0"/>
              </a:ext>
            </a:extLst>
          </a:blip>
          <a:srcRect l="48933" t="41480" r="29200" b="9927"/>
          <a:stretch/>
        </p:blipFill>
        <p:spPr>
          <a:xfrm>
            <a:off x="8757903" y="71862"/>
            <a:ext cx="1247275" cy="1559094"/>
          </a:xfrm>
          <a:prstGeom prst="rect">
            <a:avLst/>
          </a:prstGeom>
        </p:spPr>
      </p:pic>
      <p:pic>
        <p:nvPicPr>
          <p:cNvPr id="30" name="图片 7"/>
          <p:cNvPicPr>
            <a:picLocks noChangeAspect="1"/>
          </p:cNvPicPr>
          <p:nvPr/>
        </p:nvPicPr>
        <p:blipFill rotWithShape="1">
          <a:blip r:embed="rId4" cstate="print">
            <a:extLst>
              <a:ext uri="{28A0092B-C50C-407E-A947-70E740481C1C}">
                <a14:useLocalDpi xmlns:a14="http://schemas.microsoft.com/office/drawing/2010/main" xmlns="" val="0"/>
              </a:ext>
            </a:extLst>
          </a:blip>
          <a:srcRect l="70000" t="40532" r="10666" b="10638"/>
          <a:stretch/>
        </p:blipFill>
        <p:spPr>
          <a:xfrm>
            <a:off x="10436559" y="76448"/>
            <a:ext cx="1102774" cy="1566699"/>
          </a:xfrm>
          <a:prstGeom prst="rect">
            <a:avLst/>
          </a:prstGeom>
        </p:spPr>
      </p:pic>
    </p:spTree>
    <p:extLst>
      <p:ext uri="{BB962C8B-B14F-4D97-AF65-F5344CB8AC3E}">
        <p14:creationId xmlns:p14="http://schemas.microsoft.com/office/powerpoint/2010/main" xmlns="" val="29421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wipe(left)">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down)">
                                      <p:cBhvr>
                                        <p:cTn id="24" dur="500"/>
                                        <p:tgtEl>
                                          <p:spTgt spid="46"/>
                                        </p:tgtEl>
                                      </p:cBhvr>
                                    </p:animEffect>
                                  </p:childTnLst>
                                </p:cTn>
                              </p:par>
                              <p:par>
                                <p:cTn id="25" presetID="10" presetClass="exit" presetSubtype="0" fill="hold" grpId="1"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6" presetClass="entr" presetSubtype="21"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arn(inVertical)">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0" presetClass="exit" presetSubtype="0" fill="hold" grpId="1" nodeType="withEffect">
                                  <p:stCondLst>
                                    <p:cond delay="0"/>
                                  </p:stCondLst>
                                  <p:childTnLst>
                                    <p:animEffect transition="out" filter="fade">
                                      <p:cBhvr>
                                        <p:cTn id="42" dur="500"/>
                                        <p:tgtEl>
                                          <p:spTgt spid="37"/>
                                        </p:tgtEl>
                                      </p:cBhvr>
                                    </p:animEffect>
                                    <p:set>
                                      <p:cBhvr>
                                        <p:cTn id="43" dur="1" fill="hold">
                                          <p:stCondLst>
                                            <p:cond delay="499"/>
                                          </p:stCondLst>
                                        </p:cTn>
                                        <p:tgtEl>
                                          <p:spTgt spid="37"/>
                                        </p:tgtEl>
                                        <p:attrNameLst>
                                          <p:attrName>style.visibility</p:attrName>
                                        </p:attrNameLst>
                                      </p:cBhvr>
                                      <p:to>
                                        <p:strVal val="hidden"/>
                                      </p:to>
                                    </p:set>
                                  </p:childTnLst>
                                </p:cTn>
                              </p:par>
                              <p:par>
                                <p:cTn id="44" presetID="22" presetClass="entr" presetSubtype="4"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down)">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xEl>
                                              <p:pRg st="3" end="3"/>
                                            </p:txEl>
                                          </p:spTgt>
                                        </p:tgtEl>
                                        <p:attrNameLst>
                                          <p:attrName>style.visibility</p:attrName>
                                        </p:attrNameLst>
                                      </p:cBhvr>
                                      <p:to>
                                        <p:strVal val="visible"/>
                                      </p:to>
                                    </p:set>
                                    <p:animEffect transition="in" filter="fade">
                                      <p:cBhvr>
                                        <p:cTn id="51" dur="500"/>
                                        <p:tgtEl>
                                          <p:spTgt spid="19">
                                            <p:txEl>
                                              <p:pRg st="3" end="3"/>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down)">
                                      <p:cBhvr>
                                        <p:cTn id="54" dur="500"/>
                                        <p:tgtEl>
                                          <p:spTgt spid="48"/>
                                        </p:tgtEl>
                                      </p:cBhvr>
                                    </p:animEffect>
                                  </p:childTnLst>
                                </p:cTn>
                              </p:par>
                              <p:par>
                                <p:cTn id="55" presetID="26" presetClass="emph" presetSubtype="0" fill="hold" nodeType="withEffect">
                                  <p:stCondLst>
                                    <p:cond delay="0"/>
                                  </p:stCondLst>
                                  <p:childTnLst>
                                    <p:animEffect transition="out" filter="fade">
                                      <p:cBhvr>
                                        <p:cTn id="56" dur="500" tmFilter="0, 0; .2, .5; .8, .5; 1, 0"/>
                                        <p:tgtEl>
                                          <p:spTgt spid="19">
                                            <p:txEl>
                                              <p:pRg st="3" end="3"/>
                                            </p:txEl>
                                          </p:spTgt>
                                        </p:tgtEl>
                                      </p:cBhvr>
                                    </p:animEffect>
                                    <p:animScale>
                                      <p:cBhvr>
                                        <p:cTn id="57" dur="250" autoRev="1" fill="hold"/>
                                        <p:tgtEl>
                                          <p:spTgt spid="19">
                                            <p:txEl>
                                              <p:pRg st="3" end="3"/>
                                            </p:txEl>
                                          </p:spTgt>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5"/>
                                        </p:tgtEl>
                                      </p:cBhvr>
                                    </p:animEffect>
                                    <p:set>
                                      <p:cBhvr>
                                        <p:cTn id="88" dur="1" fill="hold">
                                          <p:stCondLst>
                                            <p:cond delay="499"/>
                                          </p:stCondLst>
                                        </p:cTn>
                                        <p:tgtEl>
                                          <p:spTgt spid="25"/>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6"/>
                                        </p:tgtEl>
                                      </p:cBhvr>
                                    </p:animEffect>
                                    <p:set>
                                      <p:cBhvr>
                                        <p:cTn id="94" dur="1" fill="hold">
                                          <p:stCondLst>
                                            <p:cond delay="499"/>
                                          </p:stCondLst>
                                        </p:cTn>
                                        <p:tgtEl>
                                          <p:spTgt spid="2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8">
                                            <p:txEl>
                                              <p:pRg st="3" end="3"/>
                                            </p:txEl>
                                          </p:spTgt>
                                        </p:tgtEl>
                                        <p:attrNameLst>
                                          <p:attrName>style.visibility</p:attrName>
                                        </p:attrNameLst>
                                      </p:cBhvr>
                                      <p:to>
                                        <p:strVal val="visible"/>
                                      </p:to>
                                    </p:set>
                                    <p:animEffect transition="in" filter="fade">
                                      <p:cBhvr>
                                        <p:cTn id="103" dur="500"/>
                                        <p:tgtEl>
                                          <p:spTgt spid="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0" grpId="1" animBg="1"/>
      <p:bldP spid="37" grpId="0" animBg="1"/>
      <p:bldP spid="37" grpId="1" animBg="1"/>
      <p:bldP spid="50" grpId="0"/>
      <p:bldP spid="51"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708134" y="1987606"/>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TextBox 17"/>
          <p:cNvSpPr txBox="1"/>
          <p:nvPr/>
        </p:nvSpPr>
        <p:spPr>
          <a:xfrm>
            <a:off x="1247211" y="2030570"/>
            <a:ext cx="5662749" cy="584775"/>
          </a:xfrm>
          <a:prstGeom prst="rect">
            <a:avLst/>
          </a:prstGeom>
          <a:noFill/>
        </p:spPr>
        <p:txBody>
          <a:bodyPr wrap="square" rtlCol="0">
            <a:spAutoFit/>
          </a:bodyPr>
          <a:lstStyle/>
          <a:p>
            <a:r>
              <a:rPr lang="en-US" sz="3200" dirty="0">
                <a:latin typeface="Arial" pitchFamily="34" charset="0"/>
                <a:cs typeface="Arial" pitchFamily="34" charset="0"/>
              </a:rPr>
              <a:t>Giải bài toán theo tóm tắt sau:</a:t>
            </a:r>
          </a:p>
        </p:txBody>
      </p:sp>
      <p:sp>
        <p:nvSpPr>
          <p:cNvPr id="19" name="TextBox 18"/>
          <p:cNvSpPr txBox="1"/>
          <p:nvPr/>
        </p:nvSpPr>
        <p:spPr>
          <a:xfrm>
            <a:off x="1155497" y="3102575"/>
            <a:ext cx="4479403" cy="3046988"/>
          </a:xfrm>
          <a:prstGeom prst="rect">
            <a:avLst/>
          </a:prstGeom>
          <a:noFill/>
        </p:spPr>
        <p:txBody>
          <a:bodyPr wrap="square" rtlCol="0">
            <a:spAutoFit/>
          </a:bodyPr>
          <a:lstStyle/>
          <a:p>
            <a:pPr>
              <a:lnSpc>
                <a:spcPct val="150000"/>
              </a:lnSpc>
            </a:pP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Tóm</a:t>
            </a: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tắt</a:t>
            </a:r>
            <a:r>
              <a:rPr lang="en-US" sz="3200" dirty="0">
                <a:solidFill>
                  <a:srgbClr val="00B050"/>
                </a:solidFill>
                <a:latin typeface="Arial" pitchFamily="34" charset="0"/>
                <a:cs typeface="Arial" pitchFamily="34" charset="0"/>
              </a:rPr>
              <a:t>:</a:t>
            </a:r>
          </a:p>
          <a:p>
            <a:pPr>
              <a:lnSpc>
                <a:spcPct val="150000"/>
              </a:lnSpc>
            </a:pPr>
            <a:r>
              <a:rPr lang="en-US" sz="3200" dirty="0">
                <a:solidFill>
                  <a:srgbClr val="00B050"/>
                </a:solidFill>
                <a:latin typeface="Arial" pitchFamily="34" charset="0"/>
                <a:cs typeface="Arial" pitchFamily="34" charset="0"/>
              </a:rPr>
              <a:t>Có         : 9 thuyền</a:t>
            </a:r>
          </a:p>
          <a:p>
            <a:pPr>
              <a:lnSpc>
                <a:spcPct val="150000"/>
              </a:lnSpc>
            </a:pPr>
            <a:r>
              <a:rPr lang="en-US" sz="3200" dirty="0">
                <a:solidFill>
                  <a:srgbClr val="00B050"/>
                </a:solidFill>
                <a:latin typeface="Arial" pitchFamily="34" charset="0"/>
                <a:cs typeface="Arial" pitchFamily="34" charset="0"/>
              </a:rPr>
              <a:t>Thêm     : 4 thuyền</a:t>
            </a:r>
          </a:p>
          <a:p>
            <a:pPr>
              <a:lnSpc>
                <a:spcPct val="150000"/>
              </a:lnSpc>
            </a:pPr>
            <a:r>
              <a:rPr lang="en-US" sz="3200" dirty="0">
                <a:solidFill>
                  <a:srgbClr val="00B050"/>
                </a:solidFill>
                <a:latin typeface="Arial" pitchFamily="34" charset="0"/>
                <a:cs typeface="Arial" pitchFamily="34" charset="0"/>
              </a:rPr>
              <a:t>Có tất cả: ... thuyền? </a:t>
            </a:r>
          </a:p>
        </p:txBody>
      </p:sp>
      <p:pic>
        <p:nvPicPr>
          <p:cNvPr id="24"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0399" t="29279" r="14199" b="33029"/>
          <a:stretch/>
        </p:blipFill>
        <p:spPr bwMode="auto">
          <a:xfrm>
            <a:off x="6778486" y="824185"/>
            <a:ext cx="4492488" cy="2333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472611" y="3157352"/>
            <a:ext cx="6096000" cy="3046988"/>
          </a:xfrm>
          <a:prstGeom prst="rect">
            <a:avLst/>
          </a:prstGeom>
        </p:spPr>
        <p:txBody>
          <a:bodyPr>
            <a:spAutoFit/>
          </a:bodyPr>
          <a:lstStyle/>
          <a:p>
            <a:pPr algn="ctr">
              <a:lnSpc>
                <a:spcPct val="150000"/>
              </a:lnSpc>
            </a:pPr>
            <a:r>
              <a:rPr lang="en-US" sz="3200" dirty="0">
                <a:solidFill>
                  <a:srgbClr val="7030A0"/>
                </a:solidFill>
                <a:latin typeface="Arial" pitchFamily="34" charset="0"/>
                <a:cs typeface="Arial" pitchFamily="34" charset="0"/>
              </a:rPr>
              <a:t>Bài giải</a:t>
            </a:r>
          </a:p>
          <a:p>
            <a:pPr>
              <a:lnSpc>
                <a:spcPct val="150000"/>
              </a:lnSpc>
            </a:pPr>
            <a:r>
              <a:rPr lang="en-US" sz="3200" dirty="0">
                <a:solidFill>
                  <a:srgbClr val="7030A0"/>
                </a:solidFill>
                <a:latin typeface="Arial" pitchFamily="34" charset="0"/>
                <a:cs typeface="Arial" pitchFamily="34" charset="0"/>
              </a:rPr>
              <a:t>   Số thuyền còn lại là:</a:t>
            </a:r>
          </a:p>
          <a:p>
            <a:pPr algn="ctr">
              <a:lnSpc>
                <a:spcPct val="150000"/>
              </a:lnSpc>
            </a:pPr>
            <a:r>
              <a:rPr lang="en-US" sz="3200" dirty="0">
                <a:solidFill>
                  <a:srgbClr val="7030A0"/>
                </a:solidFill>
                <a:latin typeface="Arial" pitchFamily="34" charset="0"/>
                <a:cs typeface="Arial" pitchFamily="34" charset="0"/>
              </a:rPr>
              <a:t>9 + 4 = 13 (thuyền)</a:t>
            </a:r>
          </a:p>
          <a:p>
            <a:pPr algn="ctr">
              <a:lnSpc>
                <a:spcPct val="150000"/>
              </a:lnSpc>
            </a:pPr>
            <a:r>
              <a:rPr lang="en-US" sz="3200" dirty="0">
                <a:solidFill>
                  <a:srgbClr val="7030A0"/>
                </a:solidFill>
                <a:latin typeface="Arial" pitchFamily="34" charset="0"/>
                <a:cs typeface="Arial" pitchFamily="34" charset="0"/>
              </a:rPr>
              <a:t>                    Đáp số: 13 thuyền</a:t>
            </a:r>
          </a:p>
        </p:txBody>
      </p:sp>
      <p:pic>
        <p:nvPicPr>
          <p:cNvPr id="1026" name="Picture 2" descr="C:\Users\AM\Desktop\abd0d424ffd50a8b53c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7211" y="620985"/>
            <a:ext cx="2147987" cy="96159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Rounded Corners 20"/>
          <p:cNvSpPr/>
          <p:nvPr/>
        </p:nvSpPr>
        <p:spPr>
          <a:xfrm>
            <a:off x="5818661" y="4864149"/>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15" name="Rectangle: Rounded Corners 20"/>
          <p:cNvSpPr/>
          <p:nvPr/>
        </p:nvSpPr>
        <p:spPr>
          <a:xfrm>
            <a:off x="7068023" y="4864149"/>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16" name="Rectangle: Rounded Corners 20"/>
          <p:cNvSpPr/>
          <p:nvPr/>
        </p:nvSpPr>
        <p:spPr>
          <a:xfrm>
            <a:off x="8420573" y="4883199"/>
            <a:ext cx="533400" cy="461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17" name="Rectangle: Rounded Corners 20"/>
          <p:cNvSpPr/>
          <p:nvPr/>
        </p:nvSpPr>
        <p:spPr>
          <a:xfrm>
            <a:off x="6445723" y="4864149"/>
            <a:ext cx="534988"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0" name="Rectangle: Rounded Corners 20"/>
          <p:cNvSpPr/>
          <p:nvPr/>
        </p:nvSpPr>
        <p:spPr>
          <a:xfrm>
            <a:off x="7734773" y="4860974"/>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Tree>
    <p:extLst>
      <p:ext uri="{BB962C8B-B14F-4D97-AF65-F5344CB8AC3E}">
        <p14:creationId xmlns:p14="http://schemas.microsoft.com/office/powerpoint/2010/main" xmlns="" val="399183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fade">
                                      <p:cBhvr>
                                        <p:cTn id="40" dur="500"/>
                                        <p:tgtEl>
                                          <p:spTgt spid="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
                                            <p:txEl>
                                              <p:pRg st="2" end="2"/>
                                            </p:txEl>
                                          </p:spTgt>
                                        </p:tgtEl>
                                        <p:attrNameLst>
                                          <p:attrName>style.visibility</p:attrName>
                                        </p:attrNameLst>
                                      </p:cBhvr>
                                      <p:to>
                                        <p:strVal val="visible"/>
                                      </p:to>
                                    </p:set>
                                    <p:animEffect transition="in" filter="fade">
                                      <p:cBhvr>
                                        <p:cTn id="74" dur="500"/>
                                        <p:tgtEl>
                                          <p:spTgt spid="2">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fade">
                                      <p:cBhvr>
                                        <p:cTn id="7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8" grpId="0"/>
      <p:bldP spid="14" grpId="0" animBg="1"/>
      <p:bldP spid="14" grpId="1" animBg="1"/>
      <p:bldP spid="15" grpId="0" animBg="1"/>
      <p:bldP spid="15" grpId="1" animBg="1"/>
      <p:bldP spid="16" grpId="0" animBg="1"/>
      <p:bldP spid="16" grpId="1" animBg="1"/>
      <p:bldP spid="17" grpId="0" animBg="1"/>
      <p:bldP spid="17" grpId="1" animBg="1"/>
      <p:bldP spid="20" grpId="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771604" y="1426136"/>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TextBox 17"/>
          <p:cNvSpPr txBox="1"/>
          <p:nvPr/>
        </p:nvSpPr>
        <p:spPr>
          <a:xfrm>
            <a:off x="1473542" y="1428328"/>
            <a:ext cx="11031387" cy="1077218"/>
          </a:xfrm>
          <a:prstGeom prst="rect">
            <a:avLst/>
          </a:prstGeom>
          <a:noFill/>
        </p:spPr>
        <p:txBody>
          <a:bodyPr wrap="square" rtlCol="0">
            <a:spAutoFit/>
          </a:bodyPr>
          <a:lstStyle/>
          <a:p>
            <a:r>
              <a:rPr lang="en-US" sz="3200" dirty="0">
                <a:latin typeface="Arial" pitchFamily="34" charset="0"/>
                <a:cs typeface="Arial" pitchFamily="34" charset="0"/>
              </a:rPr>
              <a:t>Trên xe có 14 bạn, đến điểm dừng có 3 bạn xuống xe.</a:t>
            </a:r>
          </a:p>
          <a:p>
            <a:r>
              <a:rPr lang="en-US" sz="3200" dirty="0">
                <a:latin typeface="Arial" pitchFamily="34" charset="0"/>
                <a:cs typeface="Arial" pitchFamily="34" charset="0"/>
              </a:rPr>
              <a:t> Hỏi lúc đó trên xe còn lại bao nhiêu bạn?</a:t>
            </a:r>
          </a:p>
        </p:txBody>
      </p:sp>
      <p:sp>
        <p:nvSpPr>
          <p:cNvPr id="19" name="TextBox 18"/>
          <p:cNvSpPr txBox="1"/>
          <p:nvPr/>
        </p:nvSpPr>
        <p:spPr>
          <a:xfrm>
            <a:off x="1106387" y="2981339"/>
            <a:ext cx="4479403" cy="3046988"/>
          </a:xfrm>
          <a:prstGeom prst="rect">
            <a:avLst/>
          </a:prstGeom>
          <a:noFill/>
        </p:spPr>
        <p:txBody>
          <a:bodyPr wrap="square" rtlCol="0">
            <a:spAutoFit/>
          </a:bodyPr>
          <a:lstStyle/>
          <a:p>
            <a:pPr>
              <a:lnSpc>
                <a:spcPct val="150000"/>
              </a:lnSpc>
            </a:pP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Tóm</a:t>
            </a: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tắt</a:t>
            </a:r>
            <a:r>
              <a:rPr lang="en-US" sz="3200" dirty="0">
                <a:solidFill>
                  <a:srgbClr val="00B050"/>
                </a:solidFill>
                <a:latin typeface="Arial" pitchFamily="34" charset="0"/>
                <a:cs typeface="Arial" pitchFamily="34" charset="0"/>
              </a:rPr>
              <a:t>:</a:t>
            </a:r>
          </a:p>
          <a:p>
            <a:pPr>
              <a:lnSpc>
                <a:spcPct val="150000"/>
              </a:lnSpc>
            </a:pPr>
            <a:r>
              <a:rPr lang="en-US" sz="3200" dirty="0">
                <a:solidFill>
                  <a:srgbClr val="00B050"/>
                </a:solidFill>
                <a:latin typeface="Arial" pitchFamily="34" charset="0"/>
                <a:cs typeface="Arial" pitchFamily="34" charset="0"/>
              </a:rPr>
              <a:t>Có          : 14 bạn</a:t>
            </a:r>
          </a:p>
          <a:p>
            <a:pPr>
              <a:lnSpc>
                <a:spcPct val="150000"/>
              </a:lnSpc>
            </a:pPr>
            <a:r>
              <a:rPr lang="en-US" sz="3200" dirty="0">
                <a:solidFill>
                  <a:srgbClr val="00B050"/>
                </a:solidFill>
                <a:latin typeface="Arial" pitchFamily="34" charset="0"/>
                <a:cs typeface="Arial" pitchFamily="34" charset="0"/>
              </a:rPr>
              <a:t>Xuống xe: </a:t>
            </a:r>
            <a:r>
              <a:rPr lang="vi-VN" sz="3200" dirty="0">
                <a:solidFill>
                  <a:srgbClr val="00B050"/>
                </a:solidFill>
                <a:latin typeface="Arial" pitchFamily="34" charset="0"/>
                <a:cs typeface="Arial" pitchFamily="34" charset="0"/>
              </a:rPr>
              <a:t>3</a:t>
            </a:r>
            <a:r>
              <a:rPr lang="en-US" sz="3200" dirty="0">
                <a:solidFill>
                  <a:srgbClr val="00B050"/>
                </a:solidFill>
                <a:latin typeface="Arial" pitchFamily="34" charset="0"/>
                <a:cs typeface="Arial" pitchFamily="34" charset="0"/>
              </a:rPr>
              <a:t> bạn</a:t>
            </a:r>
          </a:p>
          <a:p>
            <a:pPr>
              <a:lnSpc>
                <a:spcPct val="150000"/>
              </a:lnSpc>
            </a:pPr>
            <a:r>
              <a:rPr lang="en-US" sz="3200" dirty="0">
                <a:solidFill>
                  <a:srgbClr val="00B050"/>
                </a:solidFill>
                <a:latin typeface="Arial" pitchFamily="34" charset="0"/>
                <a:cs typeface="Arial" pitchFamily="34" charset="0"/>
              </a:rPr>
              <a:t>Còn lại    : ... bạn? </a:t>
            </a:r>
          </a:p>
        </p:txBody>
      </p:sp>
      <p:sp>
        <p:nvSpPr>
          <p:cNvPr id="2" name="Rectangle 1"/>
          <p:cNvSpPr/>
          <p:nvPr/>
        </p:nvSpPr>
        <p:spPr>
          <a:xfrm>
            <a:off x="4523321" y="2920222"/>
            <a:ext cx="6276110" cy="3046988"/>
          </a:xfrm>
          <a:prstGeom prst="rect">
            <a:avLst/>
          </a:prstGeom>
        </p:spPr>
        <p:txBody>
          <a:bodyPr wrap="square">
            <a:spAutoFit/>
          </a:bodyPr>
          <a:lstStyle/>
          <a:p>
            <a:pPr algn="ctr">
              <a:lnSpc>
                <a:spcPct val="150000"/>
              </a:lnSpc>
            </a:pPr>
            <a:r>
              <a:rPr lang="en-US" sz="3200" dirty="0">
                <a:solidFill>
                  <a:srgbClr val="7030A0"/>
                </a:solidFill>
                <a:latin typeface="Arial" pitchFamily="34" charset="0"/>
                <a:cs typeface="Arial" pitchFamily="34" charset="0"/>
              </a:rPr>
              <a:t>Bài giải</a:t>
            </a:r>
          </a:p>
          <a:p>
            <a:pPr algn="ctr">
              <a:lnSpc>
                <a:spcPct val="150000"/>
              </a:lnSpc>
            </a:pPr>
            <a:r>
              <a:rPr lang="en-US" sz="3200" dirty="0">
                <a:solidFill>
                  <a:srgbClr val="7030A0"/>
                </a:solidFill>
                <a:latin typeface="Arial" pitchFamily="34" charset="0"/>
                <a:cs typeface="Arial" pitchFamily="34" charset="0"/>
              </a:rPr>
              <a:t>   Lúc đó trên xe còn lại số bạn là:</a:t>
            </a:r>
          </a:p>
          <a:p>
            <a:pPr algn="ctr">
              <a:lnSpc>
                <a:spcPct val="150000"/>
              </a:lnSpc>
            </a:pPr>
            <a:r>
              <a:rPr lang="en-US" sz="3200" dirty="0">
                <a:solidFill>
                  <a:srgbClr val="7030A0"/>
                </a:solidFill>
                <a:latin typeface="Arial" pitchFamily="34" charset="0"/>
                <a:cs typeface="Arial" pitchFamily="34" charset="0"/>
              </a:rPr>
              <a:t>14 – </a:t>
            </a:r>
            <a:r>
              <a:rPr lang="vi-VN" sz="3200" dirty="0">
                <a:solidFill>
                  <a:srgbClr val="7030A0"/>
                </a:solidFill>
                <a:latin typeface="Arial" pitchFamily="34" charset="0"/>
                <a:cs typeface="Arial" pitchFamily="34" charset="0"/>
              </a:rPr>
              <a:t>3</a:t>
            </a:r>
            <a:r>
              <a:rPr lang="en-US" sz="3200" dirty="0">
                <a:solidFill>
                  <a:srgbClr val="7030A0"/>
                </a:solidFill>
                <a:latin typeface="Arial" pitchFamily="34" charset="0"/>
                <a:cs typeface="Arial" pitchFamily="34" charset="0"/>
              </a:rPr>
              <a:t> = 1</a:t>
            </a:r>
            <a:r>
              <a:rPr lang="vi-VN" sz="3200" dirty="0">
                <a:solidFill>
                  <a:srgbClr val="7030A0"/>
                </a:solidFill>
                <a:latin typeface="Arial" pitchFamily="34" charset="0"/>
                <a:cs typeface="Arial" pitchFamily="34" charset="0"/>
              </a:rPr>
              <a:t>1</a:t>
            </a:r>
            <a:r>
              <a:rPr lang="en-US" sz="3200" dirty="0">
                <a:solidFill>
                  <a:srgbClr val="7030A0"/>
                </a:solidFill>
                <a:latin typeface="Arial" pitchFamily="34" charset="0"/>
                <a:cs typeface="Arial" pitchFamily="34" charset="0"/>
              </a:rPr>
              <a:t> (bạn)</a:t>
            </a:r>
          </a:p>
          <a:p>
            <a:pPr algn="ctr">
              <a:lnSpc>
                <a:spcPct val="150000"/>
              </a:lnSpc>
            </a:pPr>
            <a:r>
              <a:rPr lang="en-US" sz="3200" dirty="0">
                <a:solidFill>
                  <a:srgbClr val="7030A0"/>
                </a:solidFill>
                <a:latin typeface="Arial" pitchFamily="34" charset="0"/>
                <a:cs typeface="Arial" pitchFamily="34" charset="0"/>
              </a:rPr>
              <a:t>                   Đáp số: 1</a:t>
            </a:r>
            <a:r>
              <a:rPr lang="vi-VN" sz="3200" dirty="0">
                <a:solidFill>
                  <a:srgbClr val="7030A0"/>
                </a:solidFill>
                <a:latin typeface="Arial" pitchFamily="34" charset="0"/>
                <a:cs typeface="Arial" pitchFamily="34" charset="0"/>
              </a:rPr>
              <a:t>1</a:t>
            </a:r>
            <a:r>
              <a:rPr lang="en-US" sz="3200" dirty="0">
                <a:solidFill>
                  <a:srgbClr val="7030A0"/>
                </a:solidFill>
                <a:latin typeface="Arial" pitchFamily="34" charset="0"/>
                <a:cs typeface="Arial" pitchFamily="34" charset="0"/>
              </a:rPr>
              <a:t> bạn</a:t>
            </a:r>
          </a:p>
        </p:txBody>
      </p:sp>
      <p:sp>
        <p:nvSpPr>
          <p:cNvPr id="7" name="Rounded Rectangle 6"/>
          <p:cNvSpPr/>
          <p:nvPr/>
        </p:nvSpPr>
        <p:spPr>
          <a:xfrm>
            <a:off x="1473542" y="1378010"/>
            <a:ext cx="9876945" cy="132543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172848" y="1966937"/>
            <a:ext cx="14350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34658" y="1950895"/>
            <a:ext cx="2650437" cy="259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86795" y="2415477"/>
            <a:ext cx="3736363" cy="12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20"/>
          <p:cNvSpPr/>
          <p:nvPr/>
        </p:nvSpPr>
        <p:spPr>
          <a:xfrm>
            <a:off x="5878614" y="4632760"/>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15" name="Rectangle: Rounded Corners 20"/>
          <p:cNvSpPr/>
          <p:nvPr/>
        </p:nvSpPr>
        <p:spPr>
          <a:xfrm>
            <a:off x="7127976" y="4632760"/>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16" name="Rectangle: Rounded Corners 20"/>
          <p:cNvSpPr/>
          <p:nvPr/>
        </p:nvSpPr>
        <p:spPr>
          <a:xfrm>
            <a:off x="8480526" y="4651810"/>
            <a:ext cx="533400" cy="461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17" name="Rectangle: Rounded Corners 20"/>
          <p:cNvSpPr/>
          <p:nvPr/>
        </p:nvSpPr>
        <p:spPr>
          <a:xfrm>
            <a:off x="6505676" y="4632760"/>
            <a:ext cx="534988"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vi-VN" sz="3200" b="1" dirty="0">
                <a:solidFill>
                  <a:srgbClr val="002060"/>
                </a:solidFill>
              </a:rPr>
              <a:t>-</a:t>
            </a:r>
            <a:endParaRPr lang="en-US" sz="3200" b="1" dirty="0">
              <a:solidFill>
                <a:srgbClr val="002060"/>
              </a:solidFill>
            </a:endParaRPr>
          </a:p>
        </p:txBody>
      </p:sp>
      <p:sp>
        <p:nvSpPr>
          <p:cNvPr id="20" name="Rectangle: Rounded Corners 20"/>
          <p:cNvSpPr/>
          <p:nvPr/>
        </p:nvSpPr>
        <p:spPr>
          <a:xfrm>
            <a:off x="7794726" y="4629585"/>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pic>
        <p:nvPicPr>
          <p:cNvPr id="22" name="Picture 2" descr="C:\Users\AM\Desktop\abd0d424ffd50a8b53c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4112" y="416410"/>
            <a:ext cx="2147987" cy="961599"/>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图片 1"/>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9252058" y="2183443"/>
            <a:ext cx="1619141" cy="1530236"/>
          </a:xfrm>
          <a:prstGeom prst="rect">
            <a:avLst/>
          </a:prstGeom>
        </p:spPr>
      </p:pic>
    </p:spTree>
    <p:extLst>
      <p:ext uri="{BB962C8B-B14F-4D97-AF65-F5344CB8AC3E}">
        <p14:creationId xmlns:p14="http://schemas.microsoft.com/office/powerpoint/2010/main" xmlns="" val="417687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500"/>
                                        <p:tgtEl>
                                          <p:spTgt spid="1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fade">
                                      <p:cBhvr>
                                        <p:cTn id="23" dur="500"/>
                                        <p:tgtEl>
                                          <p:spTgt spid="19">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Effect transition="in" filter="fade">
                                      <p:cBhvr>
                                        <p:cTn id="31" dur="500"/>
                                        <p:tgtEl>
                                          <p:spTgt spid="19">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xEl>
                                              <p:pRg st="3" end="3"/>
                                            </p:txEl>
                                          </p:spTgt>
                                        </p:tgtEl>
                                        <p:attrNameLst>
                                          <p:attrName>style.visibility</p:attrName>
                                        </p:attrNameLst>
                                      </p:cBhvr>
                                      <p:to>
                                        <p:strVal val="visible"/>
                                      </p:to>
                                    </p:set>
                                    <p:animEffect transition="in" filter="fade">
                                      <p:cBhvr>
                                        <p:cTn id="39" dur="500"/>
                                        <p:tgtEl>
                                          <p:spTgt spid="19">
                                            <p:txEl>
                                              <p:pRg st="3" end="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fade">
                                      <p:cBhvr>
                                        <p:cTn id="47" dur="1000"/>
                                        <p:tgtEl>
                                          <p:spTgt spid="2">
                                            <p:txEl>
                                              <p:pRg st="0" end="0"/>
                                            </p:txEl>
                                          </p:spTgt>
                                        </p:tgtEl>
                                      </p:cBhvr>
                                    </p:animEffect>
                                    <p:anim calcmode="lin" valueType="num">
                                      <p:cBhvr>
                                        <p:cTn id="4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fade">
                                      <p:cBhvr>
                                        <p:cTn id="54" dur="500"/>
                                        <p:tgtEl>
                                          <p:spTgt spid="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fade">
                                      <p:cBhvr>
                                        <p:cTn id="88" dur="500"/>
                                        <p:tgtEl>
                                          <p:spTgt spid="2">
                                            <p:txEl>
                                              <p:pRg st="2" end="2"/>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fade">
                                      <p:cBhvr>
                                        <p:cTn id="91" dur="500"/>
                                        <p:tgtEl>
                                          <p:spTgt spid="2">
                                            <p:txEl>
                                              <p:pRg st="3" end="3"/>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8" grpId="0"/>
      <p:bldP spid="7" grpId="0" animBg="1"/>
      <p:bldP spid="14" grpId="0" animBg="1"/>
      <p:bldP spid="14" grpId="1" animBg="1"/>
      <p:bldP spid="15" grpId="0" animBg="1"/>
      <p:bldP spid="15" grpId="1" animBg="1"/>
      <p:bldP spid="16" grpId="0" animBg="1"/>
      <p:bldP spid="16" grpId="1" animBg="1"/>
      <p:bldP spid="17" grpId="0" animBg="1"/>
      <p:bldP spid="17" grpId="1" animBg="1"/>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241" y="2844921"/>
            <a:ext cx="810409" cy="956924"/>
          </a:xfrm>
          <a:prstGeom prst="rect">
            <a:avLst/>
          </a:prstGeom>
        </p:spPr>
      </p:pic>
      <p:sp>
        <p:nvSpPr>
          <p:cNvPr id="2" name="TextBox 1"/>
          <p:cNvSpPr txBox="1"/>
          <p:nvPr/>
        </p:nvSpPr>
        <p:spPr>
          <a:xfrm>
            <a:off x="1738117" y="1952121"/>
            <a:ext cx="8581257" cy="769441"/>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CHÀO TẠM BIỆT CÁC CON!</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7727" y="6434295"/>
            <a:ext cx="5294044" cy="357189"/>
          </a:xfrm>
          <a:prstGeom prst="rect">
            <a:avLst/>
          </a:prstGeom>
        </p:spPr>
      </p:pic>
      <p:pic>
        <p:nvPicPr>
          <p:cNvPr id="17" name="图片 10"/>
          <p:cNvPicPr>
            <a:picLocks noChangeAspect="1"/>
          </p:cNvPicPr>
          <p:nvPr/>
        </p:nvPicPr>
        <p:blipFill rotWithShape="1">
          <a:blip r:embed="rId5" cstate="print">
            <a:extLst>
              <a:ext uri="{28A0092B-C50C-407E-A947-70E740481C1C}">
                <a14:useLocalDpi xmlns:a14="http://schemas.microsoft.com/office/drawing/2010/main" xmlns="" val="0"/>
              </a:ext>
            </a:extLst>
          </a:blip>
          <a:srcRect l="71467" t="31526" r="6533" b="22726"/>
          <a:stretch/>
        </p:blipFill>
        <p:spPr>
          <a:xfrm>
            <a:off x="10559735" y="2336842"/>
            <a:ext cx="1592036" cy="1862200"/>
          </a:xfrm>
          <a:prstGeom prst="rect">
            <a:avLst/>
          </a:prstGeom>
        </p:spPr>
      </p:pic>
      <p:pic>
        <p:nvPicPr>
          <p:cNvPr id="19" name="图片 9"/>
          <p:cNvPicPr>
            <a:picLocks noChangeAspect="1"/>
          </p:cNvPicPr>
          <p:nvPr/>
        </p:nvPicPr>
        <p:blipFill rotWithShape="1">
          <a:blip r:embed="rId6" cstate="print">
            <a:extLst>
              <a:ext uri="{28A0092B-C50C-407E-A947-70E740481C1C}">
                <a14:useLocalDpi xmlns:a14="http://schemas.microsoft.com/office/drawing/2010/main" xmlns="" val="0"/>
              </a:ext>
            </a:extLst>
          </a:blip>
          <a:srcRect l="56400" t="31289" r="22801" b="23674"/>
          <a:stretch/>
        </p:blipFill>
        <p:spPr>
          <a:xfrm>
            <a:off x="10012412" y="3413595"/>
            <a:ext cx="1575618" cy="1919151"/>
          </a:xfrm>
          <a:prstGeom prst="rect">
            <a:avLst/>
          </a:prstGeom>
        </p:spPr>
      </p:pic>
      <p:pic>
        <p:nvPicPr>
          <p:cNvPr id="22" name="图片 8"/>
          <p:cNvPicPr>
            <a:picLocks noChangeAspect="1"/>
          </p:cNvPicPr>
          <p:nvPr/>
        </p:nvPicPr>
        <p:blipFill rotWithShape="1">
          <a:blip r:embed="rId7" cstate="print">
            <a:extLst>
              <a:ext uri="{28A0092B-C50C-407E-A947-70E740481C1C}">
                <a14:useLocalDpi xmlns:a14="http://schemas.microsoft.com/office/drawing/2010/main" xmlns="" val="0"/>
              </a:ext>
            </a:extLst>
          </a:blip>
          <a:srcRect l="44618" t="33778" r="36813" b="24385"/>
          <a:stretch/>
        </p:blipFill>
        <p:spPr>
          <a:xfrm>
            <a:off x="9370565" y="4261507"/>
            <a:ext cx="1429656" cy="1811788"/>
          </a:xfrm>
          <a:prstGeom prst="rect">
            <a:avLst/>
          </a:prstGeom>
        </p:spPr>
      </p:pic>
      <p:pic>
        <p:nvPicPr>
          <p:cNvPr id="23" name="图片 7"/>
          <p:cNvPicPr>
            <a:picLocks noChangeAspect="1"/>
          </p:cNvPicPr>
          <p:nvPr/>
        </p:nvPicPr>
        <p:blipFill rotWithShape="1">
          <a:blip r:embed="rId8" cstate="print">
            <a:extLst>
              <a:ext uri="{28A0092B-C50C-407E-A947-70E740481C1C}">
                <a14:useLocalDpi xmlns:a14="http://schemas.microsoft.com/office/drawing/2010/main" xmlns="" val="0"/>
              </a:ext>
            </a:extLst>
          </a:blip>
          <a:srcRect l="26267" t="33778" r="52133" b="24148"/>
          <a:stretch/>
        </p:blipFill>
        <p:spPr>
          <a:xfrm>
            <a:off x="8059807" y="4726762"/>
            <a:ext cx="1721423" cy="1886127"/>
          </a:xfrm>
          <a:prstGeom prst="rect">
            <a:avLst/>
          </a:prstGeom>
        </p:spPr>
      </p:pic>
      <p:grpSp>
        <p:nvGrpSpPr>
          <p:cNvPr id="11" name="组合 8"/>
          <p:cNvGrpSpPr/>
          <p:nvPr/>
        </p:nvGrpSpPr>
        <p:grpSpPr>
          <a:xfrm>
            <a:off x="1738117" y="2627024"/>
            <a:ext cx="5588000" cy="3446271"/>
            <a:chOff x="2178756" y="1295062"/>
            <a:chExt cx="5588000" cy="3446271"/>
          </a:xfrm>
        </p:grpSpPr>
        <p:pic>
          <p:nvPicPr>
            <p:cNvPr id="12" name="图片 4"/>
            <p:cNvPicPr>
              <a:picLocks noChangeAspect="1"/>
            </p:cNvPicPr>
            <p:nvPr/>
          </p:nvPicPr>
          <p:blipFill rotWithShape="1">
            <a:blip r:embed="rId9" cstate="print">
              <a:extLst>
                <a:ext uri="{28A0092B-C50C-407E-A947-70E740481C1C}">
                  <a14:useLocalDpi xmlns:a14="http://schemas.microsoft.com/office/drawing/2010/main" xmlns="" val="0"/>
                </a:ext>
              </a:extLst>
            </a:blip>
            <a:srcRect l="23827" t="34897" r="15062" b="7820"/>
            <a:stretch/>
          </p:blipFill>
          <p:spPr>
            <a:xfrm>
              <a:off x="2178756" y="1794932"/>
              <a:ext cx="5588000" cy="2946401"/>
            </a:xfrm>
            <a:prstGeom prst="rect">
              <a:avLst/>
            </a:prstGeom>
          </p:spPr>
        </p:pic>
        <p:pic>
          <p:nvPicPr>
            <p:cNvPr id="13" name="图片 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779912" y="1295062"/>
              <a:ext cx="1973070" cy="1973070"/>
            </a:xfrm>
            <a:prstGeom prst="rect">
              <a:avLst/>
            </a:prstGeom>
          </p:spPr>
        </p:pic>
        <p:pic>
          <p:nvPicPr>
            <p:cNvPr id="14" name="图片 6"/>
            <p:cNvPicPr>
              <a:picLocks noChangeAspect="1"/>
            </p:cNvPicPr>
            <p:nvPr/>
          </p:nvPicPr>
          <p:blipFill rotWithShape="1">
            <a:blip r:embed="rId11" cstate="print">
              <a:extLst>
                <a:ext uri="{28A0092B-C50C-407E-A947-70E740481C1C}">
                  <a14:useLocalDpi xmlns:a14="http://schemas.microsoft.com/office/drawing/2010/main" xmlns="" val="0"/>
                </a:ext>
              </a:extLst>
            </a:blip>
            <a:srcRect l="38478" t="38478" r="37870" b="37870"/>
            <a:stretch/>
          </p:blipFill>
          <p:spPr>
            <a:xfrm>
              <a:off x="4634088" y="2126684"/>
              <a:ext cx="329891" cy="329891"/>
            </a:xfrm>
            <a:prstGeom prst="rect">
              <a:avLst/>
            </a:prstGeom>
          </p:spPr>
        </p:pic>
      </p:grpSp>
      <p:pic>
        <p:nvPicPr>
          <p:cNvPr id="18" name="图片 3"/>
          <p:cNvPicPr>
            <a:picLocks noChangeAspect="1"/>
          </p:cNvPicPr>
          <p:nvPr/>
        </p:nvPicPr>
        <p:blipFill rotWithShape="1">
          <a:blip r:embed="rId12" cstate="print">
            <a:extLst>
              <a:ext uri="{28A0092B-C50C-407E-A947-70E740481C1C}">
                <a14:useLocalDpi xmlns:a14="http://schemas.microsoft.com/office/drawing/2010/main" xmlns="" val="0"/>
              </a:ext>
            </a:extLst>
          </a:blip>
          <a:srcRect l="9506" t="71770" r="8149"/>
          <a:stretch/>
        </p:blipFill>
        <p:spPr>
          <a:xfrm>
            <a:off x="433445" y="5160856"/>
            <a:ext cx="7529689" cy="1452033"/>
          </a:xfrm>
          <a:prstGeom prst="rect">
            <a:avLst/>
          </a:prstGeom>
        </p:spPr>
      </p:pic>
    </p:spTree>
    <p:extLst>
      <p:ext uri="{BB962C8B-B14F-4D97-AF65-F5344CB8AC3E}">
        <p14:creationId xmlns:p14="http://schemas.microsoft.com/office/powerpoint/2010/main" xmlns="" val="289929257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1" presetClass="exit" presetSubtype="0" fill="hold" nodeType="withEffect">
                                  <p:stCondLst>
                                    <p:cond delay="100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TotalTime>
  <Words>455</Words>
  <Application>Microsoft Office PowerPoint</Application>
  <PresentationFormat>Custom</PresentationFormat>
  <Paragraphs>75</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YÊU CẦU CẦN ĐẠT</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7</cp:lastModifiedBy>
  <cp:revision>69</cp:revision>
  <dcterms:created xsi:type="dcterms:W3CDTF">2021-05-23T15:28:19Z</dcterms:created>
  <dcterms:modified xsi:type="dcterms:W3CDTF">2022-10-02T16:28:56Z</dcterms:modified>
</cp:coreProperties>
</file>