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18" r:id="rId3"/>
  </p:sldMasterIdLst>
  <p:notesMasterIdLst>
    <p:notesMasterId r:id="rId15"/>
  </p:notesMasterIdLst>
  <p:sldIdLst>
    <p:sldId id="300" r:id="rId4"/>
    <p:sldId id="301" r:id="rId5"/>
    <p:sldId id="296" r:id="rId6"/>
    <p:sldId id="257" r:id="rId7"/>
    <p:sldId id="275" r:id="rId8"/>
    <p:sldId id="297" r:id="rId9"/>
    <p:sldId id="290" r:id="rId10"/>
    <p:sldId id="283" r:id="rId11"/>
    <p:sldId id="298" r:id="rId12"/>
    <p:sldId id="260" r:id="rId13"/>
    <p:sldId id="2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FFB"/>
    <a:srgbClr val="A4E8EC"/>
    <a:srgbClr val="F6B843"/>
    <a:srgbClr val="D7EDA9"/>
    <a:srgbClr val="0B0207"/>
    <a:srgbClr val="EE5DA3"/>
    <a:srgbClr val="DD4CD1"/>
    <a:srgbClr val="EB54E9"/>
    <a:srgbClr val="FFFFFF"/>
    <a:srgbClr val="BBBA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9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07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x-none" smtClean="0"/>
              <a:pPr/>
              <a:t>10/10/2022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xmlns="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xmlns="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130103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xmlns="" val="6937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4020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8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17" r:id="rId2"/>
    <p:sldLayoutId id="214748373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1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xmlns="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xmlns="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xmlns="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xmlns="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xmlns="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xmlns="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xmlns="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xmlns="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xmlns="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xmlns="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xmlns="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xmlns="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xmlns="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xmlns="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xmlns="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xmlns="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xmlns="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xmlns="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xmlns="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88937E-C735-8140-AC9A-7BFA0AE2D867}"/>
              </a:ext>
            </a:extLst>
          </p:cNvPr>
          <p:cNvSpPr txBox="1"/>
          <p:nvPr/>
        </p:nvSpPr>
        <p:spPr>
          <a:xfrm>
            <a:off x="1252663" y="4499970"/>
            <a:ext cx="4208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400" dirty="0">
                <a:latin typeface="+mj-lt"/>
              </a:rPr>
              <a:t>ÔN TẬP</a:t>
            </a:r>
          </a:p>
          <a:p>
            <a:pPr algn="ctr"/>
            <a:r>
              <a:rPr lang="x-none" sz="4400" dirty="0">
                <a:latin typeface="+mj-lt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xmlns="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xmlns="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xmlns="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xmlns="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xmlns="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xmlns="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xmlns="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xmlns="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xmlns="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xmlns="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xmlns="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xmlns="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xmlns="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xmlns="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xmlns="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xmlns="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xmlns="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xmlns="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xmlns="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xmlns="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xmlns="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xmlns="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xmlns="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xmlns="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xmlns="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xmlns="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xmlns="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xmlns="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xmlns="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xmlns="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xmlns="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xmlns="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xmlns="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xmlns="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xmlns="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xmlns="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xmlns="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xmlns="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xmlns="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xmlns="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xmlns="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xmlns="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xmlns="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xmlns="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xmlns="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xmlns="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xmlns="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xmlns="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xmlns="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xmlns="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xmlns="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2973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2385365" y="1556659"/>
            <a:ext cx="7943207" cy="390196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6" name="Google Shape;356;p29"/>
          <p:cNvSpPr/>
          <p:nvPr/>
        </p:nvSpPr>
        <p:spPr>
          <a:xfrm rot="-129175">
            <a:off x="2124397" y="1249159"/>
            <a:ext cx="7943207" cy="390196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9"/>
          <p:cNvSpPr/>
          <p:nvPr/>
        </p:nvSpPr>
        <p:spPr>
          <a:xfrm>
            <a:off x="9924062" y="5802107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29"/>
          <p:cNvSpPr/>
          <p:nvPr/>
        </p:nvSpPr>
        <p:spPr>
          <a:xfrm rot="2006702">
            <a:off x="10734702" y="486032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452271" y="1929903"/>
            <a:ext cx="7156869" cy="26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4400" dirty="0" err="1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" sz="4400" dirty="0">
                <a:latin typeface="Times New Roman" pitchFamily="18" charset="0"/>
                <a:cs typeface="Times New Roman" pitchFamily="18" charset="0"/>
              </a:rPr>
              <a:t>.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41020" y="652485"/>
            <a:ext cx="2218459" cy="1622268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6B8D42A-D5D3-424F-8182-2C7F478901AD}"/>
              </a:ext>
            </a:extLst>
          </p:cNvPr>
          <p:cNvGrpSpPr/>
          <p:nvPr/>
        </p:nvGrpSpPr>
        <p:grpSpPr>
          <a:xfrm>
            <a:off x="835491" y="233669"/>
            <a:ext cx="10560773" cy="6191882"/>
            <a:chOff x="835491" y="233669"/>
            <a:chExt cx="10560773" cy="61918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BF6A0F0-FD62-9B4A-A967-B9F1BEB42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5491" y="233669"/>
              <a:ext cx="10560773" cy="619188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6D587E8-65ED-E24C-8B4A-8320DD3AAF74}"/>
                </a:ext>
              </a:extLst>
            </p:cNvPr>
            <p:cNvGrpSpPr/>
            <p:nvPr/>
          </p:nvGrpSpPr>
          <p:grpSpPr>
            <a:xfrm>
              <a:off x="4247297" y="352937"/>
              <a:ext cx="2361720" cy="1331843"/>
              <a:chOff x="6155633" y="6543438"/>
              <a:chExt cx="2793864" cy="1575542"/>
            </a:xfrm>
          </p:grpSpPr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xmlns="" id="{FE95B5D6-0229-8841-A1DB-C3968857F70A}"/>
                  </a:ext>
                </a:extLst>
              </p:cNvPr>
              <p:cNvSpPr/>
              <p:nvPr/>
            </p:nvSpPr>
            <p:spPr>
              <a:xfrm>
                <a:off x="6155633" y="6543438"/>
                <a:ext cx="2770350" cy="1575542"/>
              </a:xfrm>
              <a:prstGeom prst="wedgeRoundRectCallout">
                <a:avLst>
                  <a:gd name="adj1" fmla="val 55719"/>
                  <a:gd name="adj2" fmla="val 41091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1A12107B-7879-9F44-BDCA-D49903AB336A}"/>
                  </a:ext>
                </a:extLst>
              </p:cNvPr>
              <p:cNvSpPr txBox="1"/>
              <p:nvPr/>
            </p:nvSpPr>
            <p:spPr>
              <a:xfrm>
                <a:off x="6179147" y="6656944"/>
                <a:ext cx="2770350" cy="1419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>
                    <a:latin typeface="+mj-lt"/>
                  </a:rPr>
                  <a:t>Mình đã làm sơ đồ các hệ trong gia đình đấy!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A0344AC-038C-4845-B537-0042083150D6}"/>
                </a:ext>
              </a:extLst>
            </p:cNvPr>
            <p:cNvSpPr/>
            <p:nvPr/>
          </p:nvSpPr>
          <p:spPr>
            <a:xfrm>
              <a:off x="1590261" y="1854563"/>
              <a:ext cx="4273826" cy="3214394"/>
            </a:xfrm>
            <a:prstGeom prst="rect">
              <a:avLst/>
            </a:prstGeom>
            <a:solidFill>
              <a:srgbClr val="D4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82E673-07C0-E84D-9530-BADC1DFA8E37}"/>
              </a:ext>
            </a:extLst>
          </p:cNvPr>
          <p:cNvSpPr txBox="1"/>
          <p:nvPr/>
        </p:nvSpPr>
        <p:spPr>
          <a:xfrm>
            <a:off x="1268895" y="1943944"/>
            <a:ext cx="4595192" cy="4093428"/>
          </a:xfrm>
          <a:prstGeom prst="rect">
            <a:avLst/>
          </a:prstGeom>
          <a:solidFill>
            <a:srgbClr val="D4EFFB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600" dirty="0">
                <a:latin typeface="+mj-lt"/>
              </a:rPr>
              <a:t>Làm một số việc thể hiện sự quan tâm, chăm sóc đối với các thế hệ trong gia đình.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600" dirty="0">
                <a:latin typeface="+mj-lt"/>
              </a:rPr>
              <a:t>Nói được nghề nghiệp của người lớn trong gia đình và nghề nghiệp em yêu thích.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600" dirty="0">
                <a:latin typeface="+mj-lt"/>
              </a:rPr>
              <a:t>Biết cách phòng tránh ngộ độc qua đường ăn uống và giữ gìn vệ sinh nhà ở.</a:t>
            </a:r>
          </a:p>
        </p:txBody>
      </p:sp>
    </p:spTree>
    <p:extLst>
      <p:ext uri="{BB962C8B-B14F-4D97-AF65-F5344CB8AC3E}">
        <p14:creationId xmlns:p14="http://schemas.microsoft.com/office/powerpoint/2010/main" xmlns="" val="40132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1963" y="595746"/>
            <a:ext cx="5307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909" y="1856509"/>
            <a:ext cx="102523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- Biết giới thiệu sơ đồ các thế hệ trong gia đình mình với bạn </a:t>
            </a:r>
          </a:p>
          <a:p>
            <a:r>
              <a:rPr lang="vi-VN" sz="2800" dirty="0" smtClean="0">
                <a:latin typeface="+mj-lt"/>
              </a:rPr>
              <a:t>- Nói được nghề nghiệp của người lớn trong gia đình và nghề nghiệp em yêu thích</a:t>
            </a:r>
          </a:p>
          <a:p>
            <a:r>
              <a:rPr lang="vi-VN" sz="2800" dirty="0" smtClean="0">
                <a:latin typeface="+mj-lt"/>
              </a:rPr>
              <a:t>Giới thiệu được nghề nghiệp của những người trong gia đình mình với ngưới khác.</a:t>
            </a:r>
          </a:p>
          <a:p>
            <a:r>
              <a:rPr lang="vi-VN" sz="2800" dirty="0" smtClean="0">
                <a:latin typeface="+mj-lt"/>
              </a:rPr>
              <a:t>- Năng lực giao tiếp, hợp tác, năng lực giải quyết vấn đề và sáng tạo.</a:t>
            </a:r>
          </a:p>
          <a:p>
            <a:r>
              <a:rPr lang="vi-VN" sz="2800" dirty="0" smtClean="0">
                <a:latin typeface="+mj-lt"/>
              </a:rPr>
              <a:t>- Biết yêu quý và kính trọng những người thân trong gia đình; làm được một số việc thể hiện sự quan tâm, chăm sóc đối với các thế hệ trong gia đình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FFEF44-42A6-5345-88E8-9B6208AB3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710" y="171450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B3F4BE-E262-8B42-8FFE-320564BDE3F1}"/>
              </a:ext>
            </a:extLst>
          </p:cNvPr>
          <p:cNvSpPr txBox="1"/>
          <p:nvPr/>
        </p:nvSpPr>
        <p:spPr>
          <a:xfrm>
            <a:off x="5526891" y="405795"/>
            <a:ext cx="510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+mj-lt"/>
                <a:cs typeface="Arial" panose="020B0604020202020204" pitchFamily="34" charset="0"/>
              </a:rPr>
              <a:t>Cùng hoàn thành sơ đồ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9614D5-1C54-3C45-8FA6-F9076A403C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4987" y="1295400"/>
            <a:ext cx="888916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4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ent Arrow 43">
            <a:extLst>
              <a:ext uri="{FF2B5EF4-FFF2-40B4-BE49-F238E27FC236}">
                <a16:creationId xmlns:a16="http://schemas.microsoft.com/office/drawing/2014/main" xmlns="" id="{EC04802A-678B-484C-B2FA-A3FCFE659930}"/>
              </a:ext>
            </a:extLst>
          </p:cNvPr>
          <p:cNvSpPr/>
          <p:nvPr/>
        </p:nvSpPr>
        <p:spPr>
          <a:xfrm rot="5400000">
            <a:off x="9870863" y="1310979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xmlns="" id="{1C620C5D-3D8C-AB4D-A19D-FCB0862FB114}"/>
              </a:ext>
            </a:extLst>
          </p:cNvPr>
          <p:cNvSpPr/>
          <p:nvPr/>
        </p:nvSpPr>
        <p:spPr>
          <a:xfrm>
            <a:off x="6674838" y="151755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4" name="Bent Arrow 43">
            <a:extLst>
              <a:ext uri="{FF2B5EF4-FFF2-40B4-BE49-F238E27FC236}">
                <a16:creationId xmlns:a16="http://schemas.microsoft.com/office/drawing/2014/main" xmlns="" id="{30D8C83A-CAC2-ED4F-9EA3-949C690C05BB}"/>
              </a:ext>
            </a:extLst>
          </p:cNvPr>
          <p:cNvSpPr/>
          <p:nvPr/>
        </p:nvSpPr>
        <p:spPr>
          <a:xfrm rot="5400000">
            <a:off x="9346956" y="1312639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26503D03-0A44-5B48-AE09-6D9BC63FFE9A}"/>
              </a:ext>
            </a:extLst>
          </p:cNvPr>
          <p:cNvSpPr/>
          <p:nvPr/>
        </p:nvSpPr>
        <p:spPr>
          <a:xfrm>
            <a:off x="7488654" y="932965"/>
            <a:ext cx="1675224" cy="1126763"/>
          </a:xfrm>
          <a:prstGeom prst="rect">
            <a:avLst/>
          </a:prstGeom>
          <a:solidFill>
            <a:srgbClr val="EE5DA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CÁC THẾ HỆ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42D32138-CC8A-8E48-887B-58F2FE4E86D4}"/>
              </a:ext>
            </a:extLst>
          </p:cNvPr>
          <p:cNvGrpSpPr/>
          <p:nvPr/>
        </p:nvGrpSpPr>
        <p:grpSpPr>
          <a:xfrm>
            <a:off x="9630750" y="843464"/>
            <a:ext cx="509635" cy="1514861"/>
            <a:chOff x="9614875" y="1023083"/>
            <a:chExt cx="509635" cy="15148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B660DA2D-C68B-A54F-9AA0-6A58CE0080B1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</p:grpSpPr>
          <p:sp>
            <p:nvSpPr>
              <p:cNvPr id="54" name="Bent Arrow 53">
                <a:extLst>
                  <a:ext uri="{FF2B5EF4-FFF2-40B4-BE49-F238E27FC236}">
                    <a16:creationId xmlns:a16="http://schemas.microsoft.com/office/drawing/2014/main" xmlns="" id="{E7CA723F-6324-EA4A-9EB8-AE8D4B670E3F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Bent Arrow 54">
                <a:extLst>
                  <a:ext uri="{FF2B5EF4-FFF2-40B4-BE49-F238E27FC236}">
                    <a16:creationId xmlns:a16="http://schemas.microsoft.com/office/drawing/2014/main" xmlns="" id="{5D418494-DC66-C146-8002-1E5D8911D4DE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B09E9A79-1CCD-D04B-B47D-0CF6412B97E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solidFill>
              <a:srgbClr val="EE5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CBF72E2E-7ED5-6F4E-871A-E238602649A3}"/>
              </a:ext>
            </a:extLst>
          </p:cNvPr>
          <p:cNvSpPr/>
          <p:nvPr/>
        </p:nvSpPr>
        <p:spPr>
          <a:xfrm>
            <a:off x="10125899" y="48397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Ông bà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0628DBB0-4EC3-A34C-8F83-90BEDEE0F703}"/>
              </a:ext>
            </a:extLst>
          </p:cNvPr>
          <p:cNvSpPr/>
          <p:nvPr/>
        </p:nvSpPr>
        <p:spPr>
          <a:xfrm>
            <a:off x="10115669" y="2074014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3C4EE72F-2246-A440-B996-6391902BA1DD}"/>
              </a:ext>
            </a:extLst>
          </p:cNvPr>
          <p:cNvSpPr/>
          <p:nvPr/>
        </p:nvSpPr>
        <p:spPr>
          <a:xfrm>
            <a:off x="10115669" y="127765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Bố mẹ</a:t>
            </a:r>
          </a:p>
        </p:txBody>
      </p:sp>
      <p:sp>
        <p:nvSpPr>
          <p:cNvPr id="78" name="Bent Arrow 43">
            <a:extLst>
              <a:ext uri="{FF2B5EF4-FFF2-40B4-BE49-F238E27FC236}">
                <a16:creationId xmlns:a16="http://schemas.microsoft.com/office/drawing/2014/main" xmlns="" id="{BDC7C284-E2F8-2049-96D8-89383CC05A89}"/>
              </a:ext>
            </a:extLst>
          </p:cNvPr>
          <p:cNvSpPr/>
          <p:nvPr/>
        </p:nvSpPr>
        <p:spPr>
          <a:xfrm rot="5400000">
            <a:off x="9843380" y="5150661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79" name="Bent Arrow 78">
            <a:extLst>
              <a:ext uri="{FF2B5EF4-FFF2-40B4-BE49-F238E27FC236}">
                <a16:creationId xmlns:a16="http://schemas.microsoft.com/office/drawing/2014/main" xmlns="" id="{8B786A68-ECCB-614E-A24C-AD3DA18764D7}"/>
              </a:ext>
            </a:extLst>
          </p:cNvPr>
          <p:cNvSpPr/>
          <p:nvPr/>
        </p:nvSpPr>
        <p:spPr>
          <a:xfrm flipV="1">
            <a:off x="6647355" y="360063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0" name="Bent Arrow 43">
            <a:extLst>
              <a:ext uri="{FF2B5EF4-FFF2-40B4-BE49-F238E27FC236}">
                <a16:creationId xmlns:a16="http://schemas.microsoft.com/office/drawing/2014/main" xmlns="" id="{3BA4AE25-C881-994C-ADC3-EFB4D5BC138C}"/>
              </a:ext>
            </a:extLst>
          </p:cNvPr>
          <p:cNvSpPr/>
          <p:nvPr/>
        </p:nvSpPr>
        <p:spPr>
          <a:xfrm rot="5400000">
            <a:off x="9319473" y="5152321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9DF4090A-59F8-B24B-AF24-96246E2610AF}"/>
              </a:ext>
            </a:extLst>
          </p:cNvPr>
          <p:cNvSpPr/>
          <p:nvPr/>
        </p:nvSpPr>
        <p:spPr>
          <a:xfrm>
            <a:off x="7461171" y="4772647"/>
            <a:ext cx="1675224" cy="1126763"/>
          </a:xfrm>
          <a:prstGeom prst="rect">
            <a:avLst/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NGHỀ</a:t>
            </a:r>
          </a:p>
          <a:p>
            <a:pPr algn="ctr"/>
            <a:r>
              <a:rPr lang="x-none" sz="2400" dirty="0">
                <a:solidFill>
                  <a:srgbClr val="0B0207"/>
                </a:solidFill>
              </a:rPr>
              <a:t>NGHIỆP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EACAB8FE-9706-404F-AE38-E6CEF631A208}"/>
              </a:ext>
            </a:extLst>
          </p:cNvPr>
          <p:cNvGrpSpPr/>
          <p:nvPr/>
        </p:nvGrpSpPr>
        <p:grpSpPr>
          <a:xfrm>
            <a:off x="9603267" y="4683146"/>
            <a:ext cx="509635" cy="1514861"/>
            <a:chOff x="9614875" y="1023083"/>
            <a:chExt cx="509635" cy="1514861"/>
          </a:xfrm>
          <a:solidFill>
            <a:srgbClr val="92D05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6FE968D8-612B-7F42-8F75-054A1E5EF68F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85" name="Bent Arrow 84">
                <a:extLst>
                  <a:ext uri="{FF2B5EF4-FFF2-40B4-BE49-F238E27FC236}">
                    <a16:creationId xmlns:a16="http://schemas.microsoft.com/office/drawing/2014/main" xmlns="" id="{728D5D92-E838-9045-9041-5CE0CA362B14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Bent Arrow 85">
                <a:extLst>
                  <a:ext uri="{FF2B5EF4-FFF2-40B4-BE49-F238E27FC236}">
                    <a16:creationId xmlns:a16="http://schemas.microsoft.com/office/drawing/2014/main" xmlns="" id="{DCEA9DBF-3740-3040-A628-62A905237343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368DB51C-03D2-C847-9ADB-D2E6DBE0723A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xmlns="" id="{8DB91F69-02F1-414A-9F85-695FB7B6C2E8}"/>
              </a:ext>
            </a:extLst>
          </p:cNvPr>
          <p:cNvSpPr/>
          <p:nvPr/>
        </p:nvSpPr>
        <p:spPr>
          <a:xfrm>
            <a:off x="10115669" y="432365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Bác sĩ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xmlns="" id="{2351BB25-7ACD-7A47-91A6-DBDA3D7878F6}"/>
              </a:ext>
            </a:extLst>
          </p:cNvPr>
          <p:cNvSpPr/>
          <p:nvPr/>
        </p:nvSpPr>
        <p:spPr>
          <a:xfrm>
            <a:off x="10088186" y="5913696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605EEB1B-B9BE-9240-B070-A67F890D82B1}"/>
              </a:ext>
            </a:extLst>
          </p:cNvPr>
          <p:cNvSpPr/>
          <p:nvPr/>
        </p:nvSpPr>
        <p:spPr>
          <a:xfrm>
            <a:off x="10088186" y="511733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91" name="Bent Arrow 43">
            <a:extLst>
              <a:ext uri="{FF2B5EF4-FFF2-40B4-BE49-F238E27FC236}">
                <a16:creationId xmlns:a16="http://schemas.microsoft.com/office/drawing/2014/main" xmlns="" id="{9FF04061-F119-444E-8427-CFC80E627D7C}"/>
              </a:ext>
            </a:extLst>
          </p:cNvPr>
          <p:cNvSpPr/>
          <p:nvPr/>
        </p:nvSpPr>
        <p:spPr>
          <a:xfrm rot="16200000" flipH="1">
            <a:off x="2392458" y="5127715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2" name="Bent Arrow 91">
            <a:extLst>
              <a:ext uri="{FF2B5EF4-FFF2-40B4-BE49-F238E27FC236}">
                <a16:creationId xmlns:a16="http://schemas.microsoft.com/office/drawing/2014/main" xmlns="" id="{95D38EC7-7F21-EA44-ADC5-BAA62A699C66}"/>
              </a:ext>
            </a:extLst>
          </p:cNvPr>
          <p:cNvSpPr/>
          <p:nvPr/>
        </p:nvSpPr>
        <p:spPr>
          <a:xfrm flipH="1" flipV="1">
            <a:off x="4799340" y="357768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3" name="Bent Arrow 43">
            <a:extLst>
              <a:ext uri="{FF2B5EF4-FFF2-40B4-BE49-F238E27FC236}">
                <a16:creationId xmlns:a16="http://schemas.microsoft.com/office/drawing/2014/main" xmlns="" id="{0513E717-C6AC-6C49-A811-704E5CC831CA}"/>
              </a:ext>
            </a:extLst>
          </p:cNvPr>
          <p:cNvSpPr/>
          <p:nvPr/>
        </p:nvSpPr>
        <p:spPr>
          <a:xfrm rot="16200000" flipH="1">
            <a:off x="2912918" y="5129375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CC55358C-B042-DE44-AC9A-DF0B63F54E9A}"/>
              </a:ext>
            </a:extLst>
          </p:cNvPr>
          <p:cNvSpPr/>
          <p:nvPr/>
        </p:nvSpPr>
        <p:spPr>
          <a:xfrm flipH="1">
            <a:off x="3209612" y="4749701"/>
            <a:ext cx="1675224" cy="1126763"/>
          </a:xfrm>
          <a:prstGeom prst="rect">
            <a:avLst/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200" dirty="0">
                <a:solidFill>
                  <a:srgbClr val="0B0207"/>
                </a:solidFill>
              </a:rPr>
              <a:t>GIỮ SẠCH NHÀ Ở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B2E4E2B0-C742-6841-A4F9-F73B8C850E23}"/>
              </a:ext>
            </a:extLst>
          </p:cNvPr>
          <p:cNvGrpSpPr/>
          <p:nvPr/>
        </p:nvGrpSpPr>
        <p:grpSpPr>
          <a:xfrm flipH="1">
            <a:off x="2198727" y="4660200"/>
            <a:ext cx="509635" cy="1514861"/>
            <a:chOff x="9614875" y="1023083"/>
            <a:chExt cx="509635" cy="1514861"/>
          </a:xfrm>
          <a:solidFill>
            <a:srgbClr val="00B0F0">
              <a:alpha val="89000"/>
            </a:srgbClr>
          </a:solidFill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A7A4ECF7-42F0-3341-B14E-8F716A8274E9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98" name="Bent Arrow 97">
                <a:extLst>
                  <a:ext uri="{FF2B5EF4-FFF2-40B4-BE49-F238E27FC236}">
                    <a16:creationId xmlns:a16="http://schemas.microsoft.com/office/drawing/2014/main" xmlns="" id="{BFDDD35E-4190-CC42-8EAA-79A286AA8D6C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ent Arrow 98">
                <a:extLst>
                  <a:ext uri="{FF2B5EF4-FFF2-40B4-BE49-F238E27FC236}">
                    <a16:creationId xmlns:a16="http://schemas.microsoft.com/office/drawing/2014/main" xmlns="" id="{B3434689-CBCE-474E-8AAC-1B8D98013050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8ED4DB35-3A33-FB44-A6FD-CAEDAA989D6E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xmlns="" id="{28E8E49D-235D-FC4A-ACF5-A9B41EC20053}"/>
              </a:ext>
            </a:extLst>
          </p:cNvPr>
          <p:cNvSpPr/>
          <p:nvPr/>
        </p:nvSpPr>
        <p:spPr>
          <a:xfrm flipH="1">
            <a:off x="447525" y="430071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Quét nhà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xmlns="" id="{B4A9C244-56D2-9D46-8FFB-8EE918AAB69C}"/>
              </a:ext>
            </a:extLst>
          </p:cNvPr>
          <p:cNvSpPr/>
          <p:nvPr/>
        </p:nvSpPr>
        <p:spPr>
          <a:xfrm flipH="1">
            <a:off x="437295" y="589075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xmlns="" id="{FA7E370A-0E9D-694C-9ABB-C45E1328C4F8}"/>
              </a:ext>
            </a:extLst>
          </p:cNvPr>
          <p:cNvSpPr/>
          <p:nvPr/>
        </p:nvSpPr>
        <p:spPr>
          <a:xfrm flipH="1">
            <a:off x="437295" y="509439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Lau bàn</a:t>
            </a:r>
          </a:p>
        </p:txBody>
      </p:sp>
      <p:sp>
        <p:nvSpPr>
          <p:cNvPr id="105" name="Bent Arrow 43">
            <a:extLst>
              <a:ext uri="{FF2B5EF4-FFF2-40B4-BE49-F238E27FC236}">
                <a16:creationId xmlns:a16="http://schemas.microsoft.com/office/drawing/2014/main" xmlns="" id="{87E471DB-2FFD-5D44-AA03-6BF22B6B3A23}"/>
              </a:ext>
            </a:extLst>
          </p:cNvPr>
          <p:cNvSpPr/>
          <p:nvPr/>
        </p:nvSpPr>
        <p:spPr>
          <a:xfrm rot="16200000" flipH="1">
            <a:off x="2286689" y="1309504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6" name="Bent Arrow 105">
            <a:extLst>
              <a:ext uri="{FF2B5EF4-FFF2-40B4-BE49-F238E27FC236}">
                <a16:creationId xmlns:a16="http://schemas.microsoft.com/office/drawing/2014/main" xmlns="" id="{CC98014A-2E04-7E4C-8B41-433917221527}"/>
              </a:ext>
            </a:extLst>
          </p:cNvPr>
          <p:cNvSpPr/>
          <p:nvPr/>
        </p:nvSpPr>
        <p:spPr>
          <a:xfrm flipH="1">
            <a:off x="4797089" y="148986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7" name="Bent Arrow 43">
            <a:extLst>
              <a:ext uri="{FF2B5EF4-FFF2-40B4-BE49-F238E27FC236}">
                <a16:creationId xmlns:a16="http://schemas.microsoft.com/office/drawing/2014/main" xmlns="" id="{1D21B1DB-7899-FB46-AC2E-621FAD5CB72B}"/>
              </a:ext>
            </a:extLst>
          </p:cNvPr>
          <p:cNvSpPr/>
          <p:nvPr/>
        </p:nvSpPr>
        <p:spPr>
          <a:xfrm rot="16200000" flipH="1">
            <a:off x="2807149" y="1311164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3C5B06AE-40E1-EC40-8EEB-7747843FA809}"/>
              </a:ext>
            </a:extLst>
          </p:cNvPr>
          <p:cNvSpPr/>
          <p:nvPr/>
        </p:nvSpPr>
        <p:spPr>
          <a:xfrm flipH="1">
            <a:off x="3103843" y="931490"/>
            <a:ext cx="1675224" cy="1126763"/>
          </a:xfrm>
          <a:prstGeom prst="rect">
            <a:avLst/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PHÒNG TRÁNH NGỘ ĐỘC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CA9A61B4-E63C-C243-8B52-52827EE63276}"/>
              </a:ext>
            </a:extLst>
          </p:cNvPr>
          <p:cNvGrpSpPr/>
          <p:nvPr/>
        </p:nvGrpSpPr>
        <p:grpSpPr>
          <a:xfrm flipH="1">
            <a:off x="2092958" y="841989"/>
            <a:ext cx="509635" cy="1514861"/>
            <a:chOff x="9614875" y="1023083"/>
            <a:chExt cx="509635" cy="1514861"/>
          </a:xfrm>
          <a:solidFill>
            <a:srgbClr val="FFC000">
              <a:alpha val="89000"/>
            </a:srgbClr>
          </a:solidFill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610C233E-C1BF-F74A-BA70-B1F4A5ACB0D8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112" name="Bent Arrow 111">
                <a:extLst>
                  <a:ext uri="{FF2B5EF4-FFF2-40B4-BE49-F238E27FC236}">
                    <a16:creationId xmlns:a16="http://schemas.microsoft.com/office/drawing/2014/main" xmlns="" id="{E02B367A-434C-964C-AEE9-5A34C3EAC127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ent Arrow 112">
                <a:extLst>
                  <a:ext uri="{FF2B5EF4-FFF2-40B4-BE49-F238E27FC236}">
                    <a16:creationId xmlns:a16="http://schemas.microsoft.com/office/drawing/2014/main" xmlns="" id="{5A1402A2-FCEF-0144-BD4F-CD1477C5EB4A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1BED682B-530E-074B-97D0-4E5EE611A61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xmlns="" id="{2CF3F202-BE4F-B64E-80F7-876730EDFEEA}"/>
              </a:ext>
            </a:extLst>
          </p:cNvPr>
          <p:cNvSpPr/>
          <p:nvPr/>
        </p:nvSpPr>
        <p:spPr>
          <a:xfrm flipH="1">
            <a:off x="324503" y="48250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Bảo quản thức ăn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xmlns="" id="{7D021837-2E1B-A74F-A98B-866EBDEE56E7}"/>
              </a:ext>
            </a:extLst>
          </p:cNvPr>
          <p:cNvSpPr/>
          <p:nvPr/>
        </p:nvSpPr>
        <p:spPr>
          <a:xfrm flipH="1">
            <a:off x="331526" y="2072539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xmlns="" id="{365577C6-ED64-B744-9B64-CD54A7789E93}"/>
              </a:ext>
            </a:extLst>
          </p:cNvPr>
          <p:cNvSpPr/>
          <p:nvPr/>
        </p:nvSpPr>
        <p:spPr>
          <a:xfrm flipH="1">
            <a:off x="331526" y="127618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………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6206CE43-9D8D-3741-B83F-7CFC7CE8AE33}"/>
              </a:ext>
            </a:extLst>
          </p:cNvPr>
          <p:cNvGrpSpPr/>
          <p:nvPr/>
        </p:nvGrpSpPr>
        <p:grpSpPr>
          <a:xfrm>
            <a:off x="4320805" y="2297740"/>
            <a:ext cx="3766457" cy="2002971"/>
            <a:chOff x="4113769" y="2525485"/>
            <a:chExt cx="3766457" cy="200297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853C364F-A961-8F4C-A52A-E373BC558B62}"/>
                </a:ext>
              </a:extLst>
            </p:cNvPr>
            <p:cNvSpPr/>
            <p:nvPr/>
          </p:nvSpPr>
          <p:spPr>
            <a:xfrm>
              <a:off x="4113769" y="2525485"/>
              <a:ext cx="3766457" cy="2002971"/>
            </a:xfrm>
            <a:custGeom>
              <a:avLst/>
              <a:gdLst>
                <a:gd name="connsiteX0" fmla="*/ 1861458 w 3766457"/>
                <a:gd name="connsiteY0" fmla="*/ 0 h 2637055"/>
                <a:gd name="connsiteX1" fmla="*/ 3766457 w 3766457"/>
                <a:gd name="connsiteY1" fmla="*/ 1164773 h 2637055"/>
                <a:gd name="connsiteX2" fmla="*/ 3288517 w 3766457"/>
                <a:gd name="connsiteY2" fmla="*/ 1164773 h 2637055"/>
                <a:gd name="connsiteX3" fmla="*/ 3288517 w 3766457"/>
                <a:gd name="connsiteY3" fmla="*/ 2637055 h 2637055"/>
                <a:gd name="connsiteX4" fmla="*/ 477941 w 3766457"/>
                <a:gd name="connsiteY4" fmla="*/ 2637055 h 2637055"/>
                <a:gd name="connsiteX5" fmla="*/ 477941 w 3766457"/>
                <a:gd name="connsiteY5" fmla="*/ 1164773 h 2637055"/>
                <a:gd name="connsiteX6" fmla="*/ 0 w 3766457"/>
                <a:gd name="connsiteY6" fmla="*/ 1164773 h 26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457" h="2637055">
                  <a:moveTo>
                    <a:pt x="1861458" y="0"/>
                  </a:moveTo>
                  <a:lnTo>
                    <a:pt x="3766457" y="1164773"/>
                  </a:lnTo>
                  <a:lnTo>
                    <a:pt x="3288517" y="1164773"/>
                  </a:lnTo>
                  <a:lnTo>
                    <a:pt x="3288517" y="2637055"/>
                  </a:lnTo>
                  <a:lnTo>
                    <a:pt x="477941" y="2637055"/>
                  </a:lnTo>
                  <a:lnTo>
                    <a:pt x="477941" y="1164773"/>
                  </a:lnTo>
                  <a:lnTo>
                    <a:pt x="0" y="1164773"/>
                  </a:lnTo>
                  <a:close/>
                </a:path>
              </a:pathLst>
            </a:custGeom>
            <a:solidFill>
              <a:srgbClr val="BBBADE"/>
            </a:solidFill>
            <a:ln w="762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89ED098-42E8-C741-8EAD-5A22DF5D491D}"/>
                </a:ext>
              </a:extLst>
            </p:cNvPr>
            <p:cNvSpPr txBox="1"/>
            <p:nvPr/>
          </p:nvSpPr>
          <p:spPr>
            <a:xfrm>
              <a:off x="4779067" y="3526970"/>
              <a:ext cx="24358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solidFill>
                    <a:srgbClr val="0B0207"/>
                  </a:solidFill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7" grpId="0" animBg="1"/>
      <p:bldP spid="44" grpId="0" animBg="1"/>
      <p:bldP spid="53" grpId="0" animBg="1"/>
      <p:bldP spid="59" grpId="0" animBg="1"/>
      <p:bldP spid="60" grpId="0" animBg="1"/>
      <p:bldP spid="61" grpId="0" animBg="1"/>
      <p:bldP spid="78" grpId="0" animBg="1"/>
      <p:bldP spid="79" grpId="0" animBg="1"/>
      <p:bldP spid="80" grpId="0" animBg="1"/>
      <p:bldP spid="81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14" grpId="0" animBg="1"/>
      <p:bldP spid="115" grpId="0" animBg="1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C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4794DCB-BF5D-6944-B98E-D1530631DF23}"/>
              </a:ext>
            </a:extLst>
          </p:cNvPr>
          <p:cNvSpPr/>
          <p:nvPr/>
        </p:nvSpPr>
        <p:spPr>
          <a:xfrm>
            <a:off x="755356" y="452575"/>
            <a:ext cx="11436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2. Kể những việc làm thể hiện sự quan tâm đến bà của gia đình Hoa trong các bức tranh sau đây: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8529D74-08CD-EF43-8826-380FCDEB4526}"/>
              </a:ext>
            </a:extLst>
          </p:cNvPr>
          <p:cNvGrpSpPr/>
          <p:nvPr/>
        </p:nvGrpSpPr>
        <p:grpSpPr>
          <a:xfrm>
            <a:off x="1498102" y="2555296"/>
            <a:ext cx="4084885" cy="3093815"/>
            <a:chOff x="4114800" y="1952786"/>
            <a:chExt cx="3949485" cy="29912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23A5BBA-B830-A44D-9FEF-441926B7C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53" t="1852" r="1419" b="5556"/>
            <a:stretch/>
          </p:blipFill>
          <p:spPr>
            <a:xfrm>
              <a:off x="4114800" y="1952786"/>
              <a:ext cx="3949485" cy="2847814"/>
            </a:xfrm>
            <a:prstGeom prst="roundRect">
              <a:avLst>
                <a:gd name="adj" fmla="val 20464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70604C38-CDC5-0942-92C8-66DD29E88E76}"/>
                </a:ext>
              </a:extLst>
            </p:cNvPr>
            <p:cNvSpPr/>
            <p:nvPr/>
          </p:nvSpPr>
          <p:spPr>
            <a:xfrm>
              <a:off x="4176793" y="1999281"/>
              <a:ext cx="3840998" cy="2753534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A645790-22D7-864A-A0AF-6065914FA7DD}"/>
                </a:ext>
              </a:extLst>
            </p:cNvPr>
            <p:cNvSpPr/>
            <p:nvPr/>
          </p:nvSpPr>
          <p:spPr>
            <a:xfrm>
              <a:off x="4294740" y="4428540"/>
              <a:ext cx="515512" cy="515512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9BCF24F-0C4D-9C49-B906-12C2ADDED158}"/>
              </a:ext>
            </a:extLst>
          </p:cNvPr>
          <p:cNvGrpSpPr/>
          <p:nvPr/>
        </p:nvGrpSpPr>
        <p:grpSpPr>
          <a:xfrm>
            <a:off x="6654801" y="2519410"/>
            <a:ext cx="4209528" cy="3129701"/>
            <a:chOff x="2964400" y="4119324"/>
            <a:chExt cx="3698769" cy="28088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C589733-B25D-2D45-81AF-5374B6421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4400" y="4119324"/>
              <a:ext cx="3698769" cy="2622759"/>
            </a:xfrm>
            <a:prstGeom prst="roundRect">
              <a:avLst>
                <a:gd name="adj" fmla="val 18991"/>
              </a:avLst>
            </a:prstGeom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A29798FD-6B12-944F-80A0-E069BC38EB4D}"/>
                </a:ext>
              </a:extLst>
            </p:cNvPr>
            <p:cNvSpPr/>
            <p:nvPr/>
          </p:nvSpPr>
          <p:spPr>
            <a:xfrm>
              <a:off x="3004592" y="4123246"/>
              <a:ext cx="3658577" cy="2622760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0BC0D628-A173-B54A-BE6B-3CC40A628089}"/>
                </a:ext>
              </a:extLst>
            </p:cNvPr>
            <p:cNvSpPr/>
            <p:nvPr/>
          </p:nvSpPr>
          <p:spPr>
            <a:xfrm>
              <a:off x="3116937" y="6437131"/>
              <a:ext cx="491029" cy="491029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86BB50F-E016-994B-8A69-D7A79909463F}"/>
              </a:ext>
            </a:extLst>
          </p:cNvPr>
          <p:cNvGrpSpPr/>
          <p:nvPr/>
        </p:nvGrpSpPr>
        <p:grpSpPr>
          <a:xfrm>
            <a:off x="6092925" y="1194354"/>
            <a:ext cx="3134191" cy="1138783"/>
            <a:chOff x="6016727" y="1189735"/>
            <a:chExt cx="3134191" cy="1138783"/>
          </a:xfrm>
        </p:grpSpPr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xmlns="" id="{AA3516C4-B96D-4746-AF9B-3CEA6C92D39D}"/>
                </a:ext>
              </a:extLst>
            </p:cNvPr>
            <p:cNvSpPr/>
            <p:nvPr/>
          </p:nvSpPr>
          <p:spPr>
            <a:xfrm>
              <a:off x="6065211" y="1189735"/>
              <a:ext cx="3064933" cy="1138783"/>
            </a:xfrm>
            <a:prstGeom prst="wedgeRoundRectCallout">
              <a:avLst>
                <a:gd name="adj1" fmla="val 37730"/>
                <a:gd name="adj2" fmla="val 744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D314CF0-9538-9E4D-96B5-212C282EF683}"/>
                </a:ext>
              </a:extLst>
            </p:cNvPr>
            <p:cNvSpPr txBox="1"/>
            <p:nvPr/>
          </p:nvSpPr>
          <p:spPr>
            <a:xfrm>
              <a:off x="6016727" y="1312859"/>
              <a:ext cx="31341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dirty="0">
                  <a:latin typeface="+mj-lt"/>
                </a:rPr>
                <a:t>Khăn này hợp với </a:t>
              </a:r>
            </a:p>
            <a:p>
              <a:pPr algn="ctr"/>
              <a:r>
                <a:rPr lang="x-none" sz="2800" dirty="0">
                  <a:latin typeface="+mj-lt"/>
                </a:rPr>
                <a:t>mẹ đấy em ạ!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EF2AFE6-ACD8-8849-B01F-6E5B2580BF53}"/>
              </a:ext>
            </a:extLst>
          </p:cNvPr>
          <p:cNvSpPr txBox="1"/>
          <p:nvPr/>
        </p:nvSpPr>
        <p:spPr>
          <a:xfrm>
            <a:off x="1713443" y="5699910"/>
            <a:ext cx="3684022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dirty="0">
                <a:latin typeface="+mj-lt"/>
              </a:rPr>
              <a:t>Hoa viết thiệp tặng bà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7899283-2E98-7D4D-B4C4-A031A860B76A}"/>
              </a:ext>
            </a:extLst>
          </p:cNvPr>
          <p:cNvSpPr txBox="1"/>
          <p:nvPr/>
        </p:nvSpPr>
        <p:spPr>
          <a:xfrm>
            <a:off x="6794537" y="5751697"/>
            <a:ext cx="4203395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dirty="0">
                <a:latin typeface="+mj-lt"/>
              </a:rPr>
              <a:t>Bố mẹ mua khăn tặng bà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DAEEFEB-66B3-3D4F-A949-CF7D7D3D59D8}"/>
              </a:ext>
            </a:extLst>
          </p:cNvPr>
          <p:cNvGrpSpPr/>
          <p:nvPr/>
        </p:nvGrpSpPr>
        <p:grpSpPr>
          <a:xfrm>
            <a:off x="3529867" y="397299"/>
            <a:ext cx="6571845" cy="5065542"/>
            <a:chOff x="3529867" y="556325"/>
            <a:chExt cx="6571845" cy="50655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EDDA1F7-B5C4-C74E-A24D-1B5F58248DBE}"/>
                </a:ext>
              </a:extLst>
            </p:cNvPr>
            <p:cNvGrpSpPr/>
            <p:nvPr/>
          </p:nvGrpSpPr>
          <p:grpSpPr>
            <a:xfrm>
              <a:off x="3529867" y="633082"/>
              <a:ext cx="5275466" cy="4988785"/>
              <a:chOff x="5621955" y="1199963"/>
              <a:chExt cx="5937422" cy="559183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762B5ECF-1A83-4C4F-8584-E04F3B6B8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621955" y="1199963"/>
                <a:ext cx="5937421" cy="5505800"/>
              </a:xfrm>
              <a:prstGeom prst="roundRect">
                <a:avLst>
                  <a:gd name="adj" fmla="val 4957"/>
                </a:avLst>
              </a:prstGeom>
            </p:spPr>
          </p:pic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="" id="{9124E8FD-5236-7D49-A171-5F8579E548AA}"/>
                  </a:ext>
                </a:extLst>
              </p:cNvPr>
              <p:cNvSpPr/>
              <p:nvPr/>
            </p:nvSpPr>
            <p:spPr>
              <a:xfrm>
                <a:off x="5655409" y="1238363"/>
                <a:ext cx="5903968" cy="5462842"/>
              </a:xfrm>
              <a:prstGeom prst="roundRect">
                <a:avLst>
                  <a:gd name="adj" fmla="val 4511"/>
                </a:avLst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5ABD2279-F668-2142-9959-671C00259B1F}"/>
                  </a:ext>
                </a:extLst>
              </p:cNvPr>
              <p:cNvSpPr/>
              <p:nvPr/>
            </p:nvSpPr>
            <p:spPr>
              <a:xfrm>
                <a:off x="8378603" y="6300769"/>
                <a:ext cx="491029" cy="491029"/>
              </a:xfrm>
              <a:prstGeom prst="ellipse">
                <a:avLst/>
              </a:prstGeom>
              <a:solidFill>
                <a:srgbClr val="FCE28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8E416FA-A6F2-364A-936B-8CA8ADB118B6}"/>
                </a:ext>
              </a:extLst>
            </p:cNvPr>
            <p:cNvGrpSpPr/>
            <p:nvPr/>
          </p:nvGrpSpPr>
          <p:grpSpPr>
            <a:xfrm>
              <a:off x="6917828" y="556325"/>
              <a:ext cx="3183884" cy="1138783"/>
              <a:chOff x="6629194" y="1300571"/>
              <a:chExt cx="3183884" cy="1138783"/>
            </a:xfrm>
          </p:grpSpPr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xmlns="" id="{CF8DC2F3-E82F-F044-9143-3C8C6A9C8DE7}"/>
                  </a:ext>
                </a:extLst>
              </p:cNvPr>
              <p:cNvSpPr/>
              <p:nvPr/>
            </p:nvSpPr>
            <p:spPr>
              <a:xfrm>
                <a:off x="6688666" y="1300571"/>
                <a:ext cx="3064933" cy="1138783"/>
              </a:xfrm>
              <a:prstGeom prst="wedgeRoundRectCallout">
                <a:avLst>
                  <a:gd name="adj1" fmla="val -18978"/>
                  <a:gd name="adj2" fmla="val 66464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80FCCFD0-2628-DF43-A915-2A9D296486FE}"/>
                  </a:ext>
                </a:extLst>
              </p:cNvPr>
              <p:cNvSpPr txBox="1"/>
              <p:nvPr/>
            </p:nvSpPr>
            <p:spPr>
              <a:xfrm>
                <a:off x="6629194" y="1409841"/>
                <a:ext cx="318388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800" dirty="0">
                    <a:latin typeface="+mj-lt"/>
                  </a:rPr>
                  <a:t>Cháu kính chúc bà</a:t>
                </a:r>
              </a:p>
              <a:p>
                <a:pPr algn="ctr"/>
                <a:r>
                  <a:rPr lang="x-none" sz="2800" dirty="0">
                    <a:latin typeface="+mj-lt"/>
                  </a:rPr>
                  <a:t> mạnh khoẻ ạ!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A1BB5E-C572-F64D-8EAB-FC0E0EB5F305}"/>
              </a:ext>
            </a:extLst>
          </p:cNvPr>
          <p:cNvSpPr txBox="1"/>
          <p:nvPr/>
        </p:nvSpPr>
        <p:spPr>
          <a:xfrm>
            <a:off x="3146579" y="5698943"/>
            <a:ext cx="6042039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dirty="0">
                <a:latin typeface="+mj-lt"/>
              </a:rPr>
              <a:t>Cả nhà tổ chức tiệc sinh nhật cho bà</a:t>
            </a:r>
          </a:p>
        </p:txBody>
      </p:sp>
    </p:spTree>
    <p:extLst>
      <p:ext uri="{BB962C8B-B14F-4D97-AF65-F5344CB8AC3E}">
        <p14:creationId xmlns:p14="http://schemas.microsoft.com/office/powerpoint/2010/main" xmlns="" val="30590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6D9F5E-0097-6240-A204-B6559F58885A}"/>
              </a:ext>
            </a:extLst>
          </p:cNvPr>
          <p:cNvSpPr txBox="1"/>
          <p:nvPr/>
        </p:nvSpPr>
        <p:spPr>
          <a:xfrm>
            <a:off x="919517" y="384683"/>
            <a:ext cx="1035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+mj-lt"/>
                <a:cs typeface="Arial" panose="020B0604020202020204" pitchFamily="34" charset="0"/>
              </a:rPr>
              <a:t>3. Trò chơi: Sắp xếp thức ăn, đồ uống, đồ dùng vào đúng vị trí để đảm bảo vệ sinh và an toàn.</a:t>
            </a:r>
          </a:p>
        </p:txBody>
      </p:sp>
      <p:pic>
        <p:nvPicPr>
          <p:cNvPr id="1026" name="Picture 2" descr="Medicine cabinet - Free medical icons">
            <a:extLst>
              <a:ext uri="{FF2B5EF4-FFF2-40B4-BE49-F238E27FC236}">
                <a16:creationId xmlns:a16="http://schemas.microsoft.com/office/drawing/2014/main" xmlns="" id="{9C71F4D8-9BC6-174F-8059-9D4984F5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5360" y="3846442"/>
            <a:ext cx="2560982" cy="2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Tủ Lạnh PNG, Vector, PSD, và biểu tượng để tải về miễn phí |  pngtree">
            <a:extLst>
              <a:ext uri="{FF2B5EF4-FFF2-40B4-BE49-F238E27FC236}">
                <a16:creationId xmlns:a16="http://schemas.microsoft.com/office/drawing/2014/main" xmlns="" id="{8C10249A-BC4B-AF44-A237-02A8C2D33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49" t="13043" r="25738" b="13623"/>
          <a:stretch/>
        </p:blipFill>
        <p:spPr bwMode="auto">
          <a:xfrm>
            <a:off x="5267740" y="3664379"/>
            <a:ext cx="1808131" cy="27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FA5997-E997-A647-B221-CE63488D0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6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237" y="3765824"/>
            <a:ext cx="1917700" cy="2641600"/>
          </a:xfrm>
          <a:prstGeom prst="rect">
            <a:avLst/>
          </a:prstGeom>
        </p:spPr>
      </p:pic>
      <p:pic>
        <p:nvPicPr>
          <p:cNvPr id="1030" name="Picture 6" descr="Cartoon Pills Stock Illustrations – 6,789 Cartoon Pills Stock  Illustrations, Vectors &amp;amp; Clipart - Dreamstime">
            <a:extLst>
              <a:ext uri="{FF2B5EF4-FFF2-40B4-BE49-F238E27FC236}">
                <a16:creationId xmlns:a16="http://schemas.microsoft.com/office/drawing/2014/main" xmlns="" id="{688A228B-219C-5D4B-B9BB-F6F46512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794" y="1276215"/>
            <a:ext cx="1900355" cy="19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Cartoon Steak Cliparts, Download Free Cartoon Steak Cliparts png  images, Free ClipArts on Clipart Library">
            <a:extLst>
              <a:ext uri="{FF2B5EF4-FFF2-40B4-BE49-F238E27FC236}">
                <a16:creationId xmlns:a16="http://schemas.microsoft.com/office/drawing/2014/main" xmlns="" id="{2ED3AAD1-FBAE-6A44-86A9-50AE1B62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1149" y="1780626"/>
            <a:ext cx="1923239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getable Auglis Cartoon, PNG, 990x840px, Vegetable, Apple, Auglis, Carrot,  Cartoon Download Free">
            <a:extLst>
              <a:ext uri="{FF2B5EF4-FFF2-40B4-BE49-F238E27FC236}">
                <a16:creationId xmlns:a16="http://schemas.microsoft.com/office/drawing/2014/main" xmlns="" id="{D896BCB1-217E-444B-BCB9-9584EC97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496" b="91655" l="5366" r="95000">
                        <a14:foregroundMark x1="9512" y1="62014" x2="9512" y2="62014"/>
                        <a14:foregroundMark x1="5366" y1="69784" x2="5366" y2="69784"/>
                        <a14:foregroundMark x1="95000" y1="44604" x2="95000" y2="44604"/>
                        <a14:foregroundMark x1="41220" y1="91655" x2="41220" y2="91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579" y="995768"/>
            <a:ext cx="2427594" cy="2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Fruit Clip Art - Fruits And Vegetables Cartoon , Free Transparent  Clipart - ClipartKey">
            <a:extLst>
              <a:ext uri="{FF2B5EF4-FFF2-40B4-BE49-F238E27FC236}">
                <a16:creationId xmlns:a16="http://schemas.microsoft.com/office/drawing/2014/main" xmlns="" id="{DDB1894B-644E-0E4E-9C67-8A6D29DA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30" y="1457355"/>
            <a:ext cx="2725052" cy="18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1C17BD7-0E59-0D45-B610-14F5EC81862F}"/>
              </a:ext>
            </a:extLst>
          </p:cNvPr>
          <p:cNvGrpSpPr/>
          <p:nvPr/>
        </p:nvGrpSpPr>
        <p:grpSpPr>
          <a:xfrm>
            <a:off x="2815585" y="1240418"/>
            <a:ext cx="3353614" cy="2206336"/>
            <a:chOff x="1957156" y="6404639"/>
            <a:chExt cx="4993569" cy="2825253"/>
          </a:xfrm>
        </p:grpSpPr>
        <p:pic>
          <p:nvPicPr>
            <p:cNvPr id="1038" name="Picture 14" descr="Consumer Goods Cliparts - Household Chemicals Clipart, Cliparts &amp;amp; Cartoons  - Jing.fm">
              <a:extLst>
                <a:ext uri="{FF2B5EF4-FFF2-40B4-BE49-F238E27FC236}">
                  <a16:creationId xmlns:a16="http://schemas.microsoft.com/office/drawing/2014/main" xmlns="" id="{69EFB980-C38F-804E-9124-8943560C9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156" y="6404639"/>
              <a:ext cx="4993569" cy="282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7B4814D-C49E-5F40-8AD5-18A4C2E432F3}"/>
                </a:ext>
              </a:extLst>
            </p:cNvPr>
            <p:cNvSpPr txBox="1"/>
            <p:nvPr/>
          </p:nvSpPr>
          <p:spPr>
            <a:xfrm>
              <a:off x="2928947" y="7328436"/>
              <a:ext cx="977348" cy="82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>
                  <a:solidFill>
                    <a:srgbClr val="002060"/>
                  </a:solidFill>
                </a:rPr>
                <a:t>Lau kính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2BBE3EC-3EED-0045-9EE8-CF983EBF86E6}"/>
                </a:ext>
              </a:extLst>
            </p:cNvPr>
            <p:cNvSpPr txBox="1"/>
            <p:nvPr/>
          </p:nvSpPr>
          <p:spPr>
            <a:xfrm rot="21436021">
              <a:off x="3817501" y="7253380"/>
              <a:ext cx="977348" cy="82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>
                  <a:solidFill>
                    <a:srgbClr val="002060"/>
                  </a:solidFill>
                </a:rPr>
                <a:t>Rửa   át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8F4D3C3-7FB7-3F4C-81E9-C19271E8EBEF}"/>
                </a:ext>
              </a:extLst>
            </p:cNvPr>
            <p:cNvSpPr txBox="1"/>
            <p:nvPr/>
          </p:nvSpPr>
          <p:spPr>
            <a:xfrm>
              <a:off x="4659393" y="7853819"/>
              <a:ext cx="977348" cy="59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dirty="0">
                  <a:solidFill>
                    <a:srgbClr val="002060"/>
                  </a:solidFill>
                </a:rPr>
                <a:t>Nước giặt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445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31106 0.28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1125 0.284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42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8255 0.332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16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1172 0.40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0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849 0.3217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1608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E2D799-8388-AB4D-A8C1-5ED5DF94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56017" y="14636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1FBDE0-3D86-9B4D-8DB6-C09A3EAC8F66}"/>
              </a:ext>
            </a:extLst>
          </p:cNvPr>
          <p:cNvSpPr txBox="1"/>
          <p:nvPr/>
        </p:nvSpPr>
        <p:spPr>
          <a:xfrm>
            <a:off x="5322829" y="129488"/>
            <a:ext cx="669809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9F88DD-EF0C-4D42-A782-4903EEDF96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6952" y="1451466"/>
            <a:ext cx="6698095" cy="54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09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ỗi lòng người thợ xây: &amp;quot;Đi làm từ ngày còn xanh tóc, giờ bạc trắng rồi tôi  chưa bao giờ nhìn thấy cái bản hợp đồng lao động.&amp;quot; - Blog Việcngay.vn">
            <a:extLst>
              <a:ext uri="{FF2B5EF4-FFF2-40B4-BE49-F238E27FC236}">
                <a16:creationId xmlns:a16="http://schemas.microsoft.com/office/drawing/2014/main" xmlns="" id="{3F7CA84C-588A-B646-AB1F-EC30BF84F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79"/>
          <a:stretch/>
        </p:blipFill>
        <p:spPr bwMode="auto">
          <a:xfrm>
            <a:off x="6917634" y="1470988"/>
            <a:ext cx="4987787" cy="39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ăm nỗi khó khăn của công nhân vệ sinh môi trường">
            <a:extLst>
              <a:ext uri="{FF2B5EF4-FFF2-40B4-BE49-F238E27FC236}">
                <a16:creationId xmlns:a16="http://schemas.microsoft.com/office/drawing/2014/main" xmlns="" id="{467B8049-8703-3A42-AA7F-EF0FBFCB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995" y="968786"/>
            <a:ext cx="6091120" cy="49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BE2BA3-E34E-884C-981E-D397AB961B39}"/>
              </a:ext>
            </a:extLst>
          </p:cNvPr>
          <p:cNvSpPr txBox="1"/>
          <p:nvPr/>
        </p:nvSpPr>
        <p:spPr>
          <a:xfrm>
            <a:off x="544995" y="129488"/>
            <a:ext cx="1147592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x-non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12E773-2381-FF48-A561-751DEF9D4146}"/>
              </a:ext>
            </a:extLst>
          </p:cNvPr>
          <p:cNvSpPr txBox="1"/>
          <p:nvPr/>
        </p:nvSpPr>
        <p:spPr>
          <a:xfrm>
            <a:off x="1633930" y="5888932"/>
            <a:ext cx="3821880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dirty="0">
                <a:latin typeface="+mj-lt"/>
              </a:rPr>
              <a:t>Công nhân môi trường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6586D6-C7F8-2646-9551-51190F734E86}"/>
              </a:ext>
            </a:extLst>
          </p:cNvPr>
          <p:cNvSpPr txBox="1"/>
          <p:nvPr/>
        </p:nvSpPr>
        <p:spPr>
          <a:xfrm>
            <a:off x="8661963" y="5546239"/>
            <a:ext cx="1499128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dirty="0">
                <a:latin typeface="+mj-lt"/>
              </a:rPr>
              <a:t>Thợ xây</a:t>
            </a:r>
          </a:p>
        </p:txBody>
      </p:sp>
    </p:spTree>
    <p:extLst>
      <p:ext uri="{BB962C8B-B14F-4D97-AF65-F5344CB8AC3E}">
        <p14:creationId xmlns:p14="http://schemas.microsoft.com/office/powerpoint/2010/main" xmlns="" val="32510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3046</TotalTime>
  <Words>384</Words>
  <Application>Microsoft Office PowerPoint</Application>
  <PresentationFormat>Custom</PresentationFormat>
  <Paragraphs>54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English Vocabulary Workshop by Slidesgo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228</cp:revision>
  <dcterms:created xsi:type="dcterms:W3CDTF">2021-06-02T02:35:09Z</dcterms:created>
  <dcterms:modified xsi:type="dcterms:W3CDTF">2022-10-10T15:04:08Z</dcterms:modified>
</cp:coreProperties>
</file>