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2" r:id="rId6"/>
    <p:sldId id="263" r:id="rId7"/>
    <p:sldId id="269" r:id="rId8"/>
    <p:sldId id="265" r:id="rId9"/>
    <p:sldId id="270" r:id="rId10"/>
    <p:sldId id="268" r:id="rId11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12D2"/>
    <a:srgbClr val="FCB6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84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CB7190-E497-4DCF-9DDC-636CB6F284CD}" type="datetimeFigureOut">
              <a:rPr lang="vi-VN" smtClean="0"/>
              <a:t>25/08/2021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37E023-89B1-4D20-9D60-36BEDFA0E15B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69541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 anchorCtr="0"/>
          <a:lstStyle/>
          <a:p>
            <a:pPr lvl="0"/>
            <a:endParaRPr dirty="0"/>
          </a:p>
        </p:txBody>
      </p:sp>
      <p:sp>
        <p:nvSpPr>
          <p:cNvPr id="4100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 algn="r" eaLnBrk="1" hangingPunct="1"/>
            <a:fld id="{9A0DB2DC-4C9A-4742-B13C-FB6460FD3503}" type="slidenum">
              <a:rPr lang="en-US" sz="1200" dirty="0">
                <a:latin typeface="Calibri" panose="020F0502020204030204" charset="0"/>
              </a:rPr>
              <a:t>1</a:t>
            </a:fld>
            <a:endParaRPr lang="en-US" sz="1200" dirty="0">
              <a:latin typeface="Calibri" panose="020F050202020403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49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FD419-CA2A-41CA-A26A-A3A0A1B9FD34}" type="datetimeFigureOut">
              <a:rPr lang="vi-VN" smtClean="0"/>
              <a:t>25/08/2021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4640-8BFC-4D31-B026-765E20FB662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2564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FD419-CA2A-41CA-A26A-A3A0A1B9FD34}" type="datetimeFigureOut">
              <a:rPr lang="vi-VN" smtClean="0"/>
              <a:t>25/08/2021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4640-8BFC-4D31-B026-765E20FB662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24033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FD419-CA2A-41CA-A26A-A3A0A1B9FD34}" type="datetimeFigureOut">
              <a:rPr lang="vi-VN" smtClean="0"/>
              <a:t>25/08/2021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4640-8BFC-4D31-B026-765E20FB662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24901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FD419-CA2A-41CA-A26A-A3A0A1B9FD34}" type="datetimeFigureOut">
              <a:rPr lang="vi-VN" smtClean="0"/>
              <a:t>25/08/2021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4640-8BFC-4D31-B026-765E20FB662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96040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FD419-CA2A-41CA-A26A-A3A0A1B9FD34}" type="datetimeFigureOut">
              <a:rPr lang="vi-VN" smtClean="0"/>
              <a:t>25/08/2021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4640-8BFC-4D31-B026-765E20FB662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12578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FD419-CA2A-41CA-A26A-A3A0A1B9FD34}" type="datetimeFigureOut">
              <a:rPr lang="vi-VN" smtClean="0"/>
              <a:t>25/08/2021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4640-8BFC-4D31-B026-765E20FB662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87810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FD419-CA2A-41CA-A26A-A3A0A1B9FD34}" type="datetimeFigureOut">
              <a:rPr lang="vi-VN" smtClean="0"/>
              <a:t>25/08/2021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4640-8BFC-4D31-B026-765E20FB662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72943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FD419-CA2A-41CA-A26A-A3A0A1B9FD34}" type="datetimeFigureOut">
              <a:rPr lang="vi-VN" smtClean="0"/>
              <a:t>25/08/2021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4640-8BFC-4D31-B026-765E20FB662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33701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FD419-CA2A-41CA-A26A-A3A0A1B9FD34}" type="datetimeFigureOut">
              <a:rPr lang="vi-VN" smtClean="0"/>
              <a:t>25/08/2021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4640-8BFC-4D31-B026-765E20FB662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87461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FD419-CA2A-41CA-A26A-A3A0A1B9FD34}" type="datetimeFigureOut">
              <a:rPr lang="vi-VN" smtClean="0"/>
              <a:t>25/08/2021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4640-8BFC-4D31-B026-765E20FB662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3675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FD419-CA2A-41CA-A26A-A3A0A1B9FD34}" type="datetimeFigureOut">
              <a:rPr lang="vi-VN" smtClean="0"/>
              <a:t>25/08/2021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54640-8BFC-4D31-B026-765E20FB662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32095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FD419-CA2A-41CA-A26A-A3A0A1B9FD34}" type="datetimeFigureOut">
              <a:rPr lang="vi-VN" smtClean="0"/>
              <a:t>25/08/2021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54640-8BFC-4D31-B026-765E20FB662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77130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857250"/>
            <a:ext cx="9220200" cy="514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7" name="TextBox 5"/>
          <p:cNvSpPr txBox="1"/>
          <p:nvPr/>
        </p:nvSpPr>
        <p:spPr>
          <a:xfrm>
            <a:off x="1562100" y="2599232"/>
            <a:ext cx="9067800" cy="707884"/>
          </a:xfrm>
          <a:prstGeom prst="rect">
            <a:avLst/>
          </a:prstGeom>
          <a:noFill/>
          <a:ln w="9525">
            <a:noFill/>
          </a:ln>
        </p:spPr>
        <p:txBody>
          <a:bodyPr lIns="91438" tIns="45719" rIns="91438" bIns="45719">
            <a:spAutoFit/>
          </a:bodyPr>
          <a:lstStyle/>
          <a:p>
            <a:pPr algn="ctr" defTabSz="684848"/>
            <a:r>
              <a:rPr sz="4000" b="1" dirty="0">
                <a:solidFill>
                  <a:srgbClr val="FF0000"/>
                </a:solidFill>
                <a:latin typeface="UTM Avo" panose="02040603050506020204"/>
              </a:rPr>
              <a:t>Chào mừng </a:t>
            </a:r>
            <a:r>
              <a:rPr sz="4000" b="1" dirty="0" err="1">
                <a:solidFill>
                  <a:srgbClr val="FF0000"/>
                </a:solidFill>
                <a:latin typeface="UTM Avo" panose="02040603050506020204"/>
              </a:rPr>
              <a:t>các</a:t>
            </a:r>
            <a:r>
              <a:rPr sz="4000" b="1" dirty="0">
                <a:solidFill>
                  <a:srgbClr val="FF0000"/>
                </a:solidFill>
                <a:latin typeface="UTM Avo" panose="02040603050506020204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UTM Avo" panose="02040603050506020204"/>
              </a:rPr>
              <a:t>em</a:t>
            </a:r>
            <a:r>
              <a:rPr lang="en-US" sz="4000" b="1" dirty="0">
                <a:solidFill>
                  <a:srgbClr val="FF0000"/>
                </a:solidFill>
                <a:latin typeface="UTM Avo" panose="02040603050506020204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UTM Avo" panose="02040603050506020204"/>
              </a:rPr>
              <a:t>học</a:t>
            </a:r>
            <a:r>
              <a:rPr lang="en-US" sz="4000" b="1" dirty="0">
                <a:solidFill>
                  <a:srgbClr val="FF0000"/>
                </a:solidFill>
                <a:latin typeface="UTM Avo" panose="02040603050506020204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UTM Avo" panose="02040603050506020204"/>
              </a:rPr>
              <a:t>sinh</a:t>
            </a:r>
            <a:r>
              <a:rPr lang="en-US" sz="4000" b="1" dirty="0">
                <a:solidFill>
                  <a:srgbClr val="FF0000"/>
                </a:solidFill>
                <a:latin typeface="UTM Avo" panose="02040603050506020204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UTM Avo" panose="02040603050506020204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latin typeface="UTM Avo" panose="02040603050506020204"/>
              </a:rPr>
              <a:t> 3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406363" y="1728241"/>
            <a:ext cx="5654510" cy="707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v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Tx/>
              <a:buFont typeface="Arial" panose="020B0604020202020204" pitchFamily="34" charset="0"/>
              <a:buNone/>
            </a:pPr>
            <a:r>
              <a:rPr lang="en-US" alt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alt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Tiểu</a:t>
            </a:r>
            <a:r>
              <a:rPr lang="en-US" alt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Lê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alt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Đôn</a:t>
            </a:r>
            <a:endParaRPr lang="en-US" altLang="en-US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061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99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99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2514600" y="914400"/>
            <a:ext cx="5943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FF00FF"/>
                </a:solidFill>
                <a:latin typeface="VNI-Times" pitchFamily="2" charset="0"/>
              </a:rPr>
              <a:t>1)  333 + 47 = ?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2590800" y="3581400"/>
            <a:ext cx="4953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FF00FF"/>
                </a:solidFill>
                <a:latin typeface="VNI-Times" pitchFamily="2" charset="0"/>
              </a:rPr>
              <a:t>2) 60 + 368 = ?</a:t>
            </a:r>
          </a:p>
        </p:txBody>
      </p:sp>
      <p:sp>
        <p:nvSpPr>
          <p:cNvPr id="13335" name="Text Box 23"/>
          <p:cNvSpPr txBox="1">
            <a:spLocks noChangeArrowheads="1"/>
          </p:cNvSpPr>
          <p:nvPr/>
        </p:nvSpPr>
        <p:spPr bwMode="auto">
          <a:xfrm>
            <a:off x="1828800" y="48768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0033CC"/>
                </a:solidFill>
                <a:latin typeface="VNI-Times" pitchFamily="2" charset="0"/>
              </a:rPr>
              <a:t>a) 428        b) 328         c) 320</a:t>
            </a:r>
          </a:p>
        </p:txBody>
      </p:sp>
      <p:sp>
        <p:nvSpPr>
          <p:cNvPr id="13336" name="Text Box 24"/>
          <p:cNvSpPr txBox="1">
            <a:spLocks noChangeArrowheads="1"/>
          </p:cNvSpPr>
          <p:nvPr/>
        </p:nvSpPr>
        <p:spPr bwMode="auto">
          <a:xfrm>
            <a:off x="1752600" y="22098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008000"/>
                </a:solidFill>
                <a:latin typeface="VNI-Times" pitchFamily="2" charset="0"/>
              </a:rPr>
              <a:t>a) 370        b) 380         c) 390</a:t>
            </a:r>
          </a:p>
        </p:txBody>
      </p:sp>
      <p:sp>
        <p:nvSpPr>
          <p:cNvPr id="13337" name="Oval 25"/>
          <p:cNvSpPr>
            <a:spLocks noChangeArrowheads="1"/>
          </p:cNvSpPr>
          <p:nvPr/>
        </p:nvSpPr>
        <p:spPr bwMode="auto">
          <a:xfrm>
            <a:off x="4724400" y="2242930"/>
            <a:ext cx="990600" cy="990600"/>
          </a:xfrm>
          <a:prstGeom prst="ellips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vi-VN"/>
          </a:p>
        </p:txBody>
      </p:sp>
      <p:sp>
        <p:nvSpPr>
          <p:cNvPr id="13338" name="Oval 26"/>
          <p:cNvSpPr>
            <a:spLocks noChangeArrowheads="1"/>
          </p:cNvSpPr>
          <p:nvPr/>
        </p:nvSpPr>
        <p:spPr bwMode="auto">
          <a:xfrm>
            <a:off x="1600200" y="4876800"/>
            <a:ext cx="990600" cy="990600"/>
          </a:xfrm>
          <a:prstGeom prst="ellips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vi-VN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0D6D6B3-4C8B-436C-8E30-6261D8378003}"/>
              </a:ext>
            </a:extLst>
          </p:cNvPr>
          <p:cNvSpPr txBox="1"/>
          <p:nvPr/>
        </p:nvSpPr>
        <p:spPr>
          <a:xfrm>
            <a:off x="829340" y="148856"/>
            <a:ext cx="9611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DỤNG, TRẢI NGHIỆM:</a:t>
            </a:r>
          </a:p>
        </p:txBody>
      </p:sp>
    </p:spTree>
    <p:extLst>
      <p:ext uri="{BB962C8B-B14F-4D97-AF65-F5344CB8AC3E}">
        <p14:creationId xmlns:p14="http://schemas.microsoft.com/office/powerpoint/2010/main" val="460676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/>
      <p:bldP spid="13321" grpId="0"/>
      <p:bldP spid="13335" grpId="0"/>
      <p:bldP spid="13336" grpId="0"/>
      <p:bldP spid="13337" grpId="0" animBg="1"/>
      <p:bldP spid="1333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3535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7"/>
          <p:cNvSpPr txBox="1"/>
          <p:nvPr/>
        </p:nvSpPr>
        <p:spPr>
          <a:xfrm>
            <a:off x="4404123" y="2733677"/>
            <a:ext cx="1835944" cy="326231"/>
          </a:xfrm>
          <a:prstGeom prst="rect">
            <a:avLst/>
          </a:prstGeom>
          <a:noFill/>
        </p:spPr>
        <p:txBody>
          <a:bodyPr lIns="0" tIns="0" rIns="0" bIns="0"/>
          <a:lstStyle/>
          <a:p>
            <a:pPr algn="ctr">
              <a:defRPr/>
            </a:pP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inpin heiti" charset="-122"/>
              <a:cs typeface="Times New Roman" panose="02020603050405020304" pitchFamily="18" charset="0"/>
            </a:endParaRP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3027112" y="1468078"/>
            <a:ext cx="43434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68110" y="2179679"/>
            <a:ext cx="899498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kern="10" dirty="0" err="1">
                <a:ln w="9525">
                  <a:solidFill>
                    <a:srgbClr val="C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Cộng</a:t>
            </a:r>
            <a:r>
              <a:rPr lang="en-US" sz="2800" b="1" kern="10" dirty="0">
                <a:ln w="9525">
                  <a:solidFill>
                    <a:srgbClr val="C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2800" b="1" kern="10" dirty="0" err="1">
                <a:ln w="9525">
                  <a:solidFill>
                    <a:srgbClr val="C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các</a:t>
            </a:r>
            <a:r>
              <a:rPr lang="en-US" sz="2800" b="1" kern="10" dirty="0">
                <a:ln w="9525">
                  <a:solidFill>
                    <a:srgbClr val="C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2800" b="1" kern="10" dirty="0" err="1">
                <a:ln w="9525">
                  <a:solidFill>
                    <a:srgbClr val="C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số</a:t>
            </a:r>
            <a:r>
              <a:rPr lang="en-US" sz="2800" b="1" kern="10" dirty="0">
                <a:ln w="9525">
                  <a:solidFill>
                    <a:srgbClr val="C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2800" b="1" kern="10" dirty="0" err="1">
                <a:ln w="9525">
                  <a:solidFill>
                    <a:srgbClr val="C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có</a:t>
            </a:r>
            <a:r>
              <a:rPr lang="en-US" sz="2800" b="1" kern="10" dirty="0">
                <a:ln w="9525">
                  <a:solidFill>
                    <a:srgbClr val="C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2800" b="1" kern="10" dirty="0" err="1">
                <a:ln w="9525">
                  <a:solidFill>
                    <a:srgbClr val="C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ba</a:t>
            </a:r>
            <a:r>
              <a:rPr lang="en-US" sz="2800" b="1" kern="10" dirty="0">
                <a:ln w="9525">
                  <a:solidFill>
                    <a:srgbClr val="C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2800" b="1" kern="10" dirty="0" err="1">
                <a:ln w="9525">
                  <a:solidFill>
                    <a:srgbClr val="C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chữ</a:t>
            </a:r>
            <a:r>
              <a:rPr lang="en-US" sz="2800" b="1" kern="10" dirty="0">
                <a:ln w="9525">
                  <a:solidFill>
                    <a:srgbClr val="C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2800" b="1" kern="10" dirty="0" err="1">
                <a:ln w="9525">
                  <a:solidFill>
                    <a:srgbClr val="C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số</a:t>
            </a:r>
            <a:r>
              <a:rPr lang="en-US" sz="2800" b="1" kern="10" dirty="0">
                <a:ln w="9525">
                  <a:solidFill>
                    <a:srgbClr val="C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 ( </a:t>
            </a:r>
            <a:r>
              <a:rPr lang="en-US" sz="2800" b="1" kern="10" dirty="0" err="1">
                <a:ln w="9525">
                  <a:solidFill>
                    <a:srgbClr val="C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có</a:t>
            </a:r>
            <a:r>
              <a:rPr lang="en-US" sz="2800" b="1" kern="10" dirty="0">
                <a:ln w="9525">
                  <a:solidFill>
                    <a:srgbClr val="C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2800" b="1" kern="10" dirty="0" err="1">
                <a:ln w="9525">
                  <a:solidFill>
                    <a:srgbClr val="C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nhớ</a:t>
            </a:r>
            <a:r>
              <a:rPr lang="en-US" sz="2800" b="1" kern="10" dirty="0">
                <a:ln w="9525">
                  <a:solidFill>
                    <a:srgbClr val="C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2800" b="1" kern="10" dirty="0" err="1">
                <a:ln w="9525">
                  <a:solidFill>
                    <a:srgbClr val="C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một</a:t>
            </a:r>
            <a:r>
              <a:rPr lang="en-US" sz="2800" b="1" kern="10" dirty="0">
                <a:ln w="9525">
                  <a:solidFill>
                    <a:srgbClr val="C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en-US" sz="2800" b="1" kern="10" dirty="0" err="1">
                <a:ln w="9525">
                  <a:solidFill>
                    <a:srgbClr val="C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lần</a:t>
            </a:r>
            <a:r>
              <a:rPr lang="en-US" sz="2800" b="1" kern="10" dirty="0">
                <a:ln w="9525">
                  <a:solidFill>
                    <a:srgbClr val="C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 ) (</a:t>
            </a:r>
            <a:r>
              <a:rPr lang="en-US" sz="2800" b="1" kern="10" dirty="0" err="1">
                <a:ln w="9525">
                  <a:solidFill>
                    <a:srgbClr val="C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trang</a:t>
            </a:r>
            <a:r>
              <a:rPr lang="en-US" sz="2800" b="1" kern="10" dirty="0">
                <a:ln w="9525">
                  <a:solidFill>
                    <a:srgbClr val="C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 5)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679944" y="680484"/>
            <a:ext cx="76412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  <a:endParaRPr lang="vi-VN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614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1428456" y="1048501"/>
            <a:ext cx="1371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435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428456" y="1569544"/>
            <a:ext cx="2362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127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1325881" y="2215875"/>
            <a:ext cx="914400" cy="0"/>
          </a:xfrm>
          <a:prstGeom prst="line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021081" y="1129151"/>
            <a:ext cx="762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800" b="1">
                <a:solidFill>
                  <a:srgbClr val="00B0F0"/>
                </a:solidFill>
                <a:latin typeface="VNI-Times" pitchFamily="2" charset="0"/>
              </a:rPr>
              <a:t>+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3771900" y="904351"/>
            <a:ext cx="720089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* 5 </a:t>
            </a:r>
            <a:r>
              <a:rPr lang="en-US" altLang="vi-VN" sz="2800" b="1" dirty="0" err="1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coäng</a:t>
            </a: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 7 </a:t>
            </a:r>
            <a:r>
              <a:rPr lang="en-US" altLang="vi-VN" sz="2800" b="1" dirty="0" err="1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baèng</a:t>
            </a: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 12, </a:t>
            </a:r>
            <a:r>
              <a:rPr lang="en-US" altLang="vi-VN" sz="2800" b="1" dirty="0" err="1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vieát</a:t>
            </a: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 2 </a:t>
            </a:r>
            <a:r>
              <a:rPr lang="en-US" altLang="vi-VN" sz="2800" b="1" dirty="0" err="1">
                <a:solidFill>
                  <a:srgbClr val="F212D2"/>
                </a:solidFill>
                <a:latin typeface="VNI-Times" pitchFamily="2" charset="0"/>
              </a:rPr>
              <a:t>nhôù</a:t>
            </a:r>
            <a:r>
              <a:rPr lang="en-US" altLang="vi-VN" sz="2800" b="1" dirty="0">
                <a:solidFill>
                  <a:srgbClr val="F212D2"/>
                </a:solidFill>
                <a:latin typeface="VNI-Times" pitchFamily="2" charset="0"/>
              </a:rPr>
              <a:t> 1</a:t>
            </a: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1908816" y="2176297"/>
            <a:ext cx="762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1669953" y="1499304"/>
            <a:ext cx="3810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800" b="1" dirty="0">
                <a:solidFill>
                  <a:srgbClr val="FF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3695700" y="1569544"/>
            <a:ext cx="837437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* 3 </a:t>
            </a:r>
            <a:r>
              <a:rPr lang="en-US" altLang="vi-VN" sz="2800" b="1" dirty="0" err="1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coäng</a:t>
            </a: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 2 </a:t>
            </a:r>
            <a:r>
              <a:rPr lang="en-US" altLang="vi-VN" sz="2800" b="1" dirty="0" err="1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baèng</a:t>
            </a: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 5, </a:t>
            </a:r>
            <a:r>
              <a:rPr lang="en-US" altLang="vi-VN" sz="2800" b="1" dirty="0" err="1">
                <a:solidFill>
                  <a:srgbClr val="F212D2"/>
                </a:solidFill>
                <a:latin typeface="VNI-Times" pitchFamily="2" charset="0"/>
              </a:rPr>
              <a:t>theâm</a:t>
            </a: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 1 </a:t>
            </a:r>
            <a:r>
              <a:rPr lang="en-US" altLang="vi-VN" sz="2800" b="1" dirty="0" err="1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baèng</a:t>
            </a: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 6, </a:t>
            </a:r>
            <a:r>
              <a:rPr lang="en-US" altLang="vi-VN" sz="2800" b="1" dirty="0" err="1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vieát</a:t>
            </a: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 6. </a:t>
            </a:r>
          </a:p>
        </p:txBody>
      </p:sp>
      <p:sp>
        <p:nvSpPr>
          <p:cNvPr id="5134" name="Text Box 14"/>
          <p:cNvSpPr txBox="1">
            <a:spLocks noChangeArrowheads="1"/>
          </p:cNvSpPr>
          <p:nvPr/>
        </p:nvSpPr>
        <p:spPr bwMode="auto">
          <a:xfrm>
            <a:off x="1686365" y="2187592"/>
            <a:ext cx="762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6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3695701" y="2248201"/>
            <a:ext cx="6934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* 4 </a:t>
            </a:r>
            <a:r>
              <a:rPr lang="en-US" altLang="vi-VN" sz="2800" b="1" dirty="0" err="1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coäng</a:t>
            </a: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 1 </a:t>
            </a:r>
            <a:r>
              <a:rPr lang="en-US" altLang="vi-VN" sz="2800" b="1" dirty="0" err="1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baèng</a:t>
            </a: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 5, </a:t>
            </a:r>
            <a:r>
              <a:rPr lang="en-US" altLang="vi-VN" sz="2800" b="1" dirty="0" err="1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vieát</a:t>
            </a: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 5.</a:t>
            </a:r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1408238" y="2187592"/>
            <a:ext cx="762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600" b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D213D99-46F5-4605-8C45-0A178EAB97A7}"/>
              </a:ext>
            </a:extLst>
          </p:cNvPr>
          <p:cNvSpPr txBox="1"/>
          <p:nvPr/>
        </p:nvSpPr>
        <p:spPr>
          <a:xfrm>
            <a:off x="439914" y="416785"/>
            <a:ext cx="36998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435 + 127 = ?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2D869E9-A04F-4CD4-8418-60A511E3B157}"/>
              </a:ext>
            </a:extLst>
          </p:cNvPr>
          <p:cNvSpPr txBox="1"/>
          <p:nvPr/>
        </p:nvSpPr>
        <p:spPr>
          <a:xfrm>
            <a:off x="598463" y="2822628"/>
            <a:ext cx="36998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435 + 127 = 562</a:t>
            </a:r>
          </a:p>
        </p:txBody>
      </p:sp>
      <p:sp>
        <p:nvSpPr>
          <p:cNvPr id="17" name="Text Box 5">
            <a:extLst>
              <a:ext uri="{FF2B5EF4-FFF2-40B4-BE49-F238E27FC236}">
                <a16:creationId xmlns:a16="http://schemas.microsoft.com/office/drawing/2014/main" id="{51AD14E4-87B0-4612-A77C-A24E771180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9469" y="3992398"/>
            <a:ext cx="1371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256</a:t>
            </a:r>
          </a:p>
        </p:txBody>
      </p:sp>
      <p:sp>
        <p:nvSpPr>
          <p:cNvPr id="18" name="Line 7">
            <a:extLst>
              <a:ext uri="{FF2B5EF4-FFF2-40B4-BE49-F238E27FC236}">
                <a16:creationId xmlns:a16="http://schemas.microsoft.com/office/drawing/2014/main" id="{11D9FB35-1338-4E09-9E0E-7B36DC3AFF91}"/>
              </a:ext>
            </a:extLst>
          </p:cNvPr>
          <p:cNvSpPr>
            <a:spLocks noChangeShapeType="1"/>
          </p:cNvSpPr>
          <p:nvPr/>
        </p:nvSpPr>
        <p:spPr bwMode="auto">
          <a:xfrm>
            <a:off x="1114865" y="5203146"/>
            <a:ext cx="1143000" cy="0"/>
          </a:xfrm>
          <a:prstGeom prst="line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 Box 8">
            <a:extLst>
              <a:ext uri="{FF2B5EF4-FFF2-40B4-BE49-F238E27FC236}">
                <a16:creationId xmlns:a16="http://schemas.microsoft.com/office/drawing/2014/main" id="{9B6A71B8-B9DD-450E-982E-B8B6B940E9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269" y="4302579"/>
            <a:ext cx="762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20" name="Text Box 10">
            <a:extLst>
              <a:ext uri="{FF2B5EF4-FFF2-40B4-BE49-F238E27FC236}">
                <a16:creationId xmlns:a16="http://schemas.microsoft.com/office/drawing/2014/main" id="{A7CCA623-EE43-40F0-BC91-B221509A10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2204" y="5172454"/>
            <a:ext cx="762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6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21" name="Text Box 11">
            <a:extLst>
              <a:ext uri="{FF2B5EF4-FFF2-40B4-BE49-F238E27FC236}">
                <a16:creationId xmlns:a16="http://schemas.microsoft.com/office/drawing/2014/main" id="{12D8DC43-311B-4D04-83F5-91E13E8AA6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0572" y="4693068"/>
            <a:ext cx="381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600" b="1" dirty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2" name="Text Box 13">
            <a:extLst>
              <a:ext uri="{FF2B5EF4-FFF2-40B4-BE49-F238E27FC236}">
                <a16:creationId xmlns:a16="http://schemas.microsoft.com/office/drawing/2014/main" id="{526C116E-5982-4781-95F0-B16C7A0205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9933" y="5170941"/>
            <a:ext cx="762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3" name="Text Box 15">
            <a:extLst>
              <a:ext uri="{FF2B5EF4-FFF2-40B4-BE49-F238E27FC236}">
                <a16:creationId xmlns:a16="http://schemas.microsoft.com/office/drawing/2014/main" id="{325830A4-DF9F-4FF0-8E0C-72BF5ABBBD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7337" y="5174257"/>
            <a:ext cx="762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4" name="Text Box 6">
            <a:extLst>
              <a:ext uri="{FF2B5EF4-FFF2-40B4-BE49-F238E27FC236}">
                <a16:creationId xmlns:a16="http://schemas.microsoft.com/office/drawing/2014/main" id="{CE17C807-9B75-4EBD-9704-8F89735286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7264" y="4484706"/>
            <a:ext cx="2362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4A2D0AF-F9BF-4A1D-ACE7-F2C7EC9615E0}"/>
              </a:ext>
            </a:extLst>
          </p:cNvPr>
          <p:cNvSpPr txBox="1"/>
          <p:nvPr/>
        </p:nvSpPr>
        <p:spPr>
          <a:xfrm>
            <a:off x="524908" y="3398257"/>
            <a:ext cx="36998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256 + 162 = ?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F951111-9534-470A-9C7F-65D5C32C9188}"/>
              </a:ext>
            </a:extLst>
          </p:cNvPr>
          <p:cNvSpPr txBox="1"/>
          <p:nvPr/>
        </p:nvSpPr>
        <p:spPr>
          <a:xfrm>
            <a:off x="524908" y="5779120"/>
            <a:ext cx="36998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256 + 162 = 418</a:t>
            </a:r>
          </a:p>
        </p:txBody>
      </p:sp>
      <p:sp>
        <p:nvSpPr>
          <p:cNvPr id="27" name="Text Box 10">
            <a:extLst>
              <a:ext uri="{FF2B5EF4-FFF2-40B4-BE49-F238E27FC236}">
                <a16:creationId xmlns:a16="http://schemas.microsoft.com/office/drawing/2014/main" id="{94AF630C-2101-4E70-9C2C-8DF7EA67E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3821" y="3884621"/>
            <a:ext cx="720089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* 6 </a:t>
            </a:r>
            <a:r>
              <a:rPr lang="en-US" altLang="vi-VN" sz="2800" b="1" dirty="0" err="1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coäng</a:t>
            </a: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 2 </a:t>
            </a:r>
            <a:r>
              <a:rPr lang="en-US" altLang="vi-VN" sz="2800" b="1" dirty="0" err="1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baèng</a:t>
            </a: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 8, </a:t>
            </a:r>
            <a:r>
              <a:rPr lang="en-US" altLang="vi-VN" sz="2800" b="1" dirty="0" err="1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vieát</a:t>
            </a: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 8.</a:t>
            </a:r>
          </a:p>
        </p:txBody>
      </p:sp>
      <p:sp>
        <p:nvSpPr>
          <p:cNvPr id="28" name="Text Box 13">
            <a:extLst>
              <a:ext uri="{FF2B5EF4-FFF2-40B4-BE49-F238E27FC236}">
                <a16:creationId xmlns:a16="http://schemas.microsoft.com/office/drawing/2014/main" id="{0E2D0E87-FC9A-4BE9-BE7F-F800B9A2CF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7621" y="4549814"/>
            <a:ext cx="837437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* 5 </a:t>
            </a:r>
            <a:r>
              <a:rPr lang="en-US" altLang="vi-VN" sz="2800" b="1" dirty="0" err="1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coäng</a:t>
            </a: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 6 </a:t>
            </a:r>
            <a:r>
              <a:rPr lang="en-US" altLang="vi-VN" sz="2800" b="1" dirty="0" err="1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baèng</a:t>
            </a: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 11, </a:t>
            </a:r>
            <a:r>
              <a:rPr lang="en-US" altLang="vi-VN" sz="2800" b="1" dirty="0" err="1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viết</a:t>
            </a: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 1 </a:t>
            </a:r>
            <a:r>
              <a:rPr lang="en-US" altLang="vi-VN" sz="2800" b="1" dirty="0" err="1">
                <a:solidFill>
                  <a:srgbClr val="F212D2"/>
                </a:solidFill>
                <a:latin typeface="VNI-Times" pitchFamily="2" charset="0"/>
              </a:rPr>
              <a:t>nhớ</a:t>
            </a:r>
            <a:r>
              <a:rPr lang="en-US" altLang="vi-VN" sz="2800" b="1" dirty="0">
                <a:solidFill>
                  <a:srgbClr val="F212D2"/>
                </a:solidFill>
                <a:latin typeface="VNI-Times" pitchFamily="2" charset="0"/>
              </a:rPr>
              <a:t> 1</a:t>
            </a: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VNI-Times" pitchFamily="2" charset="0"/>
              </a:rPr>
              <a:t>. </a:t>
            </a:r>
          </a:p>
        </p:txBody>
      </p:sp>
      <p:sp>
        <p:nvSpPr>
          <p:cNvPr id="29" name="Text Box 15">
            <a:extLst>
              <a:ext uri="{FF2B5EF4-FFF2-40B4-BE49-F238E27FC236}">
                <a16:creationId xmlns:a16="http://schemas.microsoft.com/office/drawing/2014/main" id="{393CE81D-2D9A-4C82-8BA9-BC3B81A89D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5758" y="5228471"/>
            <a:ext cx="6934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2 </a:t>
            </a:r>
            <a:r>
              <a:rPr lang="en-US" altLang="vi-VN" sz="2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vi-VN" sz="2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3, </a:t>
            </a:r>
            <a:r>
              <a:rPr lang="en-US" altLang="vi-VN" sz="2800" b="1" dirty="0" err="1">
                <a:solidFill>
                  <a:srgbClr val="F212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altLang="vi-VN" sz="2800" b="1" dirty="0">
                <a:solidFill>
                  <a:srgbClr val="F212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4, </a:t>
            </a:r>
            <a:r>
              <a:rPr lang="en-US" altLang="vi-VN" sz="28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vi-VN" sz="28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4.</a:t>
            </a:r>
          </a:p>
        </p:txBody>
      </p:sp>
    </p:spTree>
    <p:extLst>
      <p:ext uri="{BB962C8B-B14F-4D97-AF65-F5344CB8AC3E}">
        <p14:creationId xmlns:p14="http://schemas.microsoft.com/office/powerpoint/2010/main" val="393847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" grpId="0"/>
      <p:bldP spid="5127" grpId="0"/>
      <p:bldP spid="5129" grpId="0"/>
      <p:bldP spid="5130" grpId="0"/>
      <p:bldP spid="5131" grpId="0"/>
      <p:bldP spid="5132" grpId="0"/>
      <p:bldP spid="5133" grpId="0"/>
      <p:bldP spid="5134" grpId="0"/>
      <p:bldP spid="5135" grpId="0"/>
      <p:bldP spid="5136" grpId="0"/>
      <p:bldP spid="2" grpId="0"/>
      <p:bldP spid="16" grpId="0"/>
      <p:bldP spid="17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828800" y="304801"/>
            <a:ext cx="4572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latin typeface="VNI-Times" pitchFamily="2" charset="0"/>
              </a:rPr>
              <a:t>Baøi 1: Tính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2286000" y="2286001"/>
            <a:ext cx="1371600" cy="217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FF0000"/>
                </a:solidFill>
                <a:latin typeface="VNI-Times" pitchFamily="2" charset="0"/>
              </a:rPr>
              <a:t>256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FF0000"/>
                </a:solidFill>
                <a:latin typeface="VNI-Times" pitchFamily="2" charset="0"/>
              </a:rPr>
              <a:t>125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2286000" y="4495800"/>
            <a:ext cx="1066800" cy="0"/>
          </a:xfrm>
          <a:prstGeom prst="line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1828800" y="2819400"/>
            <a:ext cx="76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FF0000"/>
                </a:solidFill>
                <a:latin typeface="VNI-Times" pitchFamily="2" charset="0"/>
              </a:rPr>
              <a:t>+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5029200" y="2268538"/>
            <a:ext cx="1371600" cy="217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FF0000"/>
                </a:solidFill>
                <a:latin typeface="VNI-Times" pitchFamily="2" charset="0"/>
              </a:rPr>
              <a:t>417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FF0000"/>
                </a:solidFill>
                <a:latin typeface="VNI-Times" pitchFamily="2" charset="0"/>
              </a:rPr>
              <a:t>168</a:t>
            </a:r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>
            <a:off x="5105400" y="4495800"/>
            <a:ext cx="1066800" cy="0"/>
          </a:xfrm>
          <a:prstGeom prst="line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4572000" y="2743200"/>
            <a:ext cx="76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FF0000"/>
                </a:solidFill>
                <a:latin typeface="VNI-Times" pitchFamily="2" charset="0"/>
              </a:rPr>
              <a:t>+</a:t>
            </a: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8077200" y="2209801"/>
            <a:ext cx="1371600" cy="217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FF0000"/>
                </a:solidFill>
                <a:latin typeface="VNI-Times" pitchFamily="2" charset="0"/>
              </a:rPr>
              <a:t>555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FF0000"/>
                </a:solidFill>
                <a:latin typeface="VNI-Times" pitchFamily="2" charset="0"/>
              </a:rPr>
              <a:t>209</a:t>
            </a:r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>
            <a:off x="8077200" y="4419600"/>
            <a:ext cx="1066800" cy="0"/>
          </a:xfrm>
          <a:prstGeom prst="line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7620000" y="2743200"/>
            <a:ext cx="76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FF0000"/>
                </a:solidFill>
                <a:latin typeface="VNI-Times" pitchFamily="2" charset="0"/>
              </a:rPr>
              <a:t>+</a:t>
            </a: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2971800" y="4572000"/>
            <a:ext cx="838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FF0000"/>
                </a:solidFill>
                <a:latin typeface="VNI-Times" pitchFamily="2" charset="0"/>
              </a:rPr>
              <a:t>1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2705100" y="3687025"/>
            <a:ext cx="457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00FF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4114" name="Text Box 18"/>
          <p:cNvSpPr txBox="1">
            <a:spLocks noChangeArrowheads="1"/>
          </p:cNvSpPr>
          <p:nvPr/>
        </p:nvSpPr>
        <p:spPr bwMode="auto">
          <a:xfrm>
            <a:off x="2667000" y="4572000"/>
            <a:ext cx="838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FF0000"/>
                </a:solidFill>
                <a:latin typeface="VNI-Times" pitchFamily="2" charset="0"/>
              </a:rPr>
              <a:t>8</a:t>
            </a: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2286000" y="4572000"/>
            <a:ext cx="838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FF0000"/>
                </a:solidFill>
                <a:latin typeface="VNI-Times" pitchFamily="2" charset="0"/>
              </a:rPr>
              <a:t>3</a:t>
            </a:r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5791200" y="4572000"/>
            <a:ext cx="685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FF0000"/>
                </a:solidFill>
                <a:latin typeface="VNI-Times" pitchFamily="2" charset="0"/>
              </a:rPr>
              <a:t>5</a:t>
            </a:r>
          </a:p>
        </p:txBody>
      </p:sp>
      <p:sp>
        <p:nvSpPr>
          <p:cNvPr id="4117" name="Text Box 21"/>
          <p:cNvSpPr txBox="1">
            <a:spLocks noChangeArrowheads="1"/>
          </p:cNvSpPr>
          <p:nvPr/>
        </p:nvSpPr>
        <p:spPr bwMode="auto">
          <a:xfrm>
            <a:off x="5410200" y="4572000"/>
            <a:ext cx="1143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FF0000"/>
                </a:solidFill>
                <a:latin typeface="VNI-Times" pitchFamily="2" charset="0"/>
              </a:rPr>
              <a:t>8</a:t>
            </a:r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5467350" y="3701996"/>
            <a:ext cx="457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00FF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5105400" y="4572000"/>
            <a:ext cx="76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FF0000"/>
                </a:solidFill>
                <a:latin typeface="VNI-Times" pitchFamily="2" charset="0"/>
              </a:rPr>
              <a:t>5</a:t>
            </a:r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8839200" y="4495800"/>
            <a:ext cx="685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FF0000"/>
                </a:solidFill>
                <a:latin typeface="VNI-Times" pitchFamily="2" charset="0"/>
              </a:rPr>
              <a:t>4</a:t>
            </a:r>
          </a:p>
        </p:txBody>
      </p:sp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8515350" y="3581400"/>
            <a:ext cx="457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00FF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4122" name="Text Box 26"/>
          <p:cNvSpPr txBox="1">
            <a:spLocks noChangeArrowheads="1"/>
          </p:cNvSpPr>
          <p:nvPr/>
        </p:nvSpPr>
        <p:spPr bwMode="auto">
          <a:xfrm>
            <a:off x="8458200" y="4495800"/>
            <a:ext cx="685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FF0000"/>
                </a:solidFill>
                <a:latin typeface="VNI-Times" pitchFamily="2" charset="0"/>
              </a:rPr>
              <a:t>6</a:t>
            </a:r>
          </a:p>
        </p:txBody>
      </p:sp>
      <p:sp>
        <p:nvSpPr>
          <p:cNvPr id="4123" name="Text Box 27"/>
          <p:cNvSpPr txBox="1">
            <a:spLocks noChangeArrowheads="1"/>
          </p:cNvSpPr>
          <p:nvPr/>
        </p:nvSpPr>
        <p:spPr bwMode="auto">
          <a:xfrm>
            <a:off x="8077200" y="4495800"/>
            <a:ext cx="685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FF0000"/>
                </a:solidFill>
                <a:latin typeface="VNI-Times" pitchFamily="2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804791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0" dur="10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  <p:bldP spid="4103" grpId="0"/>
      <p:bldP spid="4105" grpId="0"/>
      <p:bldP spid="4106" grpId="0"/>
      <p:bldP spid="4108" grpId="0"/>
      <p:bldP spid="4109" grpId="0"/>
      <p:bldP spid="4111" grpId="0"/>
      <p:bldP spid="4112" grpId="0"/>
      <p:bldP spid="4113" grpId="0"/>
      <p:bldP spid="4114" grpId="0"/>
      <p:bldP spid="4115" grpId="0"/>
      <p:bldP spid="4116" grpId="0"/>
      <p:bldP spid="4117" grpId="0"/>
      <p:bldP spid="4118" grpId="0"/>
      <p:bldP spid="4119" grpId="0"/>
      <p:bldP spid="4120" grpId="0"/>
      <p:bldP spid="4121" grpId="0"/>
      <p:bldP spid="4122" grpId="0"/>
      <p:bldP spid="41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828800" y="304800"/>
            <a:ext cx="4495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latin typeface="VNI-Times" pitchFamily="2" charset="0"/>
              </a:rPr>
              <a:t>Baøi 2: Tính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2286000" y="2286001"/>
            <a:ext cx="1371600" cy="217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0033CC"/>
                </a:solidFill>
                <a:latin typeface="VNI-Times" pitchFamily="2" charset="0"/>
              </a:rPr>
              <a:t>256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0033CC"/>
                </a:solidFill>
                <a:latin typeface="VNI-Times" pitchFamily="2" charset="0"/>
              </a:rPr>
              <a:t>182</a:t>
            </a:r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2286000" y="4495800"/>
            <a:ext cx="1066800" cy="0"/>
          </a:xfrm>
          <a:prstGeom prst="line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srgbClr val="0066CC"/>
              </a:solidFill>
              <a:latin typeface="Arial" charset="0"/>
            </a:endParaRP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828800" y="2819400"/>
            <a:ext cx="76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0033CC"/>
                </a:solidFill>
                <a:latin typeface="VNI-Times" pitchFamily="2" charset="0"/>
              </a:rPr>
              <a:t>+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5029200" y="2268538"/>
            <a:ext cx="1371600" cy="217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0066CC"/>
                </a:solidFill>
                <a:latin typeface="VNI-Times" pitchFamily="2" charset="0"/>
              </a:rPr>
              <a:t>452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0066CC"/>
                </a:solidFill>
                <a:latin typeface="VNI-Times" pitchFamily="2" charset="0"/>
              </a:rPr>
              <a:t>361</a:t>
            </a:r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5105400" y="4495800"/>
            <a:ext cx="1066800" cy="0"/>
          </a:xfrm>
          <a:prstGeom prst="line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4572000" y="2743200"/>
            <a:ext cx="76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0066CC"/>
                </a:solidFill>
                <a:latin typeface="VNI-Times" pitchFamily="2" charset="0"/>
              </a:rPr>
              <a:t>+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8077200" y="2209801"/>
            <a:ext cx="1371600" cy="217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0066CC"/>
                </a:solidFill>
                <a:latin typeface="VNI-Times" pitchFamily="2" charset="0"/>
              </a:rPr>
              <a:t>166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0066CC"/>
                </a:solidFill>
                <a:latin typeface="VNI-Times" pitchFamily="2" charset="0"/>
              </a:rPr>
              <a:t>283</a:t>
            </a:r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8077200" y="4419600"/>
            <a:ext cx="1066800" cy="0"/>
          </a:xfrm>
          <a:prstGeom prst="line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7620000" y="2743200"/>
            <a:ext cx="76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0066CC"/>
                </a:solidFill>
                <a:latin typeface="VNI-Times" pitchFamily="2" charset="0"/>
              </a:rPr>
              <a:t>+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2971800" y="4572000"/>
            <a:ext cx="838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0033CC"/>
                </a:solidFill>
                <a:latin typeface="VNI-Times" pitchFamily="2" charset="0"/>
              </a:rPr>
              <a:t>8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2362200" y="3733800"/>
            <a:ext cx="457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FF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2667000" y="4572000"/>
            <a:ext cx="838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0033CC"/>
                </a:solidFill>
                <a:latin typeface="VNI-Times" pitchFamily="2" charset="0"/>
              </a:rPr>
              <a:t>3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2286000" y="4572000"/>
            <a:ext cx="838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0033CC"/>
                </a:solidFill>
                <a:latin typeface="VNI-Times" pitchFamily="2" charset="0"/>
              </a:rPr>
              <a:t>4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5791200" y="4572000"/>
            <a:ext cx="685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0066CC"/>
                </a:solidFill>
                <a:latin typeface="VNI-Times" pitchFamily="2" charset="0"/>
              </a:rPr>
              <a:t>3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5410200" y="4572000"/>
            <a:ext cx="1143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0066CC"/>
                </a:solidFill>
                <a:latin typeface="VNI-Times" pitchFamily="2" charset="0"/>
              </a:rPr>
              <a:t>1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5079705" y="3657600"/>
            <a:ext cx="457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FF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5029200" y="4572000"/>
            <a:ext cx="762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0066CC"/>
                </a:solidFill>
                <a:latin typeface="VNI-Times" pitchFamily="2" charset="0"/>
              </a:rPr>
              <a:t>8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8839200" y="4495800"/>
            <a:ext cx="685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0066CC"/>
                </a:solidFill>
                <a:latin typeface="VNI-Times" pitchFamily="2" charset="0"/>
              </a:rPr>
              <a:t>9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8153400" y="3619500"/>
            <a:ext cx="457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FF00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8458200" y="4495800"/>
            <a:ext cx="685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0066CC"/>
                </a:solidFill>
                <a:latin typeface="VNI-Times" pitchFamily="2" charset="0"/>
              </a:rPr>
              <a:t>4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8077200" y="4495800"/>
            <a:ext cx="685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0066CC"/>
                </a:solidFill>
                <a:latin typeface="VNI-Times" pitchFamily="2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739933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 nodeType="clickPar">
                      <p:stCondLst>
                        <p:cond delay="indefinite"/>
                      </p:stCondLst>
                      <p:childTnLst>
                        <p:par>
                          <p:cTn id="1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 nodeType="clickPar">
                      <p:stCondLst>
                        <p:cond delay="indefinite"/>
                      </p:stCondLst>
                      <p:childTnLst>
                        <p:par>
                          <p:cTn id="2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10245" grpId="0"/>
      <p:bldP spid="10247" grpId="0"/>
      <p:bldP spid="10248" grpId="0"/>
      <p:bldP spid="10250" grpId="0"/>
      <p:bldP spid="10251" grpId="0"/>
      <p:bldP spid="10253" grpId="0"/>
      <p:bldP spid="10254" grpId="0"/>
      <p:bldP spid="10255" grpId="0"/>
      <p:bldP spid="10256" grpId="0"/>
      <p:bldP spid="10257" grpId="0"/>
      <p:bldP spid="10258" grpId="0"/>
      <p:bldP spid="10259" grpId="0"/>
      <p:bldP spid="10260" grpId="0"/>
      <p:bldP spid="10261" grpId="0"/>
      <p:bldP spid="10262" grpId="0"/>
      <p:bldP spid="10263" grpId="0"/>
      <p:bldP spid="10264" grpId="0"/>
      <p:bldP spid="1026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64" name="Text Box 16"/>
          <p:cNvSpPr txBox="1">
            <a:spLocks noChangeArrowheads="1"/>
          </p:cNvSpPr>
          <p:nvPr/>
        </p:nvSpPr>
        <p:spPr bwMode="auto">
          <a:xfrm>
            <a:off x="2286000" y="2438400"/>
            <a:ext cx="13716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235</a:t>
            </a:r>
          </a:p>
        </p:txBody>
      </p:sp>
      <p:sp>
        <p:nvSpPr>
          <p:cNvPr id="21965" name="Text Box 17"/>
          <p:cNvSpPr txBox="1">
            <a:spLocks noChangeArrowheads="1"/>
          </p:cNvSpPr>
          <p:nvPr/>
        </p:nvSpPr>
        <p:spPr bwMode="auto">
          <a:xfrm>
            <a:off x="2286000" y="3292475"/>
            <a:ext cx="1219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417</a:t>
            </a:r>
          </a:p>
        </p:txBody>
      </p:sp>
      <p:sp>
        <p:nvSpPr>
          <p:cNvPr id="21966" name="Text Box 19"/>
          <p:cNvSpPr txBox="1">
            <a:spLocks noChangeArrowheads="1"/>
          </p:cNvSpPr>
          <p:nvPr/>
        </p:nvSpPr>
        <p:spPr bwMode="auto">
          <a:xfrm>
            <a:off x="1828800" y="2903537"/>
            <a:ext cx="4572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12" name="Text Box 21"/>
          <p:cNvSpPr txBox="1">
            <a:spLocks noChangeArrowheads="1"/>
          </p:cNvSpPr>
          <p:nvPr/>
        </p:nvSpPr>
        <p:spPr bwMode="auto">
          <a:xfrm>
            <a:off x="2895600" y="4068762"/>
            <a:ext cx="6858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3" name="Text Box 23"/>
          <p:cNvSpPr txBox="1">
            <a:spLocks noChangeArrowheads="1"/>
          </p:cNvSpPr>
          <p:nvPr/>
        </p:nvSpPr>
        <p:spPr bwMode="auto">
          <a:xfrm>
            <a:off x="2245063" y="4101580"/>
            <a:ext cx="6858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5" name="Text Box 22"/>
          <p:cNvSpPr txBox="1">
            <a:spLocks noChangeArrowheads="1"/>
          </p:cNvSpPr>
          <p:nvPr/>
        </p:nvSpPr>
        <p:spPr bwMode="auto">
          <a:xfrm>
            <a:off x="2576330" y="4080057"/>
            <a:ext cx="6858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21970" name="Text Box 4"/>
          <p:cNvSpPr txBox="1">
            <a:spLocks noChangeArrowheads="1"/>
          </p:cNvSpPr>
          <p:nvPr/>
        </p:nvSpPr>
        <p:spPr bwMode="auto">
          <a:xfrm>
            <a:off x="1069975" y="907254"/>
            <a:ext cx="9220200" cy="708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altLang="vi-VN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altLang="vi-V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vi-V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altLang="vi-V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altLang="vi-V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971" name="Text Box 25"/>
          <p:cNvSpPr txBox="1">
            <a:spLocks noChangeArrowheads="1"/>
          </p:cNvSpPr>
          <p:nvPr/>
        </p:nvSpPr>
        <p:spPr bwMode="auto">
          <a:xfrm>
            <a:off x="4079875" y="2459037"/>
            <a:ext cx="13716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256</a:t>
            </a:r>
          </a:p>
        </p:txBody>
      </p:sp>
      <p:sp>
        <p:nvSpPr>
          <p:cNvPr id="21972" name="Text Box 26"/>
          <p:cNvSpPr txBox="1">
            <a:spLocks noChangeArrowheads="1"/>
          </p:cNvSpPr>
          <p:nvPr/>
        </p:nvSpPr>
        <p:spPr bwMode="auto">
          <a:xfrm>
            <a:off x="4325937" y="3282156"/>
            <a:ext cx="1219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</a:t>
            </a:r>
          </a:p>
        </p:txBody>
      </p:sp>
      <p:sp>
        <p:nvSpPr>
          <p:cNvPr id="21973" name="Text Box 28"/>
          <p:cNvSpPr txBox="1">
            <a:spLocks noChangeArrowheads="1"/>
          </p:cNvSpPr>
          <p:nvPr/>
        </p:nvSpPr>
        <p:spPr bwMode="auto">
          <a:xfrm>
            <a:off x="3742285" y="2870200"/>
            <a:ext cx="457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21" name="Text Box 30"/>
          <p:cNvSpPr txBox="1">
            <a:spLocks noChangeArrowheads="1"/>
          </p:cNvSpPr>
          <p:nvPr/>
        </p:nvSpPr>
        <p:spPr bwMode="auto">
          <a:xfrm>
            <a:off x="4370388" y="4116387"/>
            <a:ext cx="6858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4008438" y="4125912"/>
            <a:ext cx="48895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3" name="Text Box 29"/>
          <p:cNvSpPr txBox="1">
            <a:spLocks noChangeArrowheads="1"/>
          </p:cNvSpPr>
          <p:nvPr/>
        </p:nvSpPr>
        <p:spPr bwMode="auto">
          <a:xfrm>
            <a:off x="4649788" y="4116387"/>
            <a:ext cx="6858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21977" name="Text Box 33"/>
          <p:cNvSpPr txBox="1">
            <a:spLocks noChangeArrowheads="1"/>
          </p:cNvSpPr>
          <p:nvPr/>
        </p:nvSpPr>
        <p:spPr bwMode="auto">
          <a:xfrm>
            <a:off x="6021388" y="2474912"/>
            <a:ext cx="13716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333</a:t>
            </a:r>
          </a:p>
        </p:txBody>
      </p:sp>
      <p:sp>
        <p:nvSpPr>
          <p:cNvPr id="21978" name="Text Box 34"/>
          <p:cNvSpPr txBox="1">
            <a:spLocks noChangeArrowheads="1"/>
          </p:cNvSpPr>
          <p:nvPr/>
        </p:nvSpPr>
        <p:spPr bwMode="auto">
          <a:xfrm>
            <a:off x="6296025" y="3273426"/>
            <a:ext cx="1219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47</a:t>
            </a:r>
          </a:p>
        </p:txBody>
      </p:sp>
      <p:sp>
        <p:nvSpPr>
          <p:cNvPr id="21979" name="Text Box 36"/>
          <p:cNvSpPr txBox="1">
            <a:spLocks noChangeArrowheads="1"/>
          </p:cNvSpPr>
          <p:nvPr/>
        </p:nvSpPr>
        <p:spPr bwMode="auto">
          <a:xfrm>
            <a:off x="5680075" y="2911475"/>
            <a:ext cx="457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27" name="Text Box 37"/>
          <p:cNvSpPr txBox="1">
            <a:spLocks noChangeArrowheads="1"/>
          </p:cNvSpPr>
          <p:nvPr/>
        </p:nvSpPr>
        <p:spPr bwMode="auto">
          <a:xfrm>
            <a:off x="6716010" y="4104390"/>
            <a:ext cx="457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8" name="Text Box 39"/>
          <p:cNvSpPr txBox="1">
            <a:spLocks noChangeArrowheads="1"/>
          </p:cNvSpPr>
          <p:nvPr/>
        </p:nvSpPr>
        <p:spPr bwMode="auto">
          <a:xfrm>
            <a:off x="6053658" y="4116387"/>
            <a:ext cx="6858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9" name="Text Box 38"/>
          <p:cNvSpPr txBox="1">
            <a:spLocks noChangeArrowheads="1"/>
          </p:cNvSpPr>
          <p:nvPr/>
        </p:nvSpPr>
        <p:spPr bwMode="auto">
          <a:xfrm>
            <a:off x="6389688" y="4125912"/>
            <a:ext cx="4572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21983" name="Text Box 41"/>
          <p:cNvSpPr txBox="1">
            <a:spLocks noChangeArrowheads="1"/>
          </p:cNvSpPr>
          <p:nvPr/>
        </p:nvSpPr>
        <p:spPr bwMode="auto">
          <a:xfrm>
            <a:off x="8177213" y="2482852"/>
            <a:ext cx="13716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</a:p>
        </p:txBody>
      </p:sp>
      <p:sp>
        <p:nvSpPr>
          <p:cNvPr id="21984" name="Text Box 42"/>
          <p:cNvSpPr txBox="1">
            <a:spLocks noChangeArrowheads="1"/>
          </p:cNvSpPr>
          <p:nvPr/>
        </p:nvSpPr>
        <p:spPr bwMode="auto">
          <a:xfrm>
            <a:off x="7912100" y="3290887"/>
            <a:ext cx="12192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360</a:t>
            </a:r>
          </a:p>
        </p:txBody>
      </p:sp>
      <p:sp>
        <p:nvSpPr>
          <p:cNvPr id="21985" name="Text Box 44"/>
          <p:cNvSpPr txBox="1">
            <a:spLocks noChangeArrowheads="1"/>
          </p:cNvSpPr>
          <p:nvPr/>
        </p:nvSpPr>
        <p:spPr bwMode="auto">
          <a:xfrm>
            <a:off x="7592675" y="2886440"/>
            <a:ext cx="4572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33" name="Text Box 46"/>
          <p:cNvSpPr txBox="1">
            <a:spLocks noChangeArrowheads="1"/>
          </p:cNvSpPr>
          <p:nvPr/>
        </p:nvSpPr>
        <p:spPr bwMode="auto">
          <a:xfrm>
            <a:off x="8239125" y="4125912"/>
            <a:ext cx="6858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4" name="Text Box 47"/>
          <p:cNvSpPr txBox="1">
            <a:spLocks noChangeArrowheads="1"/>
          </p:cNvSpPr>
          <p:nvPr/>
        </p:nvSpPr>
        <p:spPr bwMode="auto">
          <a:xfrm>
            <a:off x="7896563" y="4129087"/>
            <a:ext cx="4699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5" name="Text Box 45"/>
          <p:cNvSpPr txBox="1">
            <a:spLocks noChangeArrowheads="1"/>
          </p:cNvSpPr>
          <p:nvPr/>
        </p:nvSpPr>
        <p:spPr bwMode="auto">
          <a:xfrm>
            <a:off x="8558213" y="4138612"/>
            <a:ext cx="4572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vi-VN" sz="48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cxnSp>
        <p:nvCxnSpPr>
          <p:cNvPr id="37" name="Straight Connector 36"/>
          <p:cNvCxnSpPr/>
          <p:nvPr/>
        </p:nvCxnSpPr>
        <p:spPr>
          <a:xfrm flipV="1">
            <a:off x="2286000" y="4110037"/>
            <a:ext cx="915988" cy="12700"/>
          </a:xfrm>
          <a:prstGeom prst="line">
            <a:avLst/>
          </a:prstGeom>
          <a:ln w="3810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4114800" y="4116387"/>
            <a:ext cx="946150" cy="6350"/>
          </a:xfrm>
          <a:prstGeom prst="line">
            <a:avLst/>
          </a:prstGeom>
          <a:ln w="3810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6008688" y="4122738"/>
            <a:ext cx="952500" cy="39687"/>
          </a:xfrm>
          <a:prstGeom prst="line">
            <a:avLst/>
          </a:prstGeom>
          <a:ln w="3810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7912100" y="4102099"/>
            <a:ext cx="952500" cy="39688"/>
          </a:xfrm>
          <a:prstGeom prst="line">
            <a:avLst/>
          </a:prstGeom>
          <a:ln w="3810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Box 11"/>
          <p:cNvSpPr txBox="1">
            <a:spLocks noChangeArrowheads="1"/>
          </p:cNvSpPr>
          <p:nvPr/>
        </p:nvSpPr>
        <p:spPr bwMode="auto">
          <a:xfrm>
            <a:off x="2672557" y="3346449"/>
            <a:ext cx="228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00FF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36" name="Text Box 11"/>
          <p:cNvSpPr txBox="1">
            <a:spLocks noChangeArrowheads="1"/>
          </p:cNvSpPr>
          <p:nvPr/>
        </p:nvSpPr>
        <p:spPr bwMode="auto">
          <a:xfrm>
            <a:off x="4159249" y="3122614"/>
            <a:ext cx="228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00FF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38" name="Text Box 11"/>
          <p:cNvSpPr txBox="1">
            <a:spLocks noChangeArrowheads="1"/>
          </p:cNvSpPr>
          <p:nvPr/>
        </p:nvSpPr>
        <p:spPr bwMode="auto">
          <a:xfrm>
            <a:off x="6337300" y="3371850"/>
            <a:ext cx="228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00FF00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39" name="Text Box 11"/>
          <p:cNvSpPr txBox="1">
            <a:spLocks noChangeArrowheads="1"/>
          </p:cNvSpPr>
          <p:nvPr/>
        </p:nvSpPr>
        <p:spPr bwMode="auto">
          <a:xfrm>
            <a:off x="7944811" y="3346449"/>
            <a:ext cx="228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00FF00"/>
                </a:solidFill>
                <a:latin typeface="VNI-Times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08538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5" grpId="0"/>
      <p:bldP spid="21" grpId="0"/>
      <p:bldP spid="22" grpId="0"/>
      <p:bldP spid="23" grpId="0"/>
      <p:bldP spid="27" grpId="0"/>
      <p:bldP spid="28" grpId="0"/>
      <p:bldP spid="29" grpId="0"/>
      <p:bldP spid="33" grpId="0"/>
      <p:bldP spid="34" grpId="0"/>
      <p:bldP spid="35" grpId="0"/>
      <p:bldP spid="32" grpId="0"/>
      <p:bldP spid="36" grpId="0"/>
      <p:bldP spid="38" grpId="0"/>
      <p:bldP spid="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752600" y="304801"/>
            <a:ext cx="8610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800" b="1" dirty="0" err="1">
                <a:solidFill>
                  <a:srgbClr val="FF0000"/>
                </a:solidFill>
                <a:latin typeface="VNI-Times" pitchFamily="2" charset="0"/>
              </a:rPr>
              <a:t>Baøi</a:t>
            </a:r>
            <a:r>
              <a:rPr lang="en-US" altLang="vi-VN" sz="4800" b="1" dirty="0">
                <a:solidFill>
                  <a:srgbClr val="FF0000"/>
                </a:solidFill>
                <a:latin typeface="VNI-Times" pitchFamily="2" charset="0"/>
              </a:rPr>
              <a:t> 4 :</a:t>
            </a: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1524000" y="1447801"/>
            <a:ext cx="94488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800" b="1">
                <a:solidFill>
                  <a:srgbClr val="0033CC"/>
                </a:solidFill>
                <a:latin typeface="VNI-Times" pitchFamily="2" charset="0"/>
              </a:rPr>
              <a:t>  Tính ñoä daøi ñöôøng gaáp khuùc ABC</a:t>
            </a:r>
          </a:p>
        </p:txBody>
      </p:sp>
      <p:sp>
        <p:nvSpPr>
          <p:cNvPr id="11288" name="Line 24"/>
          <p:cNvSpPr>
            <a:spLocks noChangeShapeType="1"/>
          </p:cNvSpPr>
          <p:nvPr/>
        </p:nvSpPr>
        <p:spPr bwMode="auto">
          <a:xfrm flipV="1">
            <a:off x="2438400" y="3886200"/>
            <a:ext cx="2819400" cy="198120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289" name="Line 25"/>
          <p:cNvSpPr>
            <a:spLocks noChangeShapeType="1"/>
          </p:cNvSpPr>
          <p:nvPr/>
        </p:nvSpPr>
        <p:spPr bwMode="auto">
          <a:xfrm>
            <a:off x="5257800" y="3886200"/>
            <a:ext cx="4343400" cy="1981200"/>
          </a:xfrm>
          <a:prstGeom prst="line">
            <a:avLst/>
          </a:prstGeom>
          <a:noFill/>
          <a:ln w="38100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2286000" y="5181600"/>
            <a:ext cx="381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00FFFF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5105400" y="3200400"/>
            <a:ext cx="381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00FFFF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9448800" y="5181600"/>
            <a:ext cx="381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00FFFF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11293" name="Text Box 29"/>
          <p:cNvSpPr txBox="1">
            <a:spLocks noChangeArrowheads="1"/>
          </p:cNvSpPr>
          <p:nvPr/>
        </p:nvSpPr>
        <p:spPr bwMode="auto">
          <a:xfrm>
            <a:off x="1981200" y="5791200"/>
            <a:ext cx="685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008000"/>
                </a:solidFill>
                <a:latin typeface="VNI-Times" pitchFamily="2" charset="0"/>
              </a:rPr>
              <a:t>A</a:t>
            </a:r>
          </a:p>
        </p:txBody>
      </p:sp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4953000" y="2819400"/>
            <a:ext cx="838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>
                <a:solidFill>
                  <a:srgbClr val="008000"/>
                </a:solidFill>
                <a:latin typeface="VNI-Times" pitchFamily="2" charset="0"/>
              </a:rPr>
              <a:t>B</a:t>
            </a:r>
          </a:p>
        </p:txBody>
      </p:sp>
      <p:sp>
        <p:nvSpPr>
          <p:cNvPr id="11295" name="Text Box 31"/>
          <p:cNvSpPr txBox="1">
            <a:spLocks noChangeArrowheads="1"/>
          </p:cNvSpPr>
          <p:nvPr/>
        </p:nvSpPr>
        <p:spPr bwMode="auto">
          <a:xfrm>
            <a:off x="9601200" y="5791200"/>
            <a:ext cx="685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solidFill>
                  <a:srgbClr val="008000"/>
                </a:solidFill>
                <a:latin typeface="VNI-Times" pitchFamily="2" charset="0"/>
              </a:rPr>
              <a:t>C</a:t>
            </a:r>
          </a:p>
        </p:txBody>
      </p:sp>
      <p:sp>
        <p:nvSpPr>
          <p:cNvPr id="11297" name="Text Box 33"/>
          <p:cNvSpPr txBox="1">
            <a:spLocks noChangeArrowheads="1"/>
          </p:cNvSpPr>
          <p:nvPr/>
        </p:nvSpPr>
        <p:spPr bwMode="auto">
          <a:xfrm rot="-2119586">
            <a:off x="2514600" y="3810000"/>
            <a:ext cx="2362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latin typeface="VNI-Times" pitchFamily="2" charset="0"/>
              </a:rPr>
              <a:t>126cm</a:t>
            </a:r>
          </a:p>
        </p:txBody>
      </p:sp>
      <p:sp>
        <p:nvSpPr>
          <p:cNvPr id="11298" name="Text Box 34"/>
          <p:cNvSpPr txBox="1">
            <a:spLocks noChangeArrowheads="1"/>
          </p:cNvSpPr>
          <p:nvPr/>
        </p:nvSpPr>
        <p:spPr bwMode="auto">
          <a:xfrm rot="1379867">
            <a:off x="6477000" y="3962400"/>
            <a:ext cx="2362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>
                <a:latin typeface="VNI-Times" pitchFamily="2" charset="0"/>
              </a:rPr>
              <a:t>137cm</a:t>
            </a:r>
          </a:p>
        </p:txBody>
      </p:sp>
    </p:spTree>
    <p:extLst>
      <p:ext uri="{BB962C8B-B14F-4D97-AF65-F5344CB8AC3E}">
        <p14:creationId xmlns:p14="http://schemas.microsoft.com/office/powerpoint/2010/main" val="155600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2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1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1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1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1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  <p:bldP spid="11287" grpId="0"/>
      <p:bldP spid="11288" grpId="0" animBg="1"/>
      <p:bldP spid="11289" grpId="0" animBg="1"/>
      <p:bldP spid="11290" grpId="0"/>
      <p:bldP spid="11291" grpId="0"/>
      <p:bldP spid="11292" grpId="0"/>
      <p:bldP spid="11293" grpId="0"/>
      <p:bldP spid="11294" grpId="0"/>
      <p:bldP spid="11295" grpId="0"/>
      <p:bldP spid="11297" grpId="0"/>
      <p:bldP spid="1129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978209"/>
              </p:ext>
            </p:extLst>
          </p:nvPr>
        </p:nvGraphicFramePr>
        <p:xfrm>
          <a:off x="279403" y="568324"/>
          <a:ext cx="11087096" cy="4653471"/>
        </p:xfrm>
        <a:graphic>
          <a:graphicData uri="http://schemas.openxmlformats.org/drawingml/2006/table">
            <a:tbl>
              <a:tblPr/>
              <a:tblGrid>
                <a:gridCol w="6297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97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7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8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64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7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7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164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1644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1644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097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1644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1644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1866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1200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612008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607574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60314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517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5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5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90" marR="28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</a:tbl>
          </a:graphicData>
        </a:graphic>
      </p:graphicFrame>
      <p:sp>
        <p:nvSpPr>
          <p:cNvPr id="4" name="Text Box 20"/>
          <p:cNvSpPr txBox="1">
            <a:spLocks noChangeArrowheads="1"/>
          </p:cNvSpPr>
          <p:nvPr/>
        </p:nvSpPr>
        <p:spPr bwMode="auto">
          <a:xfrm>
            <a:off x="3454400" y="914400"/>
            <a:ext cx="152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5400" b="1" dirty="0" err="1">
                <a:solidFill>
                  <a:srgbClr val="0070C0"/>
                </a:solidFill>
                <a:latin typeface="VNI-Times" pitchFamily="2" charset="0"/>
              </a:rPr>
              <a:t>Giaûi</a:t>
            </a:r>
            <a:endParaRPr lang="en-US" altLang="vi-VN" sz="5400" b="1" dirty="0">
              <a:solidFill>
                <a:srgbClr val="0070C0"/>
              </a:solidFill>
              <a:latin typeface="VNI-Times" pitchFamily="2" charset="0"/>
            </a:endParaRPr>
          </a:p>
        </p:txBody>
      </p:sp>
      <p:sp>
        <p:nvSpPr>
          <p:cNvPr id="5" name="Text Box 22"/>
          <p:cNvSpPr txBox="1">
            <a:spLocks noChangeArrowheads="1"/>
          </p:cNvSpPr>
          <p:nvPr/>
        </p:nvSpPr>
        <p:spPr bwMode="auto">
          <a:xfrm>
            <a:off x="812800" y="1746448"/>
            <a:ext cx="8915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ABC </a:t>
            </a:r>
            <a:r>
              <a:rPr lang="en-US" altLang="vi-VN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" name="Text Box 23"/>
          <p:cNvSpPr txBox="1">
            <a:spLocks noChangeArrowheads="1"/>
          </p:cNvSpPr>
          <p:nvPr/>
        </p:nvSpPr>
        <p:spPr bwMode="auto">
          <a:xfrm>
            <a:off x="1422400" y="2267443"/>
            <a:ext cx="6705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000" b="1" dirty="0">
                <a:latin typeface="VNI-Times" pitchFamily="2" charset="0"/>
              </a:rPr>
              <a:t>126 + 137 = 263 (cm)</a:t>
            </a:r>
          </a:p>
        </p:txBody>
      </p:sp>
      <p:sp>
        <p:nvSpPr>
          <p:cNvPr id="7" name="Text Box 24"/>
          <p:cNvSpPr txBox="1">
            <a:spLocks noChangeArrowheads="1"/>
          </p:cNvSpPr>
          <p:nvPr/>
        </p:nvSpPr>
        <p:spPr bwMode="auto">
          <a:xfrm>
            <a:off x="3645785" y="2892977"/>
            <a:ext cx="6019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263 cm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03200" y="270668"/>
            <a:ext cx="2133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4800" b="1" dirty="0" err="1">
                <a:solidFill>
                  <a:srgbClr val="FF0000"/>
                </a:solidFill>
                <a:latin typeface="VNI-Times" pitchFamily="2" charset="0"/>
              </a:rPr>
              <a:t>Baøi</a:t>
            </a:r>
            <a:r>
              <a:rPr lang="en-US" altLang="vi-VN" sz="4800" b="1" dirty="0">
                <a:solidFill>
                  <a:srgbClr val="FF0000"/>
                </a:solidFill>
                <a:latin typeface="VNI-Times" pitchFamily="2" charset="0"/>
              </a:rPr>
              <a:t> 4 :</a:t>
            </a:r>
          </a:p>
        </p:txBody>
      </p:sp>
    </p:spTree>
    <p:extLst>
      <p:ext uri="{BB962C8B-B14F-4D97-AF65-F5344CB8AC3E}">
        <p14:creationId xmlns:p14="http://schemas.microsoft.com/office/powerpoint/2010/main" val="1688696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880</Words>
  <Application>Microsoft Office PowerPoint</Application>
  <PresentationFormat>Widescreen</PresentationFormat>
  <Paragraphs>681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UTM Avo</vt:lpstr>
      <vt:lpstr>VNI-Times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NQC2019</dc:creator>
  <cp:lastModifiedBy>Admin</cp:lastModifiedBy>
  <cp:revision>13</cp:revision>
  <dcterms:created xsi:type="dcterms:W3CDTF">2021-08-23T14:35:23Z</dcterms:created>
  <dcterms:modified xsi:type="dcterms:W3CDTF">2021-08-25T16:01:38Z</dcterms:modified>
</cp:coreProperties>
</file>