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83" r:id="rId2"/>
    <p:sldId id="278" r:id="rId3"/>
    <p:sldId id="279" r:id="rId4"/>
    <p:sldId id="263" r:id="rId5"/>
    <p:sldId id="264" r:id="rId6"/>
    <p:sldId id="265" r:id="rId7"/>
    <p:sldId id="281" r:id="rId8"/>
    <p:sldId id="272" r:id="rId9"/>
    <p:sldId id="282" r:id="rId10"/>
    <p:sldId id="27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0000"/>
    <a:srgbClr val="0033CC"/>
    <a:srgbClr val="1A0597"/>
    <a:srgbClr val="CC00CC"/>
    <a:srgbClr val="CC33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C4727-21F3-478B-9775-9DF85702F46A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6219-3123-42A6-8521-353F5F0E4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58175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A800B-CB25-472B-9E67-605C04CA45F8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3D0CB-AB5B-42E0-B302-D6F44051A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47809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3C99-E4B7-4275-9250-CE7A83D487B9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808BC-D64A-420B-9CEE-456A404F8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48888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B2F61-4173-4850-8DE9-508B6399E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9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2543C-71FC-4D20-A125-F99229494391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18391-B91C-4789-ADD1-C568F7E06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86627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91AA-6D3F-41F5-B9E4-2C0B1ED46EC2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8EF1E-395A-47B6-8FC3-8E68C7411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16268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E2E19-D870-4A12-B9B1-5A659E2FADDC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C5C1-1CB2-460C-944D-F6C78A48F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9735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86B05-9EAB-4E8A-A249-3C0C33CFA358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FE9E6-2A11-4A14-A670-43F99F2D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88146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7F248-8CCA-4E11-BCA3-2DD97ABF7724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481A5-F7E5-4CD8-B3D0-CCDC65685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67946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F1F75-EFF8-463E-8DDB-64D1D37B4A6F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96F69-4F32-4EC6-ACBD-C2F17653E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73514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6875F-D629-4BA2-AE52-DE1C5DDCEB51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F892E-5767-4E49-BD7C-F242BA4B2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15944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0F72C-6AF7-40EF-9AF1-F862458A69C7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B08D4-9222-4FE4-830C-9BD59DDFE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72869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83B7515-C1B5-4B82-A057-45457F362754}" type="datetimeFigureOut">
              <a:rPr lang="en-US"/>
              <a:pPr>
                <a:defRPr/>
              </a:pPr>
              <a:t>29/8/2021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2C90D3C-BDF2-4760-946B-047F5D27D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5" r:id="rId2"/>
    <p:sldLayoutId id="2147483734" r:id="rId3"/>
    <p:sldLayoutId id="2147483733" r:id="rId4"/>
    <p:sldLayoutId id="2147483732" r:id="rId5"/>
    <p:sldLayoutId id="2147483731" r:id="rId6"/>
    <p:sldLayoutId id="2147483730" r:id="rId7"/>
    <p:sldLayoutId id="2147483729" r:id="rId8"/>
    <p:sldLayoutId id="2147483728" r:id="rId9"/>
    <p:sldLayoutId id="2147483727" r:id="rId10"/>
    <p:sldLayoutId id="2147483726" r:id="rId11"/>
    <p:sldLayoutId id="2147483737" r:id="rId12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4800"/>
            <a:ext cx="91440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10"/>
          <p:cNvSpPr txBox="1">
            <a:spLocks noChangeArrowheads="1"/>
          </p:cNvSpPr>
          <p:nvPr/>
        </p:nvSpPr>
        <p:spPr bwMode="auto">
          <a:xfrm>
            <a:off x="3581400" y="28956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271" y="1600200"/>
            <a:ext cx="8686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>
                <a:solidFill>
                  <a:srgbClr val="FF0000"/>
                </a:solidFill>
                <a:latin typeface=".VnBahamasBH" panose="020BE200000000000000" pitchFamily="34" charset="0"/>
              </a:rPr>
              <a:t>HẸN GẶP LẠI CÁC EM!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533400" y="746760"/>
            <a:ext cx="64008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</a:p>
          <a:p>
            <a:pPr algn="ctr"/>
            <a:r>
              <a:rPr lang="en-US" sz="60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1A0597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LỚP 3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5"/>
          <p:cNvSpPr>
            <a:spLocks noChangeArrowheads="1" noChangeShapeType="1" noTextEdit="1"/>
          </p:cNvSpPr>
          <p:nvPr/>
        </p:nvSpPr>
        <p:spPr bwMode="auto">
          <a:xfrm>
            <a:off x="304800" y="2514600"/>
            <a:ext cx="5509397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 TẬP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CÁC BẢNG CHIA</a:t>
            </a:r>
          </a:p>
          <a:p>
            <a:pPr algn="ctr"/>
            <a:r>
              <a:rPr lang="en-US" sz="20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(TRANG 10)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91996" y="313421"/>
            <a:ext cx="2057400" cy="1828800"/>
            <a:chOff x="5225" y="9335"/>
            <a:chExt cx="2520" cy="1750"/>
          </a:xfrm>
        </p:grpSpPr>
        <p:sp>
          <p:nvSpPr>
            <p:cNvPr id="4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5" name="Picture 26" descr="cosmo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5" descr="BOOK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4" descr="BOOK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3" descr="QUILL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/>
              <a:r>
                <a:rPr lang="en-US" sz="800" b="1">
                  <a:latin typeface="VnBangkok"/>
                  <a:cs typeface="Times New Roman" pitchFamily="18" charset="0"/>
                </a:rPr>
                <a:t> </a:t>
              </a:r>
              <a:endParaRPr 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sz="4800"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1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sz="4800">
                <a:latin typeface="Calibri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6662054"/>
      </p:ext>
    </p:extLst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en-US" sz="16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24" name="Rounded Rectangle 47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171" name="Text Box 20"/>
          <p:cNvSpPr txBox="1">
            <a:spLocks noChangeArrowheads="1"/>
          </p:cNvSpPr>
          <p:nvPr/>
        </p:nvSpPr>
        <p:spPr bwMode="auto">
          <a:xfrm>
            <a:off x="114300" y="21336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006600"/>
                </a:solidFill>
                <a:latin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006600"/>
                </a:solidFill>
                <a:latin typeface="Times New Roman" pitchFamily="18" charset="0"/>
              </a:rPr>
              <a:t> 1: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Tính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nhẩm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962818" y="1203325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cs typeface="Arial" pitchFamily="34" charset="0"/>
              </a:rPr>
              <a:t>  3 x 4 =</a:t>
            </a: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962818" y="1889125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  <a:cs typeface="Arial" pitchFamily="34" charset="0"/>
              </a:rPr>
              <a:t>  </a:t>
            </a:r>
            <a:r>
              <a:rPr lang="en-US" sz="3600" b="1">
                <a:solidFill>
                  <a:srgbClr val="1A0597"/>
                </a:solidFill>
                <a:cs typeface="Arial" pitchFamily="34" charset="0"/>
              </a:rPr>
              <a:t>12 : 3  =</a:t>
            </a: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962818" y="2574925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  <a:cs typeface="Arial" pitchFamily="34" charset="0"/>
              </a:rPr>
              <a:t>  </a:t>
            </a:r>
            <a:r>
              <a:rPr lang="en-US" sz="3600" b="1">
                <a:solidFill>
                  <a:srgbClr val="1A0597"/>
                </a:solidFill>
                <a:cs typeface="Arial" pitchFamily="34" charset="0"/>
              </a:rPr>
              <a:t>12 : 4  =</a:t>
            </a:r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5153818" y="1203325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cs typeface="Arial" pitchFamily="34" charset="0"/>
              </a:rPr>
              <a:t>  2 x 5 =</a:t>
            </a:r>
          </a:p>
        </p:txBody>
      </p:sp>
      <p:sp>
        <p:nvSpPr>
          <p:cNvPr id="2" name="Text Box 51"/>
          <p:cNvSpPr txBox="1">
            <a:spLocks noChangeArrowheads="1"/>
          </p:cNvSpPr>
          <p:nvPr/>
        </p:nvSpPr>
        <p:spPr bwMode="auto">
          <a:xfrm>
            <a:off x="5153818" y="1889125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  <a:cs typeface="Arial" pitchFamily="34" charset="0"/>
              </a:rPr>
              <a:t>  </a:t>
            </a:r>
            <a:r>
              <a:rPr lang="en-US" sz="3600" b="1">
                <a:solidFill>
                  <a:srgbClr val="1A0597"/>
                </a:solidFill>
                <a:cs typeface="Arial" pitchFamily="34" charset="0"/>
              </a:rPr>
              <a:t>10 : 2  =</a:t>
            </a: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5153818" y="2574925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  <a:cs typeface="Arial" pitchFamily="34" charset="0"/>
              </a:rPr>
              <a:t>  </a:t>
            </a:r>
            <a:r>
              <a:rPr lang="en-US" sz="3600" b="1">
                <a:solidFill>
                  <a:srgbClr val="1A0597"/>
                </a:solidFill>
                <a:cs typeface="Arial" pitchFamily="34" charset="0"/>
              </a:rPr>
              <a:t>10 : 5  =</a:t>
            </a:r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876300" y="4098925"/>
            <a:ext cx="335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cs typeface="Arial" pitchFamily="34" charset="0"/>
              </a:rPr>
              <a:t>  5 x 3  =</a:t>
            </a: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876300" y="4708525"/>
            <a:ext cx="281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  <a:cs typeface="Arial" pitchFamily="34" charset="0"/>
              </a:rPr>
              <a:t>  </a:t>
            </a:r>
            <a:r>
              <a:rPr lang="en-US" sz="3600" b="1">
                <a:solidFill>
                  <a:srgbClr val="1A0597"/>
                </a:solidFill>
                <a:cs typeface="Arial" pitchFamily="34" charset="0"/>
              </a:rPr>
              <a:t>15 : 3  =</a:t>
            </a: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876300" y="5394325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  <a:cs typeface="Arial" pitchFamily="34" charset="0"/>
              </a:rPr>
              <a:t>  </a:t>
            </a:r>
            <a:r>
              <a:rPr lang="en-US" sz="3600" b="1">
                <a:solidFill>
                  <a:srgbClr val="1A0597"/>
                </a:solidFill>
                <a:cs typeface="Arial" pitchFamily="34" charset="0"/>
              </a:rPr>
              <a:t>15 : 5  =</a:t>
            </a: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5524500" y="4022725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cs typeface="Arial" pitchFamily="34" charset="0"/>
              </a:rPr>
              <a:t>  4 x 2 =</a:t>
            </a:r>
          </a:p>
        </p:txBody>
      </p:sp>
      <p:sp>
        <p:nvSpPr>
          <p:cNvPr id="5177" name="Text Box 57"/>
          <p:cNvSpPr txBox="1">
            <a:spLocks noChangeArrowheads="1"/>
          </p:cNvSpPr>
          <p:nvPr/>
        </p:nvSpPr>
        <p:spPr bwMode="auto">
          <a:xfrm>
            <a:off x="5524500" y="4708525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  <a:cs typeface="Arial" pitchFamily="34" charset="0"/>
              </a:rPr>
              <a:t>  </a:t>
            </a:r>
            <a:r>
              <a:rPr lang="en-US" sz="3600" b="1">
                <a:solidFill>
                  <a:srgbClr val="1A0597"/>
                </a:solidFill>
                <a:cs typeface="Arial" pitchFamily="34" charset="0"/>
              </a:rPr>
              <a:t>8 : 2  =</a:t>
            </a:r>
          </a:p>
        </p:txBody>
      </p: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5524500" y="5394325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  <a:cs typeface="Arial" pitchFamily="34" charset="0"/>
              </a:rPr>
              <a:t>  </a:t>
            </a:r>
            <a:r>
              <a:rPr lang="en-US" sz="3600" b="1">
                <a:solidFill>
                  <a:srgbClr val="1A0597"/>
                </a:solidFill>
                <a:cs typeface="Arial" pitchFamily="34" charset="0"/>
              </a:rPr>
              <a:t>8 : 4  =</a:t>
            </a:r>
          </a:p>
        </p:txBody>
      </p: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2715418" y="1203325"/>
            <a:ext cx="857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3020218" y="1889125"/>
            <a:ext cx="114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2944018" y="2574925"/>
            <a:ext cx="1284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3</a:t>
            </a:r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6906418" y="1203325"/>
            <a:ext cx="1570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7135018" y="1889125"/>
            <a:ext cx="1428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5</a:t>
            </a:r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7211218" y="2574925"/>
            <a:ext cx="1712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2</a:t>
            </a:r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2705100" y="4098925"/>
            <a:ext cx="114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5186" name="Text Box 66"/>
          <p:cNvSpPr txBox="1">
            <a:spLocks noChangeArrowheads="1"/>
          </p:cNvSpPr>
          <p:nvPr/>
        </p:nvSpPr>
        <p:spPr bwMode="auto">
          <a:xfrm>
            <a:off x="2857500" y="4708525"/>
            <a:ext cx="1570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2857500" y="5394325"/>
            <a:ext cx="1712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188" name="Text Box 68"/>
          <p:cNvSpPr txBox="1">
            <a:spLocks noChangeArrowheads="1"/>
          </p:cNvSpPr>
          <p:nvPr/>
        </p:nvSpPr>
        <p:spPr bwMode="auto">
          <a:xfrm>
            <a:off x="7277100" y="4022725"/>
            <a:ext cx="998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7277100" y="4708525"/>
            <a:ext cx="1570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190" name="Text Box 70"/>
          <p:cNvSpPr txBox="1">
            <a:spLocks noChangeArrowheads="1"/>
          </p:cNvSpPr>
          <p:nvPr/>
        </p:nvSpPr>
        <p:spPr bwMode="auto">
          <a:xfrm>
            <a:off x="7277100" y="5394325"/>
            <a:ext cx="1998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5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5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5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5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3" dur="1" fill="hold"/>
                                        <p:tgtEl>
                                          <p:spTgt spid="51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8" dur="1" fill="hold"/>
                                        <p:tgtEl>
                                          <p:spTgt spid="51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3" dur="1" fill="hold"/>
                                        <p:tgtEl>
                                          <p:spTgt spid="5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8" dur="20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20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8" dur="20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" grpId="0"/>
      <p:bldP spid="5167" grpId="0"/>
      <p:bldP spid="5168" grpId="0"/>
      <p:bldP spid="5169" grpId="0"/>
      <p:bldP spid="5170" grpId="0"/>
      <p:bldP spid="2" grpId="0"/>
      <p:bldP spid="5172" grpId="0"/>
      <p:bldP spid="5173" grpId="0"/>
      <p:bldP spid="5174" grpId="0"/>
      <p:bldP spid="5175" grpId="0"/>
      <p:bldP spid="5176" grpId="0"/>
      <p:bldP spid="5177" grpId="0"/>
      <p:bldP spid="5178" grpId="0"/>
      <p:bldP spid="5179" grpId="0"/>
      <p:bldP spid="5180" grpId="0"/>
      <p:bldP spid="5181" grpId="0"/>
      <p:bldP spid="5182" grpId="0"/>
      <p:bldP spid="5183" grpId="0"/>
      <p:bldP spid="5184" grpId="0"/>
      <p:bldP spid="5185" grpId="0"/>
      <p:bldP spid="5186" grpId="0"/>
      <p:bldP spid="5187" grpId="0"/>
      <p:bldP spid="5188" grpId="0"/>
      <p:bldP spid="5189" grpId="0"/>
      <p:bldP spid="51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9"/>
          <p:cNvSpPr>
            <a:spLocks noChangeArrowheads="1"/>
          </p:cNvSpPr>
          <p:nvPr/>
        </p:nvSpPr>
        <p:spPr bwMode="auto">
          <a:xfrm>
            <a:off x="304800" y="281781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en-US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0" name="Text Box 15"/>
          <p:cNvSpPr txBox="1">
            <a:spLocks noChangeArrowheads="1"/>
          </p:cNvSpPr>
          <p:nvPr/>
        </p:nvSpPr>
        <p:spPr bwMode="auto">
          <a:xfrm>
            <a:off x="266700" y="373062"/>
            <a:ext cx="3467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61" name="Text Box 24"/>
          <p:cNvSpPr txBox="1">
            <a:spLocks noChangeArrowheads="1"/>
          </p:cNvSpPr>
          <p:nvPr/>
        </p:nvSpPr>
        <p:spPr bwMode="auto">
          <a:xfrm>
            <a:off x="670560" y="3367406"/>
            <a:ext cx="776478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a) 400 : 2  =                        b) 800 : 2  =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    600 : 3  =                             300 : 3  =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    400 : 4  =                             800 : 4  =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7520940" y="4815206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7520940" y="4053206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7520940" y="3291206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3108960" y="4815206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108960" y="4129406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185160" y="3367406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4038600" y="334962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200 : 2 = ?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3962400" y="1340961"/>
            <a:ext cx="396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 trăm : 2 = 1 trăm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2057400" y="1340961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4038600" y="1950561"/>
            <a:ext cx="396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200 : 2 = 100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2133600" y="1950561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Vậy 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0" grpId="0"/>
      <p:bldP spid="6161" grpId="0"/>
      <p:bldP spid="20505" grpId="0"/>
      <p:bldP spid="20506" grpId="0"/>
      <p:bldP spid="20507" grpId="0"/>
      <p:bldP spid="20508" grpId="0"/>
      <p:bldP spid="20509" grpId="0"/>
      <p:bldP spid="20510" grpId="0"/>
      <p:bldP spid="6180" grpId="0"/>
      <p:bldP spid="6181" grpId="0"/>
      <p:bldP spid="6182" grpId="0"/>
      <p:bldP spid="6183" grpId="0"/>
      <p:bldP spid="61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9"/>
          <p:cNvSpPr>
            <a:spLocks noChangeArrowheads="1"/>
          </p:cNvSpPr>
          <p:nvPr/>
        </p:nvSpPr>
        <p:spPr bwMode="auto">
          <a:xfrm>
            <a:off x="304800" y="762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en-US" sz="16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172" name="Rounded Rectangle 47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304800" y="394711"/>
            <a:ext cx="8229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006600"/>
                </a:solidFill>
                <a:latin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6600"/>
                </a:solidFill>
                <a:latin typeface="Times New Roman" pitchFamily="18" charset="0"/>
              </a:rPr>
              <a:t> 3: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24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cái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cốc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được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xếp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đều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vào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4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hộp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Hỏi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mỗi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hộp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bao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nhiêu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cái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cốc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381000" y="2225682"/>
            <a:ext cx="3352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81000" y="2759082"/>
            <a:ext cx="68199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 : 24 </a:t>
            </a:r>
            <a:r>
              <a:rPr lang="en-US" sz="32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endParaRPr lang="en-US" sz="3200" b="1" dirty="0">
              <a:solidFill>
                <a:srgbClr val="1A059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81000" y="3292482"/>
            <a:ext cx="7658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: … </a:t>
            </a:r>
            <a:r>
              <a:rPr lang="en-US" sz="32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648200" y="2218580"/>
            <a:ext cx="2895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2819400" y="2828180"/>
            <a:ext cx="6553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24 : 4  = 6 (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: 6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597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7192" grpId="0"/>
      <p:bldP spid="7193" grpId="0"/>
      <p:bldP spid="7194" grpId="0"/>
      <p:bldP spid="7195" grpId="0"/>
      <p:bldP spid="71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0"/>
          <p:cNvSpPr>
            <a:spLocks noChangeArrowheads="1" noChangeShapeType="1" noTextEdit="1"/>
          </p:cNvSpPr>
          <p:nvPr/>
        </p:nvSpPr>
        <p:spPr bwMode="auto">
          <a:xfrm>
            <a:off x="1981200" y="2057400"/>
            <a:ext cx="5791200" cy="21336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chơi</a:t>
            </a:r>
            <a:endParaRPr lang="en-US" sz="36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133492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en-US" sz="1600" b="1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0727" name="Group 7"/>
          <p:cNvGrpSpPr>
            <a:grpSpLocks/>
          </p:cNvGrpSpPr>
          <p:nvPr/>
        </p:nvGrpSpPr>
        <p:grpSpPr bwMode="auto">
          <a:xfrm>
            <a:off x="4976977" y="3060700"/>
            <a:ext cx="990600" cy="914400"/>
            <a:chOff x="2640" y="1536"/>
            <a:chExt cx="624" cy="576"/>
          </a:xfrm>
        </p:grpSpPr>
        <p:grpSp>
          <p:nvGrpSpPr>
            <p:cNvPr id="8251" name="Group 159"/>
            <p:cNvGrpSpPr>
              <a:grpSpLocks/>
            </p:cNvGrpSpPr>
            <p:nvPr/>
          </p:nvGrpSpPr>
          <p:grpSpPr bwMode="auto">
            <a:xfrm>
              <a:off x="2640" y="1536"/>
              <a:ext cx="624" cy="576"/>
              <a:chOff x="1296" y="1680"/>
              <a:chExt cx="528" cy="432"/>
            </a:xfrm>
          </p:grpSpPr>
          <p:sp>
            <p:nvSpPr>
              <p:cNvPr id="8253" name="Oval 160"/>
              <p:cNvSpPr>
                <a:spLocks noChangeArrowheads="1"/>
              </p:cNvSpPr>
              <p:nvPr/>
            </p:nvSpPr>
            <p:spPr bwMode="gray">
              <a:xfrm rot="1758052">
                <a:off x="1310" y="1695"/>
                <a:ext cx="514" cy="417"/>
              </a:xfrm>
              <a:prstGeom prst="ellipse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360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54" name="Oval 161"/>
              <p:cNvSpPr>
                <a:spLocks noChangeArrowheads="1"/>
              </p:cNvSpPr>
              <p:nvPr/>
            </p:nvSpPr>
            <p:spPr bwMode="gray">
              <a:xfrm rot="1758052">
                <a:off x="1296" y="1680"/>
                <a:ext cx="514" cy="417"/>
              </a:xfrm>
              <a:prstGeom prst="ellipse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360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8255" name="Picture 162" descr="Picture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" y="1752"/>
                <a:ext cx="192" cy="19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pic>
        </p:grpSp>
        <p:sp>
          <p:nvSpPr>
            <p:cNvPr id="8252" name="Text Box 163"/>
            <p:cNvSpPr txBox="1">
              <a:spLocks noChangeArrowheads="1"/>
            </p:cNvSpPr>
            <p:nvPr/>
          </p:nvSpPr>
          <p:spPr bwMode="gray">
            <a:xfrm>
              <a:off x="2737" y="1632"/>
              <a:ext cx="404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3600" b="1" dirty="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rPr>
                <a:t>40</a:t>
              </a:r>
            </a:p>
          </p:txBody>
        </p:sp>
      </p:grpSp>
      <p:grpSp>
        <p:nvGrpSpPr>
          <p:cNvPr id="30733" name="Group 13"/>
          <p:cNvGrpSpPr>
            <a:grpSpLocks/>
          </p:cNvGrpSpPr>
          <p:nvPr/>
        </p:nvGrpSpPr>
        <p:grpSpPr bwMode="auto">
          <a:xfrm>
            <a:off x="2843377" y="3060700"/>
            <a:ext cx="990600" cy="914400"/>
            <a:chOff x="2640" y="1536"/>
            <a:chExt cx="624" cy="576"/>
          </a:xfrm>
        </p:grpSpPr>
        <p:grpSp>
          <p:nvGrpSpPr>
            <p:cNvPr id="8246" name="Group 159"/>
            <p:cNvGrpSpPr>
              <a:grpSpLocks/>
            </p:cNvGrpSpPr>
            <p:nvPr/>
          </p:nvGrpSpPr>
          <p:grpSpPr bwMode="auto">
            <a:xfrm>
              <a:off x="2640" y="1536"/>
              <a:ext cx="624" cy="576"/>
              <a:chOff x="1296" y="1680"/>
              <a:chExt cx="528" cy="432"/>
            </a:xfrm>
          </p:grpSpPr>
          <p:sp>
            <p:nvSpPr>
              <p:cNvPr id="8248" name="Oval 160"/>
              <p:cNvSpPr>
                <a:spLocks noChangeArrowheads="1"/>
              </p:cNvSpPr>
              <p:nvPr/>
            </p:nvSpPr>
            <p:spPr bwMode="gray">
              <a:xfrm rot="1758052">
                <a:off x="1310" y="1695"/>
                <a:ext cx="514" cy="417"/>
              </a:xfrm>
              <a:prstGeom prst="ellipse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360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49" name="Oval 161"/>
              <p:cNvSpPr>
                <a:spLocks noChangeArrowheads="1"/>
              </p:cNvSpPr>
              <p:nvPr/>
            </p:nvSpPr>
            <p:spPr bwMode="gray">
              <a:xfrm rot="1758052">
                <a:off x="1296" y="1680"/>
                <a:ext cx="514" cy="417"/>
              </a:xfrm>
              <a:prstGeom prst="ellipse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360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8250" name="Picture 162" descr="Picture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" y="1752"/>
                <a:ext cx="192" cy="19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pic>
        </p:grpSp>
        <p:sp>
          <p:nvSpPr>
            <p:cNvPr id="8247" name="Text Box 163"/>
            <p:cNvSpPr txBox="1">
              <a:spLocks noChangeArrowheads="1"/>
            </p:cNvSpPr>
            <p:nvPr/>
          </p:nvSpPr>
          <p:spPr bwMode="gray">
            <a:xfrm>
              <a:off x="2809" y="1632"/>
              <a:ext cx="260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3600" b="1" dirty="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</p:grpSp>
      <p:grpSp>
        <p:nvGrpSpPr>
          <p:cNvPr id="30739" name="Group 19"/>
          <p:cNvGrpSpPr>
            <a:grpSpLocks/>
          </p:cNvGrpSpPr>
          <p:nvPr/>
        </p:nvGrpSpPr>
        <p:grpSpPr bwMode="auto">
          <a:xfrm>
            <a:off x="7262977" y="2984500"/>
            <a:ext cx="990600" cy="914400"/>
            <a:chOff x="2640" y="1536"/>
            <a:chExt cx="624" cy="576"/>
          </a:xfrm>
        </p:grpSpPr>
        <p:grpSp>
          <p:nvGrpSpPr>
            <p:cNvPr id="8241" name="Group 159"/>
            <p:cNvGrpSpPr>
              <a:grpSpLocks/>
            </p:cNvGrpSpPr>
            <p:nvPr/>
          </p:nvGrpSpPr>
          <p:grpSpPr bwMode="auto">
            <a:xfrm>
              <a:off x="2640" y="1536"/>
              <a:ext cx="624" cy="576"/>
              <a:chOff x="1296" y="1680"/>
              <a:chExt cx="528" cy="432"/>
            </a:xfrm>
          </p:grpSpPr>
          <p:sp>
            <p:nvSpPr>
              <p:cNvPr id="8243" name="Oval 160"/>
              <p:cNvSpPr>
                <a:spLocks noChangeArrowheads="1"/>
              </p:cNvSpPr>
              <p:nvPr/>
            </p:nvSpPr>
            <p:spPr bwMode="gray">
              <a:xfrm rot="1758052">
                <a:off x="1310" y="1695"/>
                <a:ext cx="514" cy="417"/>
              </a:xfrm>
              <a:prstGeom prst="ellipse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360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44" name="Oval 161"/>
              <p:cNvSpPr>
                <a:spLocks noChangeArrowheads="1"/>
              </p:cNvSpPr>
              <p:nvPr/>
            </p:nvSpPr>
            <p:spPr bwMode="gray">
              <a:xfrm rot="1758052">
                <a:off x="1296" y="1680"/>
                <a:ext cx="514" cy="417"/>
              </a:xfrm>
              <a:prstGeom prst="ellipse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360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8245" name="Picture 162" descr="Picture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8" y="1739"/>
                <a:ext cx="205" cy="20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pic>
        </p:grpSp>
        <p:sp>
          <p:nvSpPr>
            <p:cNvPr id="8242" name="Text Box 163"/>
            <p:cNvSpPr txBox="1">
              <a:spLocks noChangeArrowheads="1"/>
            </p:cNvSpPr>
            <p:nvPr/>
          </p:nvSpPr>
          <p:spPr bwMode="gray">
            <a:xfrm>
              <a:off x="2737" y="1632"/>
              <a:ext cx="404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3600" b="1" dirty="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</a:p>
          </p:txBody>
        </p:sp>
      </p:grpSp>
      <p:grpSp>
        <p:nvGrpSpPr>
          <p:cNvPr id="30745" name="Group 25"/>
          <p:cNvGrpSpPr>
            <a:grpSpLocks/>
          </p:cNvGrpSpPr>
          <p:nvPr/>
        </p:nvGrpSpPr>
        <p:grpSpPr bwMode="auto">
          <a:xfrm>
            <a:off x="557377" y="3136900"/>
            <a:ext cx="990600" cy="914400"/>
            <a:chOff x="2640" y="1536"/>
            <a:chExt cx="624" cy="576"/>
          </a:xfrm>
        </p:grpSpPr>
        <p:grpSp>
          <p:nvGrpSpPr>
            <p:cNvPr id="8236" name="Group 159"/>
            <p:cNvGrpSpPr>
              <a:grpSpLocks/>
            </p:cNvGrpSpPr>
            <p:nvPr/>
          </p:nvGrpSpPr>
          <p:grpSpPr bwMode="auto">
            <a:xfrm>
              <a:off x="2640" y="1536"/>
              <a:ext cx="624" cy="576"/>
              <a:chOff x="1296" y="1680"/>
              <a:chExt cx="528" cy="432"/>
            </a:xfrm>
          </p:grpSpPr>
          <p:sp>
            <p:nvSpPr>
              <p:cNvPr id="8238" name="Oval 160"/>
              <p:cNvSpPr>
                <a:spLocks noChangeArrowheads="1"/>
              </p:cNvSpPr>
              <p:nvPr/>
            </p:nvSpPr>
            <p:spPr bwMode="gray">
              <a:xfrm rot="1758052">
                <a:off x="1310" y="1695"/>
                <a:ext cx="514" cy="417"/>
              </a:xfrm>
              <a:prstGeom prst="ellipse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360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39" name="Oval 161"/>
              <p:cNvSpPr>
                <a:spLocks noChangeArrowheads="1"/>
              </p:cNvSpPr>
              <p:nvPr/>
            </p:nvSpPr>
            <p:spPr bwMode="gray">
              <a:xfrm rot="1758052">
                <a:off x="1296" y="1680"/>
                <a:ext cx="514" cy="417"/>
              </a:xfrm>
              <a:prstGeom prst="ellipse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360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8240" name="Picture 162" descr="Picture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7" y="1788"/>
                <a:ext cx="156" cy="1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pic>
        </p:grpSp>
        <p:sp>
          <p:nvSpPr>
            <p:cNvPr id="8237" name="Text Box 163"/>
            <p:cNvSpPr txBox="1">
              <a:spLocks noChangeArrowheads="1"/>
            </p:cNvSpPr>
            <p:nvPr/>
          </p:nvSpPr>
          <p:spPr bwMode="gray">
            <a:xfrm>
              <a:off x="2737" y="1632"/>
              <a:ext cx="404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3600" b="1" dirty="0">
                  <a:solidFill>
                    <a:srgbClr val="1A0597"/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</a:p>
          </p:txBody>
        </p:sp>
      </p:grpSp>
      <p:grpSp>
        <p:nvGrpSpPr>
          <p:cNvPr id="30751" name="Group 31"/>
          <p:cNvGrpSpPr>
            <a:grpSpLocks/>
          </p:cNvGrpSpPr>
          <p:nvPr/>
        </p:nvGrpSpPr>
        <p:grpSpPr bwMode="auto">
          <a:xfrm>
            <a:off x="5973927" y="4889500"/>
            <a:ext cx="2279650" cy="641350"/>
            <a:chOff x="3700" y="2880"/>
            <a:chExt cx="1196" cy="404"/>
          </a:xfrm>
        </p:grpSpPr>
        <p:sp>
          <p:nvSpPr>
            <p:cNvPr id="8234" name="AutoShape 157"/>
            <p:cNvSpPr>
              <a:spLocks noChangeArrowheads="1"/>
            </p:cNvSpPr>
            <p:nvPr/>
          </p:nvSpPr>
          <p:spPr bwMode="gray">
            <a:xfrm>
              <a:off x="3744" y="2880"/>
              <a:ext cx="1152" cy="34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endParaRPr lang="en-US" sz="36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35" name="Text Box 33"/>
            <p:cNvSpPr txBox="1">
              <a:spLocks noChangeArrowheads="1"/>
            </p:cNvSpPr>
            <p:nvPr/>
          </p:nvSpPr>
          <p:spPr bwMode="auto">
            <a:xfrm>
              <a:off x="3700" y="2880"/>
              <a:ext cx="1052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dirty="0">
                  <a:solidFill>
                    <a:srgbClr val="990000"/>
                  </a:solidFill>
                  <a:latin typeface="Times New Roman" pitchFamily="18" charset="0"/>
                </a:rPr>
                <a:t>      3 x 7</a:t>
              </a:r>
            </a:p>
          </p:txBody>
        </p:sp>
      </p:grpSp>
      <p:grpSp>
        <p:nvGrpSpPr>
          <p:cNvPr id="30754" name="Group 34"/>
          <p:cNvGrpSpPr>
            <a:grpSpLocks/>
          </p:cNvGrpSpPr>
          <p:nvPr/>
        </p:nvGrpSpPr>
        <p:grpSpPr bwMode="auto">
          <a:xfrm>
            <a:off x="3224377" y="4875213"/>
            <a:ext cx="2279650" cy="641350"/>
            <a:chOff x="3700" y="2880"/>
            <a:chExt cx="1196" cy="404"/>
          </a:xfrm>
        </p:grpSpPr>
        <p:sp>
          <p:nvSpPr>
            <p:cNvPr id="8232" name="AutoShape 157"/>
            <p:cNvSpPr>
              <a:spLocks noChangeArrowheads="1"/>
            </p:cNvSpPr>
            <p:nvPr/>
          </p:nvSpPr>
          <p:spPr bwMode="gray">
            <a:xfrm>
              <a:off x="3744" y="2880"/>
              <a:ext cx="1152" cy="34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endParaRPr lang="en-US" sz="36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33" name="Text Box 36"/>
            <p:cNvSpPr txBox="1">
              <a:spLocks noChangeArrowheads="1"/>
            </p:cNvSpPr>
            <p:nvPr/>
          </p:nvSpPr>
          <p:spPr bwMode="auto">
            <a:xfrm>
              <a:off x="3700" y="2880"/>
              <a:ext cx="1052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dirty="0">
                  <a:solidFill>
                    <a:srgbClr val="990000"/>
                  </a:solidFill>
                  <a:latin typeface="Times New Roman" pitchFamily="18" charset="0"/>
                </a:rPr>
                <a:t>    24 + 4</a:t>
              </a:r>
            </a:p>
          </p:txBody>
        </p:sp>
      </p:grpSp>
      <p:grpSp>
        <p:nvGrpSpPr>
          <p:cNvPr id="30757" name="Group 37"/>
          <p:cNvGrpSpPr>
            <a:grpSpLocks/>
          </p:cNvGrpSpPr>
          <p:nvPr/>
        </p:nvGrpSpPr>
        <p:grpSpPr bwMode="auto">
          <a:xfrm>
            <a:off x="404977" y="4889500"/>
            <a:ext cx="2279650" cy="641350"/>
            <a:chOff x="3700" y="2880"/>
            <a:chExt cx="1196" cy="404"/>
          </a:xfrm>
        </p:grpSpPr>
        <p:sp>
          <p:nvSpPr>
            <p:cNvPr id="8230" name="AutoShape 157"/>
            <p:cNvSpPr>
              <a:spLocks noChangeArrowheads="1"/>
            </p:cNvSpPr>
            <p:nvPr/>
          </p:nvSpPr>
          <p:spPr bwMode="gray">
            <a:xfrm>
              <a:off x="3744" y="2880"/>
              <a:ext cx="1152" cy="34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endParaRPr lang="en-US" sz="36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31" name="Text Box 39"/>
            <p:cNvSpPr txBox="1">
              <a:spLocks noChangeArrowheads="1"/>
            </p:cNvSpPr>
            <p:nvPr/>
          </p:nvSpPr>
          <p:spPr bwMode="auto">
            <a:xfrm>
              <a:off x="3700" y="2880"/>
              <a:ext cx="1052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dirty="0">
                  <a:solidFill>
                    <a:srgbClr val="990000"/>
                  </a:solidFill>
                  <a:latin typeface="Times New Roman" pitchFamily="18" charset="0"/>
                </a:rPr>
                <a:t>      16 : 2</a:t>
              </a:r>
            </a:p>
          </p:txBody>
        </p:sp>
      </p:grpSp>
      <p:grpSp>
        <p:nvGrpSpPr>
          <p:cNvPr id="30760" name="Group 40"/>
          <p:cNvGrpSpPr>
            <a:grpSpLocks/>
          </p:cNvGrpSpPr>
          <p:nvPr/>
        </p:nvGrpSpPr>
        <p:grpSpPr bwMode="auto">
          <a:xfrm>
            <a:off x="-76200" y="1765300"/>
            <a:ext cx="2279650" cy="641350"/>
            <a:chOff x="3700" y="2880"/>
            <a:chExt cx="1196" cy="404"/>
          </a:xfrm>
        </p:grpSpPr>
        <p:sp>
          <p:nvSpPr>
            <p:cNvPr id="8228" name="AutoShape 157"/>
            <p:cNvSpPr>
              <a:spLocks noChangeArrowheads="1"/>
            </p:cNvSpPr>
            <p:nvPr/>
          </p:nvSpPr>
          <p:spPr bwMode="gray">
            <a:xfrm>
              <a:off x="3744" y="2880"/>
              <a:ext cx="1152" cy="34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endParaRPr lang="en-US" sz="36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29" name="Text Box 42"/>
            <p:cNvSpPr txBox="1">
              <a:spLocks noChangeArrowheads="1"/>
            </p:cNvSpPr>
            <p:nvPr/>
          </p:nvSpPr>
          <p:spPr bwMode="auto">
            <a:xfrm>
              <a:off x="3700" y="2880"/>
              <a:ext cx="1052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dirty="0">
                  <a:solidFill>
                    <a:srgbClr val="990000"/>
                  </a:solidFill>
                  <a:latin typeface="Times New Roman" pitchFamily="18" charset="0"/>
                </a:rPr>
                <a:t>     24 : 3</a:t>
              </a:r>
            </a:p>
          </p:txBody>
        </p:sp>
      </p:grpSp>
      <p:grpSp>
        <p:nvGrpSpPr>
          <p:cNvPr id="30763" name="Group 43"/>
          <p:cNvGrpSpPr>
            <a:grpSpLocks/>
          </p:cNvGrpSpPr>
          <p:nvPr/>
        </p:nvGrpSpPr>
        <p:grpSpPr bwMode="auto">
          <a:xfrm>
            <a:off x="2233777" y="1800225"/>
            <a:ext cx="2279650" cy="641350"/>
            <a:chOff x="3700" y="2880"/>
            <a:chExt cx="1196" cy="404"/>
          </a:xfrm>
        </p:grpSpPr>
        <p:sp>
          <p:nvSpPr>
            <p:cNvPr id="8226" name="AutoShape 157"/>
            <p:cNvSpPr>
              <a:spLocks noChangeArrowheads="1"/>
            </p:cNvSpPr>
            <p:nvPr/>
          </p:nvSpPr>
          <p:spPr bwMode="gray">
            <a:xfrm>
              <a:off x="3744" y="2880"/>
              <a:ext cx="1152" cy="34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endParaRPr lang="en-US" sz="36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27" name="Text Box 45"/>
            <p:cNvSpPr txBox="1">
              <a:spLocks noChangeArrowheads="1"/>
            </p:cNvSpPr>
            <p:nvPr/>
          </p:nvSpPr>
          <p:spPr bwMode="auto">
            <a:xfrm>
              <a:off x="3700" y="2880"/>
              <a:ext cx="1052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dirty="0">
                  <a:solidFill>
                    <a:srgbClr val="990000"/>
                  </a:solidFill>
                  <a:latin typeface="Times New Roman" pitchFamily="18" charset="0"/>
                </a:rPr>
                <a:t>      4 x 7</a:t>
              </a:r>
            </a:p>
          </p:txBody>
        </p:sp>
      </p:grpSp>
      <p:grpSp>
        <p:nvGrpSpPr>
          <p:cNvPr id="30766" name="Group 46"/>
          <p:cNvGrpSpPr>
            <a:grpSpLocks/>
          </p:cNvGrpSpPr>
          <p:nvPr/>
        </p:nvGrpSpPr>
        <p:grpSpPr bwMode="auto">
          <a:xfrm>
            <a:off x="4502150" y="1793875"/>
            <a:ext cx="2279650" cy="641350"/>
            <a:chOff x="3700" y="2880"/>
            <a:chExt cx="1196" cy="404"/>
          </a:xfrm>
        </p:grpSpPr>
        <p:sp>
          <p:nvSpPr>
            <p:cNvPr id="8224" name="AutoShape 157"/>
            <p:cNvSpPr>
              <a:spLocks noChangeArrowheads="1"/>
            </p:cNvSpPr>
            <p:nvPr/>
          </p:nvSpPr>
          <p:spPr bwMode="gray">
            <a:xfrm>
              <a:off x="3744" y="2880"/>
              <a:ext cx="1152" cy="34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endParaRPr lang="en-US" sz="36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25" name="Text Box 48"/>
            <p:cNvSpPr txBox="1">
              <a:spLocks noChangeArrowheads="1"/>
            </p:cNvSpPr>
            <p:nvPr/>
          </p:nvSpPr>
          <p:spPr bwMode="auto">
            <a:xfrm>
              <a:off x="3700" y="2880"/>
              <a:ext cx="1052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dirty="0">
                  <a:solidFill>
                    <a:srgbClr val="990000"/>
                  </a:solidFill>
                  <a:latin typeface="Times New Roman" pitchFamily="18" charset="0"/>
                </a:rPr>
                <a:t>      32 : 4</a:t>
              </a:r>
            </a:p>
          </p:txBody>
        </p:sp>
      </p:grpSp>
      <p:grpSp>
        <p:nvGrpSpPr>
          <p:cNvPr id="30769" name="Group 49"/>
          <p:cNvGrpSpPr>
            <a:grpSpLocks/>
          </p:cNvGrpSpPr>
          <p:nvPr/>
        </p:nvGrpSpPr>
        <p:grpSpPr bwMode="auto">
          <a:xfrm>
            <a:off x="6788150" y="1797050"/>
            <a:ext cx="2279650" cy="641350"/>
            <a:chOff x="3700" y="2880"/>
            <a:chExt cx="1196" cy="404"/>
          </a:xfrm>
        </p:grpSpPr>
        <p:sp>
          <p:nvSpPr>
            <p:cNvPr id="8222" name="AutoShape 157"/>
            <p:cNvSpPr>
              <a:spLocks noChangeArrowheads="1"/>
            </p:cNvSpPr>
            <p:nvPr/>
          </p:nvSpPr>
          <p:spPr bwMode="gray">
            <a:xfrm>
              <a:off x="3744" y="2880"/>
              <a:ext cx="1152" cy="34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endParaRPr lang="en-US" sz="36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223" name="Text Box 51"/>
            <p:cNvSpPr txBox="1">
              <a:spLocks noChangeArrowheads="1"/>
            </p:cNvSpPr>
            <p:nvPr/>
          </p:nvSpPr>
          <p:spPr bwMode="auto">
            <a:xfrm>
              <a:off x="3700" y="2880"/>
              <a:ext cx="1052" cy="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dirty="0">
                  <a:solidFill>
                    <a:srgbClr val="990000"/>
                  </a:solidFill>
                  <a:latin typeface="Times New Roman" pitchFamily="18" charset="0"/>
                </a:rPr>
                <a:t>    4 x 10</a:t>
              </a:r>
            </a:p>
          </p:txBody>
        </p:sp>
      </p:grpSp>
      <p:grpSp>
        <p:nvGrpSpPr>
          <p:cNvPr id="30772" name="Group 52"/>
          <p:cNvGrpSpPr>
            <a:grpSpLocks/>
          </p:cNvGrpSpPr>
          <p:nvPr/>
        </p:nvGrpSpPr>
        <p:grpSpPr bwMode="auto">
          <a:xfrm>
            <a:off x="356629" y="381000"/>
            <a:ext cx="8382000" cy="762000"/>
            <a:chOff x="480" y="842"/>
            <a:chExt cx="5280" cy="480"/>
          </a:xfrm>
        </p:grpSpPr>
        <p:sp>
          <p:nvSpPr>
            <p:cNvPr id="8219" name="AutoShape 53"/>
            <p:cNvSpPr>
              <a:spLocks noChangeArrowheads="1"/>
            </p:cNvSpPr>
            <p:nvPr/>
          </p:nvSpPr>
          <p:spPr bwMode="gray">
            <a:xfrm>
              <a:off x="480" y="842"/>
              <a:ext cx="5280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solidFill>
                  <a:srgbClr val="1A0597"/>
                </a:solidFill>
              </a:endParaRPr>
            </a:p>
          </p:txBody>
        </p:sp>
        <p:sp>
          <p:nvSpPr>
            <p:cNvPr id="8220" name="Text Box 58"/>
            <p:cNvSpPr txBox="1">
              <a:spLocks noChangeArrowheads="1"/>
            </p:cNvSpPr>
            <p:nvPr/>
          </p:nvSpPr>
          <p:spPr bwMode="auto">
            <a:xfrm>
              <a:off x="1034" y="960"/>
              <a:ext cx="47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1A0597"/>
                  </a:solidFill>
                  <a:latin typeface="Times New Roman" pitchFamily="18" charset="0"/>
                </a:rPr>
                <a:t>  Mỗi số trong hình tròn là kết quả của phép tính nào ?</a:t>
              </a:r>
            </a:p>
          </p:txBody>
        </p:sp>
      </p:grpSp>
      <p:sp>
        <p:nvSpPr>
          <p:cNvPr id="30780" name="Line 60"/>
          <p:cNvSpPr>
            <a:spLocks noChangeShapeType="1"/>
          </p:cNvSpPr>
          <p:nvPr/>
        </p:nvSpPr>
        <p:spPr bwMode="auto">
          <a:xfrm>
            <a:off x="1471777" y="3746500"/>
            <a:ext cx="5791200" cy="1143000"/>
          </a:xfrm>
          <a:prstGeom prst="line">
            <a:avLst/>
          </a:prstGeom>
          <a:noFill/>
          <a:ln w="57150" cmpd="thinThick">
            <a:solidFill>
              <a:srgbClr val="1A059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1" name="Line 61"/>
          <p:cNvSpPr>
            <a:spLocks noChangeShapeType="1"/>
          </p:cNvSpPr>
          <p:nvPr/>
        </p:nvSpPr>
        <p:spPr bwMode="auto">
          <a:xfrm flipV="1">
            <a:off x="3605377" y="2332038"/>
            <a:ext cx="1600200" cy="881062"/>
          </a:xfrm>
          <a:prstGeom prst="line">
            <a:avLst/>
          </a:prstGeom>
          <a:noFill/>
          <a:ln w="57150" cmpd="thinThick">
            <a:solidFill>
              <a:srgbClr val="1A059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2" name="Line 62"/>
          <p:cNvSpPr>
            <a:spLocks noChangeShapeType="1"/>
          </p:cNvSpPr>
          <p:nvPr/>
        </p:nvSpPr>
        <p:spPr bwMode="auto">
          <a:xfrm flipV="1">
            <a:off x="5891377" y="2352675"/>
            <a:ext cx="1828800" cy="1012825"/>
          </a:xfrm>
          <a:prstGeom prst="line">
            <a:avLst/>
          </a:prstGeom>
          <a:noFill/>
          <a:ln w="57150" cmpd="thinThick">
            <a:solidFill>
              <a:srgbClr val="1A059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3" name="Line 63"/>
          <p:cNvSpPr>
            <a:spLocks noChangeShapeType="1"/>
          </p:cNvSpPr>
          <p:nvPr/>
        </p:nvSpPr>
        <p:spPr bwMode="auto">
          <a:xfrm flipH="1" flipV="1">
            <a:off x="3148177" y="2374900"/>
            <a:ext cx="4191000" cy="838200"/>
          </a:xfrm>
          <a:prstGeom prst="line">
            <a:avLst/>
          </a:prstGeom>
          <a:noFill/>
          <a:ln w="57150" cmpd="thinThick">
            <a:solidFill>
              <a:srgbClr val="1A059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4" name="Line 64"/>
          <p:cNvSpPr>
            <a:spLocks noChangeShapeType="1"/>
          </p:cNvSpPr>
          <p:nvPr/>
        </p:nvSpPr>
        <p:spPr bwMode="auto">
          <a:xfrm flipH="1" flipV="1">
            <a:off x="993940" y="2374900"/>
            <a:ext cx="1905000" cy="1143000"/>
          </a:xfrm>
          <a:prstGeom prst="line">
            <a:avLst/>
          </a:prstGeom>
          <a:noFill/>
          <a:ln w="57150" cmpd="thinThick">
            <a:solidFill>
              <a:srgbClr val="1A059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5" name="Line 65"/>
          <p:cNvSpPr>
            <a:spLocks noChangeShapeType="1"/>
          </p:cNvSpPr>
          <p:nvPr/>
        </p:nvSpPr>
        <p:spPr bwMode="auto">
          <a:xfrm flipH="1">
            <a:off x="5053177" y="3822700"/>
            <a:ext cx="2438400" cy="1066800"/>
          </a:xfrm>
          <a:prstGeom prst="line">
            <a:avLst/>
          </a:prstGeom>
          <a:noFill/>
          <a:ln w="57150" cmpd="thinThick">
            <a:solidFill>
              <a:srgbClr val="1A059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6" name="Line 66"/>
          <p:cNvSpPr>
            <a:spLocks noChangeShapeType="1"/>
          </p:cNvSpPr>
          <p:nvPr/>
        </p:nvSpPr>
        <p:spPr bwMode="auto">
          <a:xfrm flipH="1">
            <a:off x="938377" y="3898900"/>
            <a:ext cx="2133600" cy="990600"/>
          </a:xfrm>
          <a:prstGeom prst="line">
            <a:avLst/>
          </a:prstGeom>
          <a:noFill/>
          <a:ln w="57150" cmpd="thinThick">
            <a:solidFill>
              <a:srgbClr val="1A059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0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3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3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3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0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3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30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3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3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0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3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20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5"/>
                  </p:tgtEl>
                </p:cond>
              </p:nextCondLst>
            </p:seq>
          </p:childTnLst>
        </p:cTn>
      </p:par>
    </p:tnLst>
    <p:bldLst>
      <p:bldP spid="30780" grpId="0" animBg="1"/>
      <p:bldP spid="30781" grpId="0" animBg="1"/>
      <p:bldP spid="30782" grpId="0" animBg="1"/>
      <p:bldP spid="30783" grpId="0" animBg="1"/>
      <p:bldP spid="30784" grpId="0" animBg="1"/>
      <p:bldP spid="30785" grpId="0" animBg="1"/>
      <p:bldP spid="307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4" name="Picture 6" descr="flowers_0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632075"/>
            <a:ext cx="762000" cy="685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39196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3435350"/>
            <a:ext cx="762000" cy="685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6" name="Picture 8" descr="post-47-110644209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67000"/>
            <a:ext cx="838200" cy="61595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7" name="Picture 9" descr="flower_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59163"/>
            <a:ext cx="7620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8" name="Picture 10" descr="flowers_0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73550"/>
            <a:ext cx="817563" cy="685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9" name="Picture 11" descr="DOT_Flowers_A_4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197350"/>
            <a:ext cx="782638" cy="685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5" name="WordArt 20"/>
          <p:cNvSpPr>
            <a:spLocks noChangeArrowheads="1" noChangeShapeType="1" noTextEdit="1"/>
          </p:cNvSpPr>
          <p:nvPr/>
        </p:nvSpPr>
        <p:spPr bwMode="auto">
          <a:xfrm>
            <a:off x="2133600" y="1447800"/>
            <a:ext cx="4953000" cy="5334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8" name="WordArt 25"/>
          <p:cNvSpPr>
            <a:spLocks noChangeArrowheads="1" noChangeShapeType="1" noTextEdit="1"/>
          </p:cNvSpPr>
          <p:nvPr/>
        </p:nvSpPr>
        <p:spPr bwMode="auto">
          <a:xfrm>
            <a:off x="2362200" y="2057400"/>
            <a:ext cx="45910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 đọc thuộc bảng chia</a:t>
            </a:r>
          </a:p>
        </p:txBody>
      </p:sp>
      <p:sp>
        <p:nvSpPr>
          <p:cNvPr id="9229" name="Text Box 26"/>
          <p:cNvSpPr txBox="1">
            <a:spLocks noChangeArrowheads="1"/>
          </p:cNvSpPr>
          <p:nvPr/>
        </p:nvSpPr>
        <p:spPr bwMode="auto">
          <a:xfrm>
            <a:off x="1676400" y="2667000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Bảng chia 2</a:t>
            </a:r>
          </a:p>
        </p:txBody>
      </p:sp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1600200" y="2678545"/>
            <a:ext cx="2286000" cy="685800"/>
          </a:xfrm>
          <a:prstGeom prst="rect">
            <a:avLst/>
          </a:prstGeom>
          <a:gradFill rotWithShape="1">
            <a:gsLst>
              <a:gs pos="0">
                <a:srgbClr val="CEE2CE"/>
              </a:gs>
              <a:gs pos="50000">
                <a:srgbClr val="006600"/>
              </a:gs>
              <a:gs pos="100000">
                <a:srgbClr val="CEE2CE"/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1" name="Text Box 29"/>
          <p:cNvSpPr txBox="1">
            <a:spLocks noChangeArrowheads="1"/>
          </p:cNvSpPr>
          <p:nvPr/>
        </p:nvSpPr>
        <p:spPr bwMode="auto">
          <a:xfrm>
            <a:off x="5818188" y="3429000"/>
            <a:ext cx="2147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Bảng chia 2</a:t>
            </a:r>
          </a:p>
        </p:txBody>
      </p:sp>
      <p:sp>
        <p:nvSpPr>
          <p:cNvPr id="9232" name="Text Box 30"/>
          <p:cNvSpPr txBox="1">
            <a:spLocks noChangeArrowheads="1"/>
          </p:cNvSpPr>
          <p:nvPr/>
        </p:nvSpPr>
        <p:spPr bwMode="auto">
          <a:xfrm>
            <a:off x="1676400" y="4337050"/>
            <a:ext cx="2667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Bảng chia 4</a:t>
            </a:r>
          </a:p>
        </p:txBody>
      </p:sp>
      <p:sp>
        <p:nvSpPr>
          <p:cNvPr id="9233" name="Text Box 31"/>
          <p:cNvSpPr txBox="1">
            <a:spLocks noChangeArrowheads="1"/>
          </p:cNvSpPr>
          <p:nvPr/>
        </p:nvSpPr>
        <p:spPr bwMode="auto">
          <a:xfrm>
            <a:off x="5753100" y="2667000"/>
            <a:ext cx="205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 Bảng chia 3</a:t>
            </a:r>
          </a:p>
        </p:txBody>
      </p:sp>
      <p:sp>
        <p:nvSpPr>
          <p:cNvPr id="9234" name="Text Box 32"/>
          <p:cNvSpPr txBox="1">
            <a:spLocks noChangeArrowheads="1"/>
          </p:cNvSpPr>
          <p:nvPr/>
        </p:nvSpPr>
        <p:spPr bwMode="auto">
          <a:xfrm>
            <a:off x="5867400" y="4191000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Bảng chia 5</a:t>
            </a:r>
          </a:p>
        </p:txBody>
      </p:sp>
      <p:sp>
        <p:nvSpPr>
          <p:cNvPr id="9235" name="Text Box 33"/>
          <p:cNvSpPr txBox="1">
            <a:spLocks noChangeArrowheads="1"/>
          </p:cNvSpPr>
          <p:nvPr/>
        </p:nvSpPr>
        <p:spPr bwMode="auto">
          <a:xfrm>
            <a:off x="1676400" y="3581400"/>
            <a:ext cx="205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1A0597"/>
                </a:solidFill>
                <a:latin typeface="Times New Roman" panose="02020603050405020304" pitchFamily="18" charset="0"/>
              </a:rPr>
              <a:t>Bảng chia 5</a:t>
            </a:r>
          </a:p>
        </p:txBody>
      </p:sp>
      <p:sp>
        <p:nvSpPr>
          <p:cNvPr id="32805" name="Rectangle 37"/>
          <p:cNvSpPr>
            <a:spLocks noChangeArrowheads="1"/>
          </p:cNvSpPr>
          <p:nvPr/>
        </p:nvSpPr>
        <p:spPr bwMode="auto">
          <a:xfrm>
            <a:off x="1600200" y="3505200"/>
            <a:ext cx="2286000" cy="685800"/>
          </a:xfrm>
          <a:prstGeom prst="rect">
            <a:avLst/>
          </a:prstGeom>
          <a:gradFill rotWithShape="1">
            <a:gsLst>
              <a:gs pos="0">
                <a:srgbClr val="CEE2CE"/>
              </a:gs>
              <a:gs pos="50000">
                <a:srgbClr val="006600"/>
              </a:gs>
              <a:gs pos="100000">
                <a:srgbClr val="CEE2CE"/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06" name="Rectangle 38"/>
          <p:cNvSpPr>
            <a:spLocks noChangeArrowheads="1"/>
          </p:cNvSpPr>
          <p:nvPr/>
        </p:nvSpPr>
        <p:spPr bwMode="auto">
          <a:xfrm>
            <a:off x="1600200" y="4267200"/>
            <a:ext cx="2286000" cy="685800"/>
          </a:xfrm>
          <a:prstGeom prst="rect">
            <a:avLst/>
          </a:prstGeom>
          <a:gradFill rotWithShape="1">
            <a:gsLst>
              <a:gs pos="0">
                <a:srgbClr val="CEE2CE"/>
              </a:gs>
              <a:gs pos="50000">
                <a:srgbClr val="006600"/>
              </a:gs>
              <a:gs pos="100000">
                <a:srgbClr val="CEE2CE"/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07" name="Rectangle 39"/>
          <p:cNvSpPr>
            <a:spLocks noChangeArrowheads="1"/>
          </p:cNvSpPr>
          <p:nvPr/>
        </p:nvSpPr>
        <p:spPr bwMode="auto">
          <a:xfrm>
            <a:off x="5715000" y="2667000"/>
            <a:ext cx="2286000" cy="685800"/>
          </a:xfrm>
          <a:prstGeom prst="rect">
            <a:avLst/>
          </a:prstGeom>
          <a:gradFill rotWithShape="1">
            <a:gsLst>
              <a:gs pos="0">
                <a:srgbClr val="CEE2CE"/>
              </a:gs>
              <a:gs pos="50000">
                <a:srgbClr val="006600"/>
              </a:gs>
              <a:gs pos="100000">
                <a:srgbClr val="CEE2CE"/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5715000" y="3429000"/>
            <a:ext cx="2286000" cy="685800"/>
          </a:xfrm>
          <a:prstGeom prst="rect">
            <a:avLst/>
          </a:prstGeom>
          <a:gradFill rotWithShape="1">
            <a:gsLst>
              <a:gs pos="0">
                <a:srgbClr val="CEE2CE"/>
              </a:gs>
              <a:gs pos="50000">
                <a:srgbClr val="006600"/>
              </a:gs>
              <a:gs pos="100000">
                <a:srgbClr val="CEE2CE"/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09" name="Rectangle 41"/>
          <p:cNvSpPr>
            <a:spLocks noChangeArrowheads="1"/>
          </p:cNvSpPr>
          <p:nvPr/>
        </p:nvSpPr>
        <p:spPr bwMode="auto">
          <a:xfrm>
            <a:off x="5715000" y="4267200"/>
            <a:ext cx="2286000" cy="685800"/>
          </a:xfrm>
          <a:prstGeom prst="rect">
            <a:avLst/>
          </a:prstGeom>
          <a:gradFill rotWithShape="1">
            <a:gsLst>
              <a:gs pos="0">
                <a:srgbClr val="CEE2CE"/>
              </a:gs>
              <a:gs pos="50000">
                <a:srgbClr val="006600"/>
              </a:gs>
              <a:gs pos="100000">
                <a:srgbClr val="CEE2CE"/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2822" name="Picture 54" descr="Entertainment-02-june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14400"/>
            <a:ext cx="1600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61" name="Text Box 31"/>
          <p:cNvSpPr txBox="1">
            <a:spLocks noChangeArrowheads="1"/>
          </p:cNvSpPr>
          <p:nvPr/>
        </p:nvSpPr>
        <p:spPr bwMode="auto">
          <a:xfrm>
            <a:off x="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các bảng chia</a:t>
            </a:r>
          </a:p>
        </p:txBody>
      </p:sp>
    </p:spTree>
    <p:extLst>
      <p:ext uri="{BB962C8B-B14F-4D97-AF65-F5344CB8AC3E}">
        <p14:creationId xmlns:p14="http://schemas.microsoft.com/office/powerpoint/2010/main" val="353245964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2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20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2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27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20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27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20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27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32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27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2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9"/>
                  </p:tgtEl>
                </p:cond>
              </p:nextCondLst>
            </p:seq>
          </p:childTnLst>
        </p:cTn>
      </p:par>
    </p:tnLst>
    <p:bldLst>
      <p:bldP spid="32796" grpId="0" animBg="1"/>
      <p:bldP spid="32805" grpId="0" animBg="1"/>
      <p:bldP spid="32806" grpId="0" animBg="1"/>
      <p:bldP spid="32807" grpId="0" animBg="1"/>
      <p:bldP spid="32808" grpId="0" animBg="1"/>
      <p:bldP spid="3280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</TotalTime>
  <Words>311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.VnBahamasBH</vt:lpstr>
      <vt:lpstr>Arial</vt:lpstr>
      <vt:lpstr>Calibri</vt:lpstr>
      <vt:lpstr>Times New Roman</vt:lpstr>
      <vt:lpstr>VnBangkok</vt:lpstr>
      <vt:lpstr>VNbritannic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Uu Viet Co.,ltd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Tien</dc:creator>
  <cp:lastModifiedBy>Admin</cp:lastModifiedBy>
  <cp:revision>127</cp:revision>
  <dcterms:created xsi:type="dcterms:W3CDTF">2008-12-07T16:10:08Z</dcterms:created>
  <dcterms:modified xsi:type="dcterms:W3CDTF">2021-08-29T16:17:03Z</dcterms:modified>
</cp:coreProperties>
</file>