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69" r:id="rId2"/>
    <p:sldId id="273" r:id="rId3"/>
    <p:sldId id="256" r:id="rId4"/>
    <p:sldId id="257" r:id="rId5"/>
    <p:sldId id="258" r:id="rId6"/>
    <p:sldId id="259" r:id="rId7"/>
    <p:sldId id="260" r:id="rId8"/>
    <p:sldId id="261" r:id="rId9"/>
    <p:sldId id="263" r:id="rId10"/>
    <p:sldId id="264" r:id="rId11"/>
    <p:sldId id="270" r:id="rId12"/>
    <p:sldId id="265" r:id="rId13"/>
    <p:sldId id="266" r:id="rId14"/>
    <p:sldId id="271" r:id="rId15"/>
    <p:sldId id="267" r:id="rId16"/>
    <p:sldId id="272" r:id="rId17"/>
    <p:sldId id="268"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HP001 4 hàng" panose="020B060305030202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zTUV+MJiJBHpOlpBnsui1H+vQ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45" autoAdjust="0"/>
  </p:normalViewPr>
  <p:slideViewPr>
    <p:cSldViewPr snapToGrid="0">
      <p:cViewPr varScale="1">
        <p:scale>
          <a:sx n="66" d="100"/>
          <a:sy n="66" d="100"/>
        </p:scale>
        <p:origin x="876" y="66"/>
      </p:cViewPr>
      <p:guideLst/>
    </p:cSldViewPr>
  </p:slideViewPr>
  <p:notesTextViewPr>
    <p:cViewPr>
      <p:scale>
        <a:sx n="1" d="1"/>
        <a:sy n="1" d="1"/>
      </p:scale>
      <p:origin x="0" y="0"/>
    </p:cViewPr>
  </p:notesTextViewPr>
  <p:sorterViewPr>
    <p:cViewPr>
      <p:scale>
        <a:sx n="100" d="100"/>
        <a:sy n="100" d="100"/>
      </p:scale>
      <p:origin x="0" y="-10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Thầy cô ấn vào số câu để đến phần câu hỏi.</a:t>
            </a:r>
            <a:endParaRPr/>
          </a:p>
          <a:p>
            <a:pPr marL="171450" lvl="0" indent="-171450" algn="l" rtl="0">
              <a:spcBef>
                <a:spcPts val="0"/>
              </a:spcBef>
              <a:spcAft>
                <a:spcPts val="0"/>
              </a:spcAft>
              <a:buClr>
                <a:schemeClr val="dk1"/>
              </a:buClr>
              <a:buSzPts val="1200"/>
              <a:buFont typeface="Calibri"/>
              <a:buChar char="-"/>
            </a:pPr>
            <a:r>
              <a:rPr lang="en-US"/>
              <a:t>Trả lời câu hỏi xog ấn nút trở về để về màn hình đầu tiên. Sau đó ấn chuột vào bạn nhỏ đang bơi để đi chuyển chặng 1, lần lượt với các chặng 2,3,4.</a:t>
            </a:r>
            <a:endParaRPr/>
          </a:p>
          <a:p>
            <a:pPr marL="171450" lvl="0" indent="-95250" algn="l" rtl="0">
              <a:spcBef>
                <a:spcPts val="0"/>
              </a:spcBef>
              <a:spcAft>
                <a:spcPts val="0"/>
              </a:spcAft>
              <a:buClr>
                <a:schemeClr val="dk1"/>
              </a:buClr>
              <a:buSzPts val="1200"/>
              <a:buFont typeface="Calibri"/>
              <a:buNone/>
            </a:pPr>
            <a:endParaRPr/>
          </a:p>
        </p:txBody>
      </p:sp>
      <p:sp>
        <p:nvSpPr>
          <p:cNvPr id="111" name="Google Shape;1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Thầy cô ấn chuột vào vị trí bất kì để hiện đáp án</a:t>
            </a:r>
            <a:endParaRPr/>
          </a:p>
          <a:p>
            <a:pPr marL="0" lvl="0" indent="0" algn="l" rtl="0">
              <a:spcBef>
                <a:spcPts val="0"/>
              </a:spcBef>
              <a:spcAft>
                <a:spcPts val="0"/>
              </a:spcAft>
              <a:buNone/>
            </a:pPr>
            <a:r>
              <a:rPr lang="en-US"/>
              <a:t>- Ấn chuột vào nút trở về để quay lại màn hình bắt đầu.</a:t>
            </a:r>
            <a:endParaRPr/>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31"/>
        <p:cNvGrpSpPr/>
        <p:nvPr/>
      </p:nvGrpSpPr>
      <p:grpSpPr>
        <a:xfrm>
          <a:off x="0" y="0"/>
          <a:ext cx="0" cy="0"/>
          <a:chOff x="0" y="0"/>
          <a:chExt cx="0" cy="0"/>
        </a:xfrm>
      </p:grpSpPr>
      <p:sp>
        <p:nvSpPr>
          <p:cNvPr id="32" name="Google Shape;32;p19"/>
          <p:cNvSpPr/>
          <p:nvPr/>
        </p:nvSpPr>
        <p:spPr>
          <a:xfrm>
            <a:off x="0" y="3"/>
            <a:ext cx="12192000" cy="5758149"/>
          </a:xfrm>
          <a:prstGeom prst="rect">
            <a:avLst/>
          </a:prstGeom>
          <a:solidFill>
            <a:srgbClr val="B1DE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33" name="Google Shape;33;p19"/>
          <p:cNvSpPr/>
          <p:nvPr/>
        </p:nvSpPr>
        <p:spPr>
          <a:xfrm>
            <a:off x="0" y="3349128"/>
            <a:ext cx="12192000" cy="2305624"/>
          </a:xfrm>
          <a:prstGeom prst="rect">
            <a:avLst/>
          </a:prstGeom>
          <a:solidFill>
            <a:srgbClr val="7FCD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pic>
        <p:nvPicPr>
          <p:cNvPr id="34" name="Google Shape;34;p19"/>
          <p:cNvPicPr preferRelativeResize="0"/>
          <p:nvPr/>
        </p:nvPicPr>
        <p:blipFill rotWithShape="1">
          <a:blip r:embed="rId2">
            <a:alphaModFix/>
          </a:blip>
          <a:srcRect/>
          <a:stretch/>
        </p:blipFill>
        <p:spPr>
          <a:xfrm>
            <a:off x="1508642" y="3676182"/>
            <a:ext cx="1367967" cy="818475"/>
          </a:xfrm>
          <a:prstGeom prst="rect">
            <a:avLst/>
          </a:prstGeom>
          <a:noFill/>
          <a:ln>
            <a:noFill/>
          </a:ln>
        </p:spPr>
      </p:pic>
      <p:pic>
        <p:nvPicPr>
          <p:cNvPr id="35" name="Google Shape;35;p19"/>
          <p:cNvPicPr preferRelativeResize="0"/>
          <p:nvPr/>
        </p:nvPicPr>
        <p:blipFill rotWithShape="1">
          <a:blip r:embed="rId3">
            <a:alphaModFix/>
          </a:blip>
          <a:srcRect/>
          <a:stretch/>
        </p:blipFill>
        <p:spPr>
          <a:xfrm>
            <a:off x="9528827" y="2907956"/>
            <a:ext cx="2435276" cy="1457061"/>
          </a:xfrm>
          <a:prstGeom prst="rect">
            <a:avLst/>
          </a:prstGeom>
          <a:noFill/>
          <a:ln>
            <a:noFill/>
          </a:ln>
        </p:spPr>
      </p:pic>
      <p:sp>
        <p:nvSpPr>
          <p:cNvPr id="36" name="Google Shape;36;p19"/>
          <p:cNvSpPr/>
          <p:nvPr/>
        </p:nvSpPr>
        <p:spPr>
          <a:xfrm>
            <a:off x="0" y="5654752"/>
            <a:ext cx="12192000" cy="1203248"/>
          </a:xfrm>
          <a:prstGeom prst="rect">
            <a:avLst/>
          </a:prstGeom>
          <a:solidFill>
            <a:srgbClr val="CED6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37" name="Google Shape;37;p19"/>
          <p:cNvSpPr/>
          <p:nvPr/>
        </p:nvSpPr>
        <p:spPr>
          <a:xfrm>
            <a:off x="0" y="5372103"/>
            <a:ext cx="12192000" cy="532941"/>
          </a:xfrm>
          <a:prstGeom prst="rect">
            <a:avLst/>
          </a:prstGeom>
          <a:solidFill>
            <a:srgbClr val="80BB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pic>
        <p:nvPicPr>
          <p:cNvPr id="38" name="Google Shape;38;p19"/>
          <p:cNvPicPr preferRelativeResize="0"/>
          <p:nvPr/>
        </p:nvPicPr>
        <p:blipFill rotWithShape="1">
          <a:blip r:embed="rId4">
            <a:alphaModFix/>
          </a:blip>
          <a:srcRect/>
          <a:stretch/>
        </p:blipFill>
        <p:spPr>
          <a:xfrm>
            <a:off x="2192627" y="220338"/>
            <a:ext cx="7725907" cy="6037244"/>
          </a:xfrm>
          <a:prstGeom prst="rect">
            <a:avLst/>
          </a:prstGeom>
          <a:noFill/>
          <a:ln>
            <a:noFill/>
          </a:ln>
        </p:spPr>
      </p:pic>
      <p:pic>
        <p:nvPicPr>
          <p:cNvPr id="39" name="Google Shape;39;p19"/>
          <p:cNvPicPr preferRelativeResize="0"/>
          <p:nvPr/>
        </p:nvPicPr>
        <p:blipFill rotWithShape="1">
          <a:blip r:embed="rId5">
            <a:alphaModFix/>
          </a:blip>
          <a:srcRect/>
          <a:stretch/>
        </p:blipFill>
        <p:spPr>
          <a:xfrm>
            <a:off x="328801" y="5654757"/>
            <a:ext cx="3727652" cy="719113"/>
          </a:xfrm>
          <a:prstGeom prst="rect">
            <a:avLst/>
          </a:prstGeom>
          <a:noFill/>
          <a:ln>
            <a:noFill/>
          </a:ln>
        </p:spPr>
      </p:pic>
      <p:pic>
        <p:nvPicPr>
          <p:cNvPr id="40" name="Google Shape;40;p19"/>
          <p:cNvPicPr preferRelativeResize="0"/>
          <p:nvPr/>
        </p:nvPicPr>
        <p:blipFill rotWithShape="1">
          <a:blip r:embed="rId5">
            <a:alphaModFix/>
          </a:blip>
          <a:srcRect/>
          <a:stretch/>
        </p:blipFill>
        <p:spPr>
          <a:xfrm>
            <a:off x="8170362" y="5654756"/>
            <a:ext cx="3727652" cy="719113"/>
          </a:xfrm>
          <a:prstGeom prst="rect">
            <a:avLst/>
          </a:prstGeom>
          <a:noFill/>
          <a:ln>
            <a:noFill/>
          </a:ln>
        </p:spPr>
      </p:pic>
      <p:pic>
        <p:nvPicPr>
          <p:cNvPr id="41" name="Google Shape;41;p19"/>
          <p:cNvPicPr preferRelativeResize="0"/>
          <p:nvPr/>
        </p:nvPicPr>
        <p:blipFill rotWithShape="1">
          <a:blip r:embed="rId3">
            <a:alphaModFix/>
          </a:blip>
          <a:srcRect/>
          <a:stretch/>
        </p:blipFill>
        <p:spPr>
          <a:xfrm>
            <a:off x="213145" y="448795"/>
            <a:ext cx="2665931" cy="1595064"/>
          </a:xfrm>
          <a:prstGeom prst="rect">
            <a:avLst/>
          </a:prstGeom>
          <a:noFill/>
          <a:ln>
            <a:noFill/>
          </a:ln>
        </p:spPr>
      </p:pic>
      <p:pic>
        <p:nvPicPr>
          <p:cNvPr id="42" name="Google Shape;42;p19"/>
          <p:cNvPicPr preferRelativeResize="0"/>
          <p:nvPr/>
        </p:nvPicPr>
        <p:blipFill rotWithShape="1">
          <a:blip r:embed="rId6">
            <a:alphaModFix/>
          </a:blip>
          <a:srcRect/>
          <a:stretch/>
        </p:blipFill>
        <p:spPr>
          <a:xfrm>
            <a:off x="6340401" y="5377068"/>
            <a:ext cx="1977089" cy="1327611"/>
          </a:xfrm>
          <a:prstGeom prst="rect">
            <a:avLst/>
          </a:prstGeom>
          <a:noFill/>
          <a:ln>
            <a:noFill/>
          </a:ln>
        </p:spPr>
      </p:pic>
      <p:pic>
        <p:nvPicPr>
          <p:cNvPr id="43" name="Google Shape;43;p19"/>
          <p:cNvPicPr preferRelativeResize="0"/>
          <p:nvPr/>
        </p:nvPicPr>
        <p:blipFill rotWithShape="1">
          <a:blip r:embed="rId7">
            <a:alphaModFix/>
          </a:blip>
          <a:srcRect/>
          <a:stretch/>
        </p:blipFill>
        <p:spPr>
          <a:xfrm>
            <a:off x="9464051" y="4648053"/>
            <a:ext cx="932800" cy="1916023"/>
          </a:xfrm>
          <a:prstGeom prst="rect">
            <a:avLst/>
          </a:prstGeom>
          <a:noFill/>
          <a:ln>
            <a:noFill/>
          </a:ln>
        </p:spPr>
      </p:pic>
      <p:pic>
        <p:nvPicPr>
          <p:cNvPr id="44" name="Google Shape;44;p19"/>
          <p:cNvPicPr preferRelativeResize="0"/>
          <p:nvPr/>
        </p:nvPicPr>
        <p:blipFill rotWithShape="1">
          <a:blip r:embed="rId8">
            <a:alphaModFix/>
          </a:blip>
          <a:srcRect/>
          <a:stretch/>
        </p:blipFill>
        <p:spPr>
          <a:xfrm>
            <a:off x="1374633" y="4523516"/>
            <a:ext cx="1533823" cy="2175240"/>
          </a:xfrm>
          <a:prstGeom prst="rect">
            <a:avLst/>
          </a:prstGeom>
          <a:noFill/>
          <a:ln>
            <a:noFill/>
          </a:ln>
        </p:spPr>
      </p:pic>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8.xm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7.xml"/><Relationship Id="rId5" Type="http://schemas.openxmlformats.org/officeDocument/2006/relationships/image" Target="../media/image12.png"/><Relationship Id="rId10" Type="http://schemas.openxmlformats.org/officeDocument/2006/relationships/slide" Target="slide6.xml"/><Relationship Id="rId4" Type="http://schemas.openxmlformats.org/officeDocument/2006/relationships/image" Target="../media/image11.pn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20.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7D83E-5DBC-4B8C-AB3B-9BBB3BCA6C35}"/>
              </a:ext>
            </a:extLst>
          </p:cNvPr>
          <p:cNvPicPr>
            <a:picLocks noChangeAspect="1"/>
          </p:cNvPicPr>
          <p:nvPr/>
        </p:nvPicPr>
        <p:blipFill>
          <a:blip r:embed="rId2"/>
          <a:stretch>
            <a:fillRect/>
          </a:stretch>
        </p:blipFill>
        <p:spPr>
          <a:xfrm>
            <a:off x="0" y="1494971"/>
            <a:ext cx="12153110" cy="3497943"/>
          </a:xfrm>
          <a:prstGeom prst="rect">
            <a:avLst/>
          </a:prstGeom>
        </p:spPr>
      </p:pic>
    </p:spTree>
    <p:extLst>
      <p:ext uri="{BB962C8B-B14F-4D97-AF65-F5344CB8AC3E}">
        <p14:creationId xmlns:p14="http://schemas.microsoft.com/office/powerpoint/2010/main" val="3935659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213"/>
        <p:cNvGrpSpPr/>
        <p:nvPr/>
      </p:nvGrpSpPr>
      <p:grpSpPr>
        <a:xfrm>
          <a:off x="0" y="0"/>
          <a:ext cx="0" cy="0"/>
          <a:chOff x="0" y="0"/>
          <a:chExt cx="0" cy="0"/>
        </a:xfrm>
      </p:grpSpPr>
      <p:sp>
        <p:nvSpPr>
          <p:cNvPr id="215" name="Google Shape;215;p9"/>
          <p:cNvSpPr/>
          <p:nvPr/>
        </p:nvSpPr>
        <p:spPr>
          <a:xfrm>
            <a:off x="318053" y="303898"/>
            <a:ext cx="11449878" cy="6294782"/>
          </a:xfrm>
          <a:prstGeom prst="roundRect">
            <a:avLst>
              <a:gd name="adj" fmla="val 16667"/>
            </a:avLst>
          </a:prstGeom>
          <a:solidFill>
            <a:schemeClr val="lt1"/>
          </a:solidFill>
          <a:ln w="38100" cap="flat" cmpd="sng">
            <a:solidFill>
              <a:srgbClr val="99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17" name="Google Shape;217;p9"/>
          <p:cNvPicPr preferRelativeResize="0"/>
          <p:nvPr/>
        </p:nvPicPr>
        <p:blipFill rotWithShape="1">
          <a:blip r:embed="rId3">
            <a:alphaModFix/>
          </a:blip>
          <a:srcRect l="81842" t="-10451" b="9412"/>
          <a:stretch/>
        </p:blipFill>
        <p:spPr>
          <a:xfrm>
            <a:off x="10880397" y="5971481"/>
            <a:ext cx="1311603" cy="885616"/>
          </a:xfrm>
          <a:prstGeom prst="rect">
            <a:avLst/>
          </a:prstGeom>
          <a:noFill/>
          <a:ln>
            <a:noFill/>
          </a:ln>
        </p:spPr>
      </p:pic>
      <p:pic>
        <p:nvPicPr>
          <p:cNvPr id="219" name="Google Shape;219;p9"/>
          <p:cNvPicPr preferRelativeResize="0"/>
          <p:nvPr/>
        </p:nvPicPr>
        <p:blipFill rotWithShape="1">
          <a:blip r:embed="rId4">
            <a:alphaModFix/>
          </a:blip>
          <a:srcRect l="73099" r="2958" b="67481"/>
          <a:stretch/>
        </p:blipFill>
        <p:spPr>
          <a:xfrm>
            <a:off x="10343036" y="-903"/>
            <a:ext cx="1848964" cy="1411491"/>
          </a:xfrm>
          <a:prstGeom prst="rect">
            <a:avLst/>
          </a:prstGeom>
          <a:noFill/>
          <a:ln>
            <a:noFill/>
          </a:ln>
        </p:spPr>
      </p:pic>
      <p:sp>
        <p:nvSpPr>
          <p:cNvPr id="221" name="Google Shape;221;p9"/>
          <p:cNvSpPr/>
          <p:nvPr/>
        </p:nvSpPr>
        <p:spPr>
          <a:xfrm>
            <a:off x="644761" y="1063101"/>
            <a:ext cx="614755"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1</a:t>
            </a:r>
            <a:endParaRPr sz="3200" b="1">
              <a:solidFill>
                <a:srgbClr val="FFFFFF"/>
              </a:solidFill>
              <a:latin typeface="Arial"/>
              <a:ea typeface="Arial"/>
              <a:cs typeface="Arial"/>
              <a:sym typeface="Arial"/>
            </a:endParaRPr>
          </a:p>
        </p:txBody>
      </p:sp>
      <p:sp>
        <p:nvSpPr>
          <p:cNvPr id="222" name="Google Shape;222;p9"/>
          <p:cNvSpPr txBox="1"/>
          <p:nvPr/>
        </p:nvSpPr>
        <p:spPr>
          <a:xfrm>
            <a:off x="1446562" y="1108905"/>
            <a:ext cx="3150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 </a:t>
            </a:r>
            <a:endParaRPr sz="2800">
              <a:solidFill>
                <a:schemeClr val="dk1"/>
              </a:solidFill>
              <a:latin typeface="Arial"/>
              <a:ea typeface="Arial"/>
              <a:cs typeface="Arial"/>
              <a:sym typeface="Arial"/>
            </a:endParaRPr>
          </a:p>
        </p:txBody>
      </p:sp>
      <p:sp>
        <p:nvSpPr>
          <p:cNvPr id="223" name="Google Shape;223;p9"/>
          <p:cNvSpPr/>
          <p:nvPr/>
        </p:nvSpPr>
        <p:spPr>
          <a:xfrm>
            <a:off x="1765686" y="1706980"/>
            <a:ext cx="8660628" cy="795130"/>
          </a:xfrm>
          <a:prstGeom prst="roundRect">
            <a:avLst>
              <a:gd name="adj" fmla="val 16667"/>
            </a:avLst>
          </a:prstGeom>
          <a:solidFill>
            <a:srgbClr val="DDEAF6"/>
          </a:solidFill>
          <a:ln w="12700" cap="flat" cmpd="sng">
            <a:solidFill>
              <a:srgbClr val="42719B"/>
            </a:solidFill>
            <a:prstDash val="solid"/>
            <a:miter lim="800000"/>
            <a:headEnd type="none" w="sm" len="sm"/>
            <a:tailEnd type="none" w="sm" len="sm"/>
          </a:ln>
          <a:effectLst>
            <a:softEdge rad="127000"/>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err="1">
                <a:solidFill>
                  <a:schemeClr val="dk1"/>
                </a:solidFill>
                <a:latin typeface="Calibri"/>
                <a:ea typeface="Calibri"/>
                <a:cs typeface="Calibri"/>
                <a:sym typeface="Calibri"/>
              </a:rPr>
              <a:t>Mẫu</a:t>
            </a:r>
            <a:r>
              <a:rPr lang="en-US" sz="3200" dirty="0">
                <a:solidFill>
                  <a:schemeClr val="dk1"/>
                </a:solidFill>
                <a:latin typeface="Calibri"/>
                <a:ea typeface="Calibri"/>
                <a:cs typeface="Calibri"/>
                <a:sym typeface="Calibri"/>
              </a:rPr>
              <a:t>:    5kg + 4kg = 9kg;		10kg – 3kg = 7kg</a:t>
            </a:r>
            <a:endParaRPr sz="3200" dirty="0">
              <a:solidFill>
                <a:schemeClr val="dk1"/>
              </a:solidFill>
              <a:latin typeface="Calibri"/>
              <a:ea typeface="Calibri"/>
              <a:cs typeface="Calibri"/>
              <a:sym typeface="Calibri"/>
            </a:endParaRPr>
          </a:p>
        </p:txBody>
      </p:sp>
      <p:sp>
        <p:nvSpPr>
          <p:cNvPr id="226" name="Google Shape;226;p9"/>
          <p:cNvSpPr txBox="1"/>
          <p:nvPr/>
        </p:nvSpPr>
        <p:spPr>
          <a:xfrm>
            <a:off x="385681" y="3035207"/>
            <a:ext cx="3150929" cy="523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Arial"/>
                <a:ea typeface="Arial"/>
                <a:cs typeface="Arial"/>
                <a:sym typeface="Arial"/>
              </a:rPr>
              <a:t>12kg + 23kg</a:t>
            </a:r>
            <a:endParaRPr sz="2800" b="1" dirty="0">
              <a:solidFill>
                <a:schemeClr val="tx1"/>
              </a:solidFill>
              <a:latin typeface="Arial"/>
              <a:ea typeface="Arial"/>
              <a:cs typeface="Arial"/>
              <a:sym typeface="Arial"/>
            </a:endParaRPr>
          </a:p>
        </p:txBody>
      </p:sp>
      <p:sp>
        <p:nvSpPr>
          <p:cNvPr id="227" name="Google Shape;227;p9"/>
          <p:cNvSpPr txBox="1"/>
          <p:nvPr/>
        </p:nvSpPr>
        <p:spPr>
          <a:xfrm>
            <a:off x="4477362" y="2993187"/>
            <a:ext cx="3150929" cy="523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Arial"/>
                <a:ea typeface="Arial"/>
                <a:cs typeface="Arial"/>
                <a:sym typeface="Arial"/>
              </a:rPr>
              <a:t>45kg + 20kg</a:t>
            </a:r>
            <a:endParaRPr sz="2800" b="1" dirty="0">
              <a:solidFill>
                <a:schemeClr val="tx1"/>
              </a:solidFill>
              <a:latin typeface="Arial"/>
              <a:ea typeface="Arial"/>
              <a:cs typeface="Arial"/>
              <a:sym typeface="Arial"/>
            </a:endParaRPr>
          </a:p>
        </p:txBody>
      </p:sp>
      <p:sp>
        <p:nvSpPr>
          <p:cNvPr id="228" name="Google Shape;228;p9"/>
          <p:cNvSpPr txBox="1"/>
          <p:nvPr/>
        </p:nvSpPr>
        <p:spPr>
          <a:xfrm>
            <a:off x="8579958" y="2957496"/>
            <a:ext cx="3150929" cy="523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Arial"/>
                <a:ea typeface="Arial"/>
                <a:cs typeface="Arial"/>
                <a:sym typeface="Arial"/>
              </a:rPr>
              <a:t>9kg + 7kg</a:t>
            </a:r>
            <a:endParaRPr sz="2800" b="1" dirty="0">
              <a:solidFill>
                <a:schemeClr val="tx1"/>
              </a:solidFill>
              <a:latin typeface="Arial"/>
              <a:ea typeface="Arial"/>
              <a:cs typeface="Arial"/>
              <a:sym typeface="Arial"/>
            </a:endParaRPr>
          </a:p>
        </p:txBody>
      </p:sp>
      <p:sp>
        <p:nvSpPr>
          <p:cNvPr id="231" name="Google Shape;231;p9"/>
          <p:cNvSpPr txBox="1"/>
          <p:nvPr/>
        </p:nvSpPr>
        <p:spPr>
          <a:xfrm>
            <a:off x="429113" y="4311949"/>
            <a:ext cx="323808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Arial"/>
                <a:ea typeface="Arial"/>
                <a:cs typeface="Arial"/>
                <a:sym typeface="Arial"/>
              </a:rPr>
              <a:t>42kg - 30kg</a:t>
            </a:r>
            <a:endParaRPr sz="2800" b="1" dirty="0">
              <a:solidFill>
                <a:schemeClr val="tx1"/>
              </a:solidFill>
              <a:latin typeface="Arial"/>
              <a:ea typeface="Arial"/>
              <a:cs typeface="Arial"/>
              <a:sym typeface="Arial"/>
            </a:endParaRPr>
          </a:p>
        </p:txBody>
      </p:sp>
      <p:sp>
        <p:nvSpPr>
          <p:cNvPr id="232" name="Google Shape;232;p9"/>
          <p:cNvSpPr txBox="1"/>
          <p:nvPr/>
        </p:nvSpPr>
        <p:spPr>
          <a:xfrm>
            <a:off x="4501146" y="4311909"/>
            <a:ext cx="213655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Arial"/>
                <a:ea typeface="Arial"/>
                <a:cs typeface="Arial"/>
                <a:sym typeface="Arial"/>
              </a:rPr>
              <a:t>13kg - 9kg</a:t>
            </a:r>
            <a:endParaRPr sz="2800" b="1" dirty="0">
              <a:solidFill>
                <a:schemeClr val="tx1"/>
              </a:solidFill>
              <a:latin typeface="Arial"/>
              <a:ea typeface="Arial"/>
              <a:cs typeface="Arial"/>
              <a:sym typeface="Arial"/>
            </a:endParaRPr>
          </a:p>
        </p:txBody>
      </p:sp>
      <p:sp>
        <p:nvSpPr>
          <p:cNvPr id="233" name="Google Shape;233;p9"/>
          <p:cNvSpPr txBox="1"/>
          <p:nvPr/>
        </p:nvSpPr>
        <p:spPr>
          <a:xfrm>
            <a:off x="8412020" y="4320706"/>
            <a:ext cx="323808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Arial"/>
                <a:ea typeface="Arial"/>
                <a:cs typeface="Arial"/>
                <a:sym typeface="Arial"/>
              </a:rPr>
              <a:t>60kg - 40kg</a:t>
            </a:r>
            <a:endParaRPr sz="2800" b="1" dirty="0">
              <a:solidFill>
                <a:schemeClr val="tx1"/>
              </a:solidFill>
              <a:latin typeface="Arial"/>
              <a:ea typeface="Arial"/>
              <a:cs typeface="Arial"/>
              <a:sym typeface="Arial"/>
            </a:endParaRPr>
          </a:p>
        </p:txBody>
      </p:sp>
      <p:sp>
        <p:nvSpPr>
          <p:cNvPr id="234" name="Google Shape;234;p9"/>
          <p:cNvSpPr txBox="1"/>
          <p:nvPr/>
        </p:nvSpPr>
        <p:spPr>
          <a:xfrm>
            <a:off x="2548338" y="3040676"/>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Arial"/>
                <a:ea typeface="Arial"/>
                <a:cs typeface="Arial"/>
                <a:sym typeface="Arial"/>
              </a:rPr>
              <a:t>=</a:t>
            </a:r>
            <a:endParaRPr sz="2800" b="1" dirty="0">
              <a:solidFill>
                <a:schemeClr val="tx1"/>
              </a:solidFill>
              <a:latin typeface="Arial"/>
              <a:ea typeface="Arial"/>
              <a:cs typeface="Arial"/>
              <a:sym typeface="Arial"/>
            </a:endParaRPr>
          </a:p>
        </p:txBody>
      </p:sp>
      <p:sp>
        <p:nvSpPr>
          <p:cNvPr id="235" name="Google Shape;235;p9"/>
          <p:cNvSpPr txBox="1"/>
          <p:nvPr/>
        </p:nvSpPr>
        <p:spPr>
          <a:xfrm>
            <a:off x="6645147" y="3029336"/>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Arial"/>
                <a:ea typeface="Arial"/>
                <a:cs typeface="Arial"/>
                <a:sym typeface="Arial"/>
              </a:rPr>
              <a:t>=</a:t>
            </a:r>
            <a:endParaRPr sz="2800" b="1" dirty="0">
              <a:solidFill>
                <a:schemeClr val="tx1"/>
              </a:solidFill>
              <a:latin typeface="Arial"/>
              <a:ea typeface="Arial"/>
              <a:cs typeface="Arial"/>
              <a:sym typeface="Arial"/>
            </a:endParaRPr>
          </a:p>
        </p:txBody>
      </p:sp>
      <p:sp>
        <p:nvSpPr>
          <p:cNvPr id="236" name="Google Shape;236;p9"/>
          <p:cNvSpPr txBox="1"/>
          <p:nvPr/>
        </p:nvSpPr>
        <p:spPr>
          <a:xfrm>
            <a:off x="10316092" y="2954721"/>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Arial"/>
                <a:ea typeface="Arial"/>
                <a:cs typeface="Arial"/>
                <a:sym typeface="Arial"/>
              </a:rPr>
              <a:t>=</a:t>
            </a:r>
            <a:endParaRPr sz="2800" b="1" dirty="0">
              <a:solidFill>
                <a:schemeClr val="tx1"/>
              </a:solidFill>
              <a:latin typeface="Arial"/>
              <a:ea typeface="Arial"/>
              <a:cs typeface="Arial"/>
              <a:sym typeface="Arial"/>
            </a:endParaRPr>
          </a:p>
        </p:txBody>
      </p:sp>
      <p:sp>
        <p:nvSpPr>
          <p:cNvPr id="237" name="Google Shape;237;p9"/>
          <p:cNvSpPr txBox="1"/>
          <p:nvPr/>
        </p:nvSpPr>
        <p:spPr>
          <a:xfrm>
            <a:off x="2538930" y="4331734"/>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a:t>
            </a:r>
            <a:endParaRPr sz="2800" b="1" dirty="0">
              <a:solidFill>
                <a:schemeClr val="dk1"/>
              </a:solidFill>
              <a:latin typeface="Arial"/>
              <a:ea typeface="Arial"/>
              <a:cs typeface="Arial"/>
              <a:sym typeface="Arial"/>
            </a:endParaRPr>
          </a:p>
        </p:txBody>
      </p:sp>
      <p:sp>
        <p:nvSpPr>
          <p:cNvPr id="238" name="Google Shape;238;p9"/>
          <p:cNvSpPr txBox="1"/>
          <p:nvPr/>
        </p:nvSpPr>
        <p:spPr>
          <a:xfrm>
            <a:off x="6462266" y="4322463"/>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
        <p:nvSpPr>
          <p:cNvPr id="239" name="Google Shape;239;p9"/>
          <p:cNvSpPr txBox="1"/>
          <p:nvPr/>
        </p:nvSpPr>
        <p:spPr>
          <a:xfrm>
            <a:off x="10457563" y="4343926"/>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a:t>
            </a:r>
            <a:endParaRPr sz="2800" b="1" dirty="0">
              <a:solidFill>
                <a:schemeClr val="dk1"/>
              </a:solidFill>
              <a:latin typeface="Arial"/>
              <a:ea typeface="Arial"/>
              <a:cs typeface="Arial"/>
              <a:sym typeface="Arial"/>
            </a:endParaRPr>
          </a:p>
        </p:txBody>
      </p:sp>
      <p:pic>
        <p:nvPicPr>
          <p:cNvPr id="35" name="Picture 34" descr="C:\Users\TUAN\Downloads\Luyện tập 1.png">
            <a:extLst>
              <a:ext uri="{FF2B5EF4-FFF2-40B4-BE49-F238E27FC236}">
                <a16:creationId xmlns:a16="http://schemas.microsoft.com/office/drawing/2014/main" id="{7961250C-BAC6-4E09-A239-662472684BF1}"/>
              </a:ext>
            </a:extLst>
          </p:cNvPr>
          <p:cNvPicPr>
            <a:picLocks noChangeAspect="1" noChangeArrowheads="1"/>
          </p:cNvPicPr>
          <p:nvPr/>
        </p:nvPicPr>
        <p:blipFill>
          <a:blip r:embed="rId5" cstate="print"/>
          <a:srcRect/>
          <a:stretch>
            <a:fillRect/>
          </a:stretch>
        </p:blipFill>
        <p:spPr bwMode="auto">
          <a:xfrm>
            <a:off x="0" y="903"/>
            <a:ext cx="2871441" cy="1108002"/>
          </a:xfrm>
          <a:prstGeom prst="rect">
            <a:avLst/>
          </a:prstGeom>
          <a:noFill/>
        </p:spPr>
      </p:pic>
      <p:sp>
        <p:nvSpPr>
          <p:cNvPr id="2" name="TextBox 1">
            <a:extLst>
              <a:ext uri="{FF2B5EF4-FFF2-40B4-BE49-F238E27FC236}">
                <a16:creationId xmlns:a16="http://schemas.microsoft.com/office/drawing/2014/main" id="{CE243D6F-D319-4060-947A-BAB59B3A9BCD}"/>
              </a:ext>
            </a:extLst>
          </p:cNvPr>
          <p:cNvSpPr txBox="1"/>
          <p:nvPr/>
        </p:nvSpPr>
        <p:spPr>
          <a:xfrm>
            <a:off x="0" y="3060113"/>
            <a:ext cx="1039517" cy="461665"/>
          </a:xfrm>
          <a:prstGeom prst="rect">
            <a:avLst/>
          </a:prstGeom>
          <a:noFill/>
        </p:spPr>
        <p:txBody>
          <a:bodyPr wrap="square" rtlCol="0">
            <a:spAutoFit/>
          </a:bodyPr>
          <a:lstStyle/>
          <a:p>
            <a:r>
              <a:rPr lang="en-US" sz="2400" b="1" dirty="0"/>
              <a:t>a)</a:t>
            </a:r>
          </a:p>
        </p:txBody>
      </p:sp>
      <p:sp>
        <p:nvSpPr>
          <p:cNvPr id="37" name="TextBox 36">
            <a:extLst>
              <a:ext uri="{FF2B5EF4-FFF2-40B4-BE49-F238E27FC236}">
                <a16:creationId xmlns:a16="http://schemas.microsoft.com/office/drawing/2014/main" id="{45119F4D-2203-4EBF-BD1D-08879F4D3994}"/>
              </a:ext>
            </a:extLst>
          </p:cNvPr>
          <p:cNvSpPr txBox="1"/>
          <p:nvPr/>
        </p:nvSpPr>
        <p:spPr>
          <a:xfrm>
            <a:off x="-19057" y="4320706"/>
            <a:ext cx="1039517" cy="461665"/>
          </a:xfrm>
          <a:prstGeom prst="rect">
            <a:avLst/>
          </a:prstGeom>
          <a:noFill/>
        </p:spPr>
        <p:txBody>
          <a:bodyPr wrap="square" rtlCol="0">
            <a:spAutoFit/>
          </a:bodyPr>
          <a:lstStyle/>
          <a:p>
            <a:r>
              <a:rPr lang="en-US" sz="2400" b="1" dirty="0"/>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fade">
                                      <p:cBhvr>
                                        <p:cTn id="17" dur="500"/>
                                        <p:tgtEl>
                                          <p:spTgt spid="2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4"/>
                                        </p:tgtEl>
                                        <p:attrNameLst>
                                          <p:attrName>style.visibility</p:attrName>
                                        </p:attrNameLst>
                                      </p:cBhvr>
                                      <p:to>
                                        <p:strVal val="visible"/>
                                      </p:to>
                                    </p:set>
                                    <p:animEffect transition="in" filter="fade">
                                      <p:cBhvr>
                                        <p:cTn id="22" dur="500"/>
                                        <p:tgtEl>
                                          <p:spTgt spid="2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
                                        </p:tgtEl>
                                        <p:attrNameLst>
                                          <p:attrName>style.visibility</p:attrName>
                                        </p:attrNameLst>
                                      </p:cBhvr>
                                      <p:to>
                                        <p:strVal val="visible"/>
                                      </p:to>
                                    </p:set>
                                    <p:animEffect transition="in" filter="fade">
                                      <p:cBhvr>
                                        <p:cTn id="27" dur="500"/>
                                        <p:tgtEl>
                                          <p:spTgt spid="2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gtEl>
                                        <p:attrNameLst>
                                          <p:attrName>style.visibility</p:attrName>
                                        </p:attrNameLst>
                                      </p:cBhvr>
                                      <p:to>
                                        <p:strVal val="visible"/>
                                      </p:to>
                                    </p:set>
                                    <p:animEffect transition="in" filter="fade">
                                      <p:cBhvr>
                                        <p:cTn id="32" dur="500"/>
                                        <p:tgtEl>
                                          <p:spTgt spid="2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7"/>
                                        </p:tgtEl>
                                        <p:attrNameLst>
                                          <p:attrName>style.visibility</p:attrName>
                                        </p:attrNameLst>
                                      </p:cBhvr>
                                      <p:to>
                                        <p:strVal val="visible"/>
                                      </p:to>
                                    </p:set>
                                    <p:animEffect transition="in" filter="fade">
                                      <p:cBhvr>
                                        <p:cTn id="37" dur="500"/>
                                        <p:tgtEl>
                                          <p:spTgt spid="2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8"/>
                                        </p:tgtEl>
                                        <p:attrNameLst>
                                          <p:attrName>style.visibility</p:attrName>
                                        </p:attrNameLst>
                                      </p:cBhvr>
                                      <p:to>
                                        <p:strVal val="visible"/>
                                      </p:to>
                                    </p:set>
                                    <p:animEffect transition="in" filter="fade">
                                      <p:cBhvr>
                                        <p:cTn id="42" dur="500"/>
                                        <p:tgtEl>
                                          <p:spTgt spid="2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9"/>
                                        </p:tgtEl>
                                        <p:attrNameLst>
                                          <p:attrName>style.visibility</p:attrName>
                                        </p:attrNameLst>
                                      </p:cBhvr>
                                      <p:to>
                                        <p:strVal val="visible"/>
                                      </p:to>
                                    </p:set>
                                    <p:animEffect transition="in" filter="fade">
                                      <p:cBhvr>
                                        <p:cTn id="47" dur="500"/>
                                        <p:tgtEl>
                                          <p:spTgt spid="23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arn(inVertical)">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FDBF0-9085-411C-9862-B14A6CFAC913}"/>
              </a:ext>
            </a:extLst>
          </p:cNvPr>
          <p:cNvPicPr>
            <a:picLocks noChangeAspect="1"/>
          </p:cNvPicPr>
          <p:nvPr/>
        </p:nvPicPr>
        <p:blipFill>
          <a:blip r:embed="rId2"/>
          <a:stretch>
            <a:fillRect/>
          </a:stretch>
        </p:blipFill>
        <p:spPr>
          <a:xfrm>
            <a:off x="0" y="1228602"/>
            <a:ext cx="12192000" cy="4400796"/>
          </a:xfrm>
          <a:prstGeom prst="rect">
            <a:avLst/>
          </a:prstGeom>
        </p:spPr>
      </p:pic>
      <p:sp>
        <p:nvSpPr>
          <p:cNvPr id="7" name="Google Shape;240;p9">
            <a:extLst>
              <a:ext uri="{FF2B5EF4-FFF2-40B4-BE49-F238E27FC236}">
                <a16:creationId xmlns:a16="http://schemas.microsoft.com/office/drawing/2014/main" id="{3DC79E37-2168-46E8-84D7-4DA60122F5E4}"/>
              </a:ext>
            </a:extLst>
          </p:cNvPr>
          <p:cNvSpPr/>
          <p:nvPr/>
        </p:nvSpPr>
        <p:spPr>
          <a:xfrm>
            <a:off x="3979343" y="2603442"/>
            <a:ext cx="1818999" cy="637800"/>
          </a:xfrm>
          <a:prstGeom prst="flowChartAlternateProcess">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FF0000"/>
                </a:solidFill>
                <a:latin typeface="HP001 4 hàng" panose="020B0603050302020204" pitchFamily="34" charset="0"/>
                <a:ea typeface="Calibri"/>
                <a:cs typeface="Calibri"/>
                <a:sym typeface="Calibri"/>
              </a:rPr>
              <a:t>35 kg</a:t>
            </a:r>
            <a:endParaRPr sz="4000" b="1" dirty="0">
              <a:solidFill>
                <a:srgbClr val="FF0000"/>
              </a:solidFill>
              <a:latin typeface="HP001 4 hàng" panose="020B0603050302020204" pitchFamily="34" charset="0"/>
              <a:ea typeface="Calibri"/>
              <a:cs typeface="Calibri"/>
              <a:sym typeface="Calibri"/>
            </a:endParaRPr>
          </a:p>
        </p:txBody>
      </p:sp>
      <p:sp>
        <p:nvSpPr>
          <p:cNvPr id="8" name="Google Shape;241;p9">
            <a:extLst>
              <a:ext uri="{FF2B5EF4-FFF2-40B4-BE49-F238E27FC236}">
                <a16:creationId xmlns:a16="http://schemas.microsoft.com/office/drawing/2014/main" id="{D71D8CD3-9B0A-4032-BC63-4BFD5B5FD2E7}"/>
              </a:ext>
            </a:extLst>
          </p:cNvPr>
          <p:cNvSpPr/>
          <p:nvPr/>
        </p:nvSpPr>
        <p:spPr>
          <a:xfrm>
            <a:off x="4092095" y="3517639"/>
            <a:ext cx="1818999" cy="637921"/>
          </a:xfrm>
          <a:prstGeom prst="flowChartAlternateProcess">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FF0000"/>
                </a:solidFill>
                <a:latin typeface="HP001 4 hàng" panose="020B0603050302020204" pitchFamily="34" charset="0"/>
                <a:ea typeface="Calibri"/>
                <a:cs typeface="Calibri"/>
                <a:sym typeface="Calibri"/>
              </a:rPr>
              <a:t>65 kg</a:t>
            </a:r>
            <a:endParaRPr sz="4000" b="1" dirty="0">
              <a:solidFill>
                <a:srgbClr val="FF0000"/>
              </a:solidFill>
              <a:latin typeface="HP001 4 hàng" panose="020B0603050302020204" pitchFamily="34" charset="0"/>
              <a:ea typeface="Calibri"/>
              <a:cs typeface="Calibri"/>
              <a:sym typeface="Calibri"/>
            </a:endParaRPr>
          </a:p>
        </p:txBody>
      </p:sp>
      <p:sp>
        <p:nvSpPr>
          <p:cNvPr id="9" name="Google Shape;242;p9">
            <a:extLst>
              <a:ext uri="{FF2B5EF4-FFF2-40B4-BE49-F238E27FC236}">
                <a16:creationId xmlns:a16="http://schemas.microsoft.com/office/drawing/2014/main" id="{64082782-6DF6-41FA-81F9-A375504EE454}"/>
              </a:ext>
            </a:extLst>
          </p:cNvPr>
          <p:cNvSpPr/>
          <p:nvPr/>
        </p:nvSpPr>
        <p:spPr>
          <a:xfrm>
            <a:off x="4138136" y="4372370"/>
            <a:ext cx="1726915" cy="637921"/>
          </a:xfrm>
          <a:prstGeom prst="flowChartAlternateProcess">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FF0000"/>
                </a:solidFill>
                <a:latin typeface="HP001 4 hàng" panose="020B0603050302020204" pitchFamily="34" charset="0"/>
                <a:ea typeface="Calibri"/>
                <a:cs typeface="Calibri"/>
                <a:sym typeface="Calibri"/>
              </a:rPr>
              <a:t>16 kg</a:t>
            </a:r>
            <a:endParaRPr sz="4000" b="1" dirty="0">
              <a:solidFill>
                <a:srgbClr val="FF0000"/>
              </a:solidFill>
              <a:latin typeface="HP001 4 hàng" panose="020B0603050302020204" pitchFamily="34" charset="0"/>
              <a:ea typeface="Calibri"/>
              <a:cs typeface="Calibri"/>
              <a:sym typeface="Calibri"/>
            </a:endParaRPr>
          </a:p>
        </p:txBody>
      </p:sp>
      <p:sp>
        <p:nvSpPr>
          <p:cNvPr id="10" name="Google Shape;243;p9">
            <a:extLst>
              <a:ext uri="{FF2B5EF4-FFF2-40B4-BE49-F238E27FC236}">
                <a16:creationId xmlns:a16="http://schemas.microsoft.com/office/drawing/2014/main" id="{0862D2F3-659A-48FA-9229-7A27B00B11A2}"/>
              </a:ext>
            </a:extLst>
          </p:cNvPr>
          <p:cNvSpPr/>
          <p:nvPr/>
        </p:nvSpPr>
        <p:spPr>
          <a:xfrm>
            <a:off x="9777685" y="2647460"/>
            <a:ext cx="1678921" cy="637921"/>
          </a:xfrm>
          <a:prstGeom prst="flowChartAlternateProcess">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FF0000"/>
                </a:solidFill>
                <a:latin typeface="HP001 4 hàng" panose="020B0603050302020204" pitchFamily="34" charset="0"/>
                <a:ea typeface="Calibri"/>
                <a:cs typeface="Calibri"/>
                <a:sym typeface="Calibri"/>
              </a:rPr>
              <a:t>12 kg</a:t>
            </a:r>
            <a:endParaRPr sz="4000" b="1" dirty="0">
              <a:solidFill>
                <a:srgbClr val="FF0000"/>
              </a:solidFill>
              <a:latin typeface="HP001 4 hàng" panose="020B0603050302020204" pitchFamily="34" charset="0"/>
              <a:ea typeface="Calibri"/>
              <a:cs typeface="Calibri"/>
              <a:sym typeface="Calibri"/>
            </a:endParaRPr>
          </a:p>
        </p:txBody>
      </p:sp>
      <p:sp>
        <p:nvSpPr>
          <p:cNvPr id="11" name="Google Shape;244;p9">
            <a:extLst>
              <a:ext uri="{FF2B5EF4-FFF2-40B4-BE49-F238E27FC236}">
                <a16:creationId xmlns:a16="http://schemas.microsoft.com/office/drawing/2014/main" id="{B92C1D4D-75DB-4D29-9DB6-7C60AE52E89D}"/>
              </a:ext>
            </a:extLst>
          </p:cNvPr>
          <p:cNvSpPr/>
          <p:nvPr/>
        </p:nvSpPr>
        <p:spPr>
          <a:xfrm>
            <a:off x="9679489" y="3517639"/>
            <a:ext cx="1506820" cy="637921"/>
          </a:xfrm>
          <a:prstGeom prst="flowChartAlternateProcess">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FF0000"/>
                </a:solidFill>
                <a:latin typeface="HP001 4 hàng" panose="020B0603050302020204" pitchFamily="34" charset="0"/>
                <a:ea typeface="Calibri"/>
                <a:cs typeface="Calibri"/>
                <a:sym typeface="Calibri"/>
              </a:rPr>
              <a:t>4 kg</a:t>
            </a:r>
            <a:endParaRPr sz="4000" b="1" dirty="0">
              <a:solidFill>
                <a:srgbClr val="FF0000"/>
              </a:solidFill>
              <a:latin typeface="HP001 4 hàng" panose="020B0603050302020204" pitchFamily="34" charset="0"/>
              <a:ea typeface="Calibri"/>
              <a:cs typeface="Calibri"/>
              <a:sym typeface="Calibri"/>
            </a:endParaRPr>
          </a:p>
        </p:txBody>
      </p:sp>
      <p:sp>
        <p:nvSpPr>
          <p:cNvPr id="12" name="Google Shape;245;p9">
            <a:extLst>
              <a:ext uri="{FF2B5EF4-FFF2-40B4-BE49-F238E27FC236}">
                <a16:creationId xmlns:a16="http://schemas.microsoft.com/office/drawing/2014/main" id="{9367832A-C540-45F3-B069-83078CB85E73}"/>
              </a:ext>
            </a:extLst>
          </p:cNvPr>
          <p:cNvSpPr/>
          <p:nvPr/>
        </p:nvSpPr>
        <p:spPr>
          <a:xfrm>
            <a:off x="9817023" y="4327042"/>
            <a:ext cx="1726915" cy="637921"/>
          </a:xfrm>
          <a:prstGeom prst="flowChartAlternateProcess">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FF0000"/>
                </a:solidFill>
                <a:latin typeface="HP001 4 hàng" panose="020B0603050302020204" pitchFamily="34" charset="0"/>
                <a:ea typeface="Calibri"/>
                <a:cs typeface="Calibri"/>
                <a:sym typeface="Calibri"/>
              </a:rPr>
              <a:t>20 kg</a:t>
            </a:r>
            <a:endParaRPr sz="4000" b="1" dirty="0">
              <a:solidFill>
                <a:srgbClr val="FF0000"/>
              </a:solidFill>
              <a:latin typeface="HP001 4 hàng" panose="020B0603050302020204" pitchFamily="34" charset="0"/>
              <a:ea typeface="Calibri"/>
              <a:cs typeface="Calibri"/>
              <a:sym typeface="Calibri"/>
            </a:endParaRPr>
          </a:p>
        </p:txBody>
      </p:sp>
      <p:sp>
        <p:nvSpPr>
          <p:cNvPr id="13" name="TextBox 12">
            <a:extLst>
              <a:ext uri="{FF2B5EF4-FFF2-40B4-BE49-F238E27FC236}">
                <a16:creationId xmlns:a16="http://schemas.microsoft.com/office/drawing/2014/main" id="{18944956-51DF-44F8-8919-12B7E9C00CFA}"/>
              </a:ext>
            </a:extLst>
          </p:cNvPr>
          <p:cNvSpPr txBox="1"/>
          <p:nvPr/>
        </p:nvSpPr>
        <p:spPr>
          <a:xfrm>
            <a:off x="11303036" y="2488967"/>
            <a:ext cx="812800" cy="707886"/>
          </a:xfrm>
          <a:prstGeom prst="rect">
            <a:avLst/>
          </a:prstGeom>
          <a:noFill/>
        </p:spPr>
        <p:txBody>
          <a:bodyPr wrap="square" rtlCol="0">
            <a:spAutoFit/>
          </a:bodyPr>
          <a:lstStyle/>
          <a:p>
            <a:r>
              <a:rPr lang="en-US" sz="4000" dirty="0"/>
              <a:t>Đ</a:t>
            </a:r>
          </a:p>
        </p:txBody>
      </p:sp>
      <p:sp>
        <p:nvSpPr>
          <p:cNvPr id="14" name="TextBox 13">
            <a:extLst>
              <a:ext uri="{FF2B5EF4-FFF2-40B4-BE49-F238E27FC236}">
                <a16:creationId xmlns:a16="http://schemas.microsoft.com/office/drawing/2014/main" id="{0D54061A-4E23-42C5-AAA1-F56D0242CDE3}"/>
              </a:ext>
            </a:extLst>
          </p:cNvPr>
          <p:cNvSpPr txBox="1"/>
          <p:nvPr/>
        </p:nvSpPr>
        <p:spPr>
          <a:xfrm>
            <a:off x="5504694" y="2488967"/>
            <a:ext cx="812800" cy="707886"/>
          </a:xfrm>
          <a:prstGeom prst="rect">
            <a:avLst/>
          </a:prstGeom>
          <a:noFill/>
        </p:spPr>
        <p:txBody>
          <a:bodyPr wrap="square" rtlCol="0">
            <a:spAutoFit/>
          </a:bodyPr>
          <a:lstStyle/>
          <a:p>
            <a:r>
              <a:rPr lang="en-US" sz="4000" dirty="0"/>
              <a:t>Đ</a:t>
            </a:r>
          </a:p>
        </p:txBody>
      </p:sp>
      <p:sp>
        <p:nvSpPr>
          <p:cNvPr id="15" name="TextBox 14">
            <a:extLst>
              <a:ext uri="{FF2B5EF4-FFF2-40B4-BE49-F238E27FC236}">
                <a16:creationId xmlns:a16="http://schemas.microsoft.com/office/drawing/2014/main" id="{51CC091D-8340-481A-A647-ADB6595094F3}"/>
              </a:ext>
            </a:extLst>
          </p:cNvPr>
          <p:cNvSpPr txBox="1"/>
          <p:nvPr/>
        </p:nvSpPr>
        <p:spPr>
          <a:xfrm>
            <a:off x="5601139" y="3340361"/>
            <a:ext cx="812800" cy="707886"/>
          </a:xfrm>
          <a:prstGeom prst="rect">
            <a:avLst/>
          </a:prstGeom>
          <a:noFill/>
        </p:spPr>
        <p:txBody>
          <a:bodyPr wrap="square" rtlCol="0">
            <a:spAutoFit/>
          </a:bodyPr>
          <a:lstStyle/>
          <a:p>
            <a:r>
              <a:rPr lang="en-US" sz="4000" dirty="0"/>
              <a:t>Đ</a:t>
            </a:r>
          </a:p>
        </p:txBody>
      </p:sp>
      <p:sp>
        <p:nvSpPr>
          <p:cNvPr id="16" name="TextBox 15">
            <a:extLst>
              <a:ext uri="{FF2B5EF4-FFF2-40B4-BE49-F238E27FC236}">
                <a16:creationId xmlns:a16="http://schemas.microsoft.com/office/drawing/2014/main" id="{304E5CED-B3FF-435E-A6E8-23E6969AE032}"/>
              </a:ext>
            </a:extLst>
          </p:cNvPr>
          <p:cNvSpPr txBox="1"/>
          <p:nvPr/>
        </p:nvSpPr>
        <p:spPr>
          <a:xfrm>
            <a:off x="5601139" y="4174699"/>
            <a:ext cx="812800" cy="707886"/>
          </a:xfrm>
          <a:prstGeom prst="rect">
            <a:avLst/>
          </a:prstGeom>
          <a:noFill/>
        </p:spPr>
        <p:txBody>
          <a:bodyPr wrap="square" rtlCol="0">
            <a:spAutoFit/>
          </a:bodyPr>
          <a:lstStyle/>
          <a:p>
            <a:r>
              <a:rPr lang="en-US" sz="4000" dirty="0"/>
              <a:t>Đ</a:t>
            </a:r>
          </a:p>
        </p:txBody>
      </p:sp>
      <p:sp>
        <p:nvSpPr>
          <p:cNvPr id="17" name="TextBox 16">
            <a:extLst>
              <a:ext uri="{FF2B5EF4-FFF2-40B4-BE49-F238E27FC236}">
                <a16:creationId xmlns:a16="http://schemas.microsoft.com/office/drawing/2014/main" id="{6D954D48-A4EA-4261-A361-548C8E0C36D8}"/>
              </a:ext>
            </a:extLst>
          </p:cNvPr>
          <p:cNvSpPr txBox="1"/>
          <p:nvPr/>
        </p:nvSpPr>
        <p:spPr>
          <a:xfrm>
            <a:off x="11282754" y="3340361"/>
            <a:ext cx="812800" cy="707886"/>
          </a:xfrm>
          <a:prstGeom prst="rect">
            <a:avLst/>
          </a:prstGeom>
          <a:noFill/>
        </p:spPr>
        <p:txBody>
          <a:bodyPr wrap="square" rtlCol="0">
            <a:spAutoFit/>
          </a:bodyPr>
          <a:lstStyle/>
          <a:p>
            <a:r>
              <a:rPr lang="en-US" sz="4000" dirty="0"/>
              <a:t>Đ</a:t>
            </a:r>
          </a:p>
        </p:txBody>
      </p:sp>
      <p:sp>
        <p:nvSpPr>
          <p:cNvPr id="18" name="TextBox 17">
            <a:extLst>
              <a:ext uri="{FF2B5EF4-FFF2-40B4-BE49-F238E27FC236}">
                <a16:creationId xmlns:a16="http://schemas.microsoft.com/office/drawing/2014/main" id="{0B003048-1E6C-4F5A-8566-4ECE795514CF}"/>
              </a:ext>
            </a:extLst>
          </p:cNvPr>
          <p:cNvSpPr txBox="1"/>
          <p:nvPr/>
        </p:nvSpPr>
        <p:spPr>
          <a:xfrm>
            <a:off x="11303036" y="4221804"/>
            <a:ext cx="812800" cy="707886"/>
          </a:xfrm>
          <a:prstGeom prst="rect">
            <a:avLst/>
          </a:prstGeom>
          <a:noFill/>
        </p:spPr>
        <p:txBody>
          <a:bodyPr wrap="square" rtlCol="0">
            <a:spAutoFit/>
          </a:bodyPr>
          <a:lstStyle/>
          <a:p>
            <a:r>
              <a:rPr lang="en-US" sz="4000" dirty="0"/>
              <a:t>Đ</a:t>
            </a:r>
          </a:p>
        </p:txBody>
      </p:sp>
    </p:spTree>
    <p:extLst>
      <p:ext uri="{BB962C8B-B14F-4D97-AF65-F5344CB8AC3E}">
        <p14:creationId xmlns:p14="http://schemas.microsoft.com/office/powerpoint/2010/main" val="59372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250"/>
        <p:cNvGrpSpPr/>
        <p:nvPr/>
      </p:nvGrpSpPr>
      <p:grpSpPr>
        <a:xfrm>
          <a:off x="0" y="0"/>
          <a:ext cx="0" cy="0"/>
          <a:chOff x="0" y="0"/>
          <a:chExt cx="0" cy="0"/>
        </a:xfrm>
      </p:grpSpPr>
      <p:grpSp>
        <p:nvGrpSpPr>
          <p:cNvPr id="251" name="Google Shape;251;p10"/>
          <p:cNvGrpSpPr/>
          <p:nvPr/>
        </p:nvGrpSpPr>
        <p:grpSpPr>
          <a:xfrm>
            <a:off x="414191" y="0"/>
            <a:ext cx="11873947" cy="6858000"/>
            <a:chOff x="318053" y="0"/>
            <a:chExt cx="11873947" cy="6858000"/>
          </a:xfrm>
        </p:grpSpPr>
        <p:sp>
          <p:nvSpPr>
            <p:cNvPr id="252" name="Google Shape;252;p10"/>
            <p:cNvSpPr/>
            <p:nvPr/>
          </p:nvSpPr>
          <p:spPr>
            <a:xfrm>
              <a:off x="318053" y="304801"/>
              <a:ext cx="11449878" cy="6294782"/>
            </a:xfrm>
            <a:prstGeom prst="roundRect">
              <a:avLst>
                <a:gd name="adj" fmla="val 16667"/>
              </a:avLst>
            </a:prstGeom>
            <a:solidFill>
              <a:schemeClr val="lt1"/>
            </a:solidFill>
            <a:ln w="38100" cap="flat" cmpd="sng">
              <a:solidFill>
                <a:srgbClr val="99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p10"/>
            <p:cNvPicPr preferRelativeResize="0"/>
            <p:nvPr/>
          </p:nvPicPr>
          <p:blipFill rotWithShape="1">
            <a:blip r:embed="rId3">
              <a:alphaModFix/>
            </a:blip>
            <a:srcRect l="81842" t="-10451" b="9412"/>
            <a:stretch/>
          </p:blipFill>
          <p:spPr>
            <a:xfrm>
              <a:off x="10880397" y="5972384"/>
              <a:ext cx="1311603" cy="885616"/>
            </a:xfrm>
            <a:prstGeom prst="rect">
              <a:avLst/>
            </a:prstGeom>
            <a:noFill/>
            <a:ln>
              <a:noFill/>
            </a:ln>
          </p:spPr>
        </p:pic>
        <p:pic>
          <p:nvPicPr>
            <p:cNvPr id="256" name="Google Shape;256;p10"/>
            <p:cNvPicPr preferRelativeResize="0"/>
            <p:nvPr/>
          </p:nvPicPr>
          <p:blipFill rotWithShape="1">
            <a:blip r:embed="rId4">
              <a:alphaModFix/>
            </a:blip>
            <a:srcRect l="73099" r="2958" b="67481"/>
            <a:stretch/>
          </p:blipFill>
          <p:spPr>
            <a:xfrm>
              <a:off x="10343036" y="0"/>
              <a:ext cx="1848964" cy="1411491"/>
            </a:xfrm>
            <a:prstGeom prst="rect">
              <a:avLst/>
            </a:prstGeom>
            <a:noFill/>
            <a:ln>
              <a:noFill/>
            </a:ln>
          </p:spPr>
        </p:pic>
      </p:grpSp>
      <p:sp>
        <p:nvSpPr>
          <p:cNvPr id="257" name="Google Shape;257;p10"/>
          <p:cNvSpPr/>
          <p:nvPr/>
        </p:nvSpPr>
        <p:spPr>
          <a:xfrm>
            <a:off x="905285" y="441610"/>
            <a:ext cx="614755"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2</a:t>
            </a:r>
            <a:endParaRPr sz="3200" b="1">
              <a:solidFill>
                <a:srgbClr val="FFFFFF"/>
              </a:solidFill>
              <a:latin typeface="Arial"/>
              <a:ea typeface="Arial"/>
              <a:cs typeface="Arial"/>
              <a:sym typeface="Arial"/>
            </a:endParaRPr>
          </a:p>
        </p:txBody>
      </p:sp>
      <p:sp>
        <p:nvSpPr>
          <p:cNvPr id="258" name="Google Shape;258;p10"/>
          <p:cNvSpPr/>
          <p:nvPr/>
        </p:nvSpPr>
        <p:spPr>
          <a:xfrm>
            <a:off x="1715947" y="490070"/>
            <a:ext cx="1164657" cy="517907"/>
          </a:xfrm>
          <a:prstGeom prst="roundRect">
            <a:avLst>
              <a:gd name="adj"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Số ?</a:t>
            </a:r>
            <a:endParaRPr sz="2400">
              <a:solidFill>
                <a:schemeClr val="dk1"/>
              </a:solidFill>
              <a:latin typeface="Arial"/>
              <a:ea typeface="Arial"/>
              <a:cs typeface="Arial"/>
              <a:sym typeface="Arial"/>
            </a:endParaRPr>
          </a:p>
        </p:txBody>
      </p:sp>
      <p:pic>
        <p:nvPicPr>
          <p:cNvPr id="259" name="Google Shape;259;p10"/>
          <p:cNvPicPr preferRelativeResize="0"/>
          <p:nvPr/>
        </p:nvPicPr>
        <p:blipFill rotWithShape="1">
          <a:blip r:embed="rId5">
            <a:alphaModFix/>
          </a:blip>
          <a:srcRect l="29808" t="30716" r="50508" b="46837"/>
          <a:stretch/>
        </p:blipFill>
        <p:spPr>
          <a:xfrm>
            <a:off x="1923895" y="1320700"/>
            <a:ext cx="4163709" cy="2670983"/>
          </a:xfrm>
          <a:prstGeom prst="rect">
            <a:avLst/>
          </a:prstGeom>
          <a:noFill/>
          <a:ln>
            <a:noFill/>
          </a:ln>
        </p:spPr>
      </p:pic>
      <p:pic>
        <p:nvPicPr>
          <p:cNvPr id="260" name="Google Shape;260;p10"/>
          <p:cNvPicPr preferRelativeResize="0"/>
          <p:nvPr/>
        </p:nvPicPr>
        <p:blipFill rotWithShape="1">
          <a:blip r:embed="rId6">
            <a:alphaModFix/>
          </a:blip>
          <a:srcRect l="51128" t="30716" r="31224" b="45800"/>
          <a:stretch/>
        </p:blipFill>
        <p:spPr>
          <a:xfrm>
            <a:off x="6511673" y="868680"/>
            <a:ext cx="4255382" cy="3185160"/>
          </a:xfrm>
          <a:prstGeom prst="rect">
            <a:avLst/>
          </a:prstGeom>
          <a:noFill/>
          <a:ln>
            <a:noFill/>
          </a:ln>
        </p:spPr>
      </p:pic>
      <p:grpSp>
        <p:nvGrpSpPr>
          <p:cNvPr id="261" name="Google Shape;261;p10"/>
          <p:cNvGrpSpPr/>
          <p:nvPr/>
        </p:nvGrpSpPr>
        <p:grpSpPr>
          <a:xfrm>
            <a:off x="3661255" y="4069080"/>
            <a:ext cx="5939945" cy="1815882"/>
            <a:chOff x="3661255" y="4069080"/>
            <a:chExt cx="5939945" cy="1815882"/>
          </a:xfrm>
        </p:grpSpPr>
        <p:sp>
          <p:nvSpPr>
            <p:cNvPr id="262" name="Google Shape;262;p10"/>
            <p:cNvSpPr txBox="1"/>
            <p:nvPr/>
          </p:nvSpPr>
          <p:spPr>
            <a:xfrm>
              <a:off x="3661255" y="4069080"/>
              <a:ext cx="5939945" cy="1815882"/>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800">
                  <a:solidFill>
                    <a:schemeClr val="dk1"/>
                  </a:solidFill>
                  <a:latin typeface="Arial"/>
                  <a:ea typeface="Arial"/>
                  <a:cs typeface="Arial"/>
                  <a:sym typeface="Arial"/>
                </a:rPr>
                <a:t>a) Con ngỗng cân nặng            kg.</a:t>
              </a:r>
              <a:endParaRPr/>
            </a:p>
            <a:p>
              <a:pPr marL="0" marR="0" lvl="0" indent="0" algn="l" rtl="0">
                <a:lnSpc>
                  <a:spcPct val="200000"/>
                </a:lnSpc>
                <a:spcBef>
                  <a:spcPts val="0"/>
                </a:spcBef>
                <a:spcAft>
                  <a:spcPts val="0"/>
                </a:spcAft>
                <a:buNone/>
              </a:pPr>
              <a:r>
                <a:rPr lang="en-US" sz="2800">
                  <a:solidFill>
                    <a:schemeClr val="dk1"/>
                  </a:solidFill>
                  <a:latin typeface="Arial"/>
                  <a:ea typeface="Arial"/>
                  <a:cs typeface="Arial"/>
                  <a:sym typeface="Arial"/>
                </a:rPr>
                <a:t>b) Con gà cân nặng           kg.</a:t>
              </a:r>
              <a:endParaRPr sz="2800">
                <a:solidFill>
                  <a:schemeClr val="dk1"/>
                </a:solidFill>
                <a:latin typeface="Arial"/>
                <a:ea typeface="Arial"/>
                <a:cs typeface="Arial"/>
                <a:sym typeface="Arial"/>
              </a:endParaRPr>
            </a:p>
          </p:txBody>
        </p:sp>
        <p:sp>
          <p:nvSpPr>
            <p:cNvPr id="263" name="Google Shape;263;p10"/>
            <p:cNvSpPr/>
            <p:nvPr/>
          </p:nvSpPr>
          <p:spPr>
            <a:xfrm>
              <a:off x="7650020" y="4357376"/>
              <a:ext cx="610896" cy="577515"/>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a:t>
              </a:r>
              <a:endParaRPr/>
            </a:p>
          </p:txBody>
        </p:sp>
        <p:sp>
          <p:nvSpPr>
            <p:cNvPr id="264" name="Google Shape;264;p10"/>
            <p:cNvSpPr/>
            <p:nvPr/>
          </p:nvSpPr>
          <p:spPr>
            <a:xfrm>
              <a:off x="7155103" y="5128472"/>
              <a:ext cx="610896" cy="577515"/>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a:t>
              </a:r>
              <a:endParaRPr/>
            </a:p>
          </p:txBody>
        </p:sp>
      </p:grpSp>
      <p:sp>
        <p:nvSpPr>
          <p:cNvPr id="265" name="Google Shape;265;p10"/>
          <p:cNvSpPr/>
          <p:nvPr/>
        </p:nvSpPr>
        <p:spPr>
          <a:xfrm>
            <a:off x="7594165" y="4342136"/>
            <a:ext cx="666751" cy="577515"/>
          </a:xfrm>
          <a:prstGeom prst="roundRect">
            <a:avLst>
              <a:gd name="adj" fmla="val 16667"/>
            </a:avLst>
          </a:prstGeom>
          <a:solidFill>
            <a:srgbClr val="FEE599"/>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rgbClr val="FF0000"/>
                </a:solidFill>
                <a:latin typeface="Arial"/>
                <a:ea typeface="Arial"/>
                <a:cs typeface="Arial"/>
                <a:sym typeface="Arial"/>
              </a:rPr>
              <a:t>7</a:t>
            </a:r>
            <a:endParaRPr sz="3200" b="1" dirty="0">
              <a:solidFill>
                <a:srgbClr val="FF0000"/>
              </a:solidFill>
              <a:latin typeface="Arial"/>
              <a:ea typeface="Arial"/>
              <a:cs typeface="Arial"/>
              <a:sym typeface="Arial"/>
            </a:endParaRPr>
          </a:p>
        </p:txBody>
      </p:sp>
      <p:sp>
        <p:nvSpPr>
          <p:cNvPr id="266" name="Google Shape;266;p10"/>
          <p:cNvSpPr/>
          <p:nvPr/>
        </p:nvSpPr>
        <p:spPr>
          <a:xfrm>
            <a:off x="7155103" y="5128471"/>
            <a:ext cx="666751" cy="577515"/>
          </a:xfrm>
          <a:prstGeom prst="roundRect">
            <a:avLst>
              <a:gd name="adj" fmla="val 16667"/>
            </a:avLst>
          </a:prstGeom>
          <a:solidFill>
            <a:srgbClr val="FEE599"/>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rgbClr val="FF0000"/>
                </a:solidFill>
                <a:latin typeface="Arial"/>
                <a:ea typeface="Arial"/>
                <a:cs typeface="Arial"/>
                <a:sym typeface="Arial"/>
              </a:rPr>
              <a:t>3</a:t>
            </a:r>
            <a:endParaRPr sz="3200" b="1" dirty="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4" name="Google Shape;274;p11"/>
          <p:cNvPicPr preferRelativeResize="0"/>
          <p:nvPr/>
        </p:nvPicPr>
        <p:blipFill rotWithShape="1">
          <a:blip r:embed="rId3">
            <a:alphaModFix/>
          </a:blip>
          <a:srcRect l="45190" t="39424" r="29224" b="32767"/>
          <a:stretch/>
        </p:blipFill>
        <p:spPr>
          <a:xfrm>
            <a:off x="3461809" y="1258912"/>
            <a:ext cx="6088591" cy="3660713"/>
          </a:xfrm>
          <a:prstGeom prst="rect">
            <a:avLst/>
          </a:prstGeom>
          <a:noFill/>
          <a:ln>
            <a:noFill/>
          </a:ln>
          <a:effectLst>
            <a:outerShdw blurRad="292100" dist="139700" dir="2700000" algn="tl" rotWithShape="0">
              <a:srgbClr val="333333">
                <a:alpha val="64705"/>
              </a:srgbClr>
            </a:outerShdw>
          </a:effectLst>
        </p:spPr>
      </p:pic>
      <p:sp>
        <p:nvSpPr>
          <p:cNvPr id="275" name="Google Shape;275;p11"/>
          <p:cNvSpPr/>
          <p:nvPr/>
        </p:nvSpPr>
        <p:spPr>
          <a:xfrm>
            <a:off x="337049" y="335763"/>
            <a:ext cx="614754"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3</a:t>
            </a:r>
            <a:endParaRPr sz="3200" b="1">
              <a:solidFill>
                <a:srgbClr val="FFFFFF"/>
              </a:solidFill>
              <a:latin typeface="Arial"/>
              <a:ea typeface="Arial"/>
              <a:cs typeface="Arial"/>
              <a:sym typeface="Arial"/>
            </a:endParaRPr>
          </a:p>
        </p:txBody>
      </p:sp>
      <p:sp>
        <p:nvSpPr>
          <p:cNvPr id="276" name="Google Shape;276;p11"/>
          <p:cNvSpPr txBox="1"/>
          <p:nvPr/>
        </p:nvSpPr>
        <p:spPr>
          <a:xfrm>
            <a:off x="940501" y="396075"/>
            <a:ext cx="1048567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err="1">
                <a:solidFill>
                  <a:srgbClr val="002060"/>
                </a:solidFill>
                <a:latin typeface="Arial"/>
                <a:ea typeface="Arial"/>
                <a:cs typeface="Arial"/>
                <a:sym typeface="Arial"/>
              </a:rPr>
              <a:t>Tìm</a:t>
            </a:r>
            <a:r>
              <a:rPr lang="en-US" sz="3200" b="1" dirty="0">
                <a:solidFill>
                  <a:srgbClr val="002060"/>
                </a:solidFill>
                <a:latin typeface="Arial"/>
                <a:ea typeface="Arial"/>
                <a:cs typeface="Arial"/>
                <a:sym typeface="Arial"/>
              </a:rPr>
              <a:t> </a:t>
            </a:r>
            <a:r>
              <a:rPr lang="en-US" sz="3200" b="1" dirty="0" err="1">
                <a:solidFill>
                  <a:srgbClr val="002060"/>
                </a:solidFill>
                <a:latin typeface="Arial"/>
                <a:ea typeface="Arial"/>
                <a:cs typeface="Arial"/>
                <a:sym typeface="Arial"/>
              </a:rPr>
              <a:t>tổng</a:t>
            </a:r>
            <a:r>
              <a:rPr lang="en-US" sz="3200" b="1" dirty="0">
                <a:solidFill>
                  <a:srgbClr val="002060"/>
                </a:solidFill>
                <a:latin typeface="Arial"/>
                <a:ea typeface="Arial"/>
                <a:cs typeface="Arial"/>
                <a:sym typeface="Arial"/>
              </a:rPr>
              <a:t> </a:t>
            </a:r>
            <a:r>
              <a:rPr lang="en-US" sz="3200" b="1" dirty="0" err="1">
                <a:solidFill>
                  <a:srgbClr val="002060"/>
                </a:solidFill>
                <a:latin typeface="Arial"/>
                <a:ea typeface="Arial"/>
                <a:cs typeface="Arial"/>
                <a:sym typeface="Arial"/>
              </a:rPr>
              <a:t>số</a:t>
            </a:r>
            <a:r>
              <a:rPr lang="en-US" sz="3200" b="1" dirty="0">
                <a:solidFill>
                  <a:srgbClr val="002060"/>
                </a:solidFill>
                <a:latin typeface="Arial"/>
                <a:ea typeface="Arial"/>
                <a:cs typeface="Arial"/>
                <a:sym typeface="Arial"/>
              </a:rPr>
              <a:t> ki- </a:t>
            </a:r>
            <a:r>
              <a:rPr lang="en-US" sz="3200" b="1" dirty="0" err="1">
                <a:solidFill>
                  <a:srgbClr val="002060"/>
                </a:solidFill>
                <a:latin typeface="Arial"/>
                <a:ea typeface="Arial"/>
                <a:cs typeface="Arial"/>
                <a:sym typeface="Arial"/>
              </a:rPr>
              <a:t>lô</a:t>
            </a:r>
            <a:r>
              <a:rPr lang="en-US" sz="3200" b="1" dirty="0">
                <a:solidFill>
                  <a:srgbClr val="002060"/>
                </a:solidFill>
                <a:latin typeface="Arial"/>
                <a:ea typeface="Arial"/>
                <a:cs typeface="Arial"/>
                <a:sym typeface="Arial"/>
              </a:rPr>
              <a:t>- gam </a:t>
            </a:r>
            <a:r>
              <a:rPr lang="en-US" sz="3200" b="1" dirty="0" err="1">
                <a:solidFill>
                  <a:srgbClr val="002060"/>
                </a:solidFill>
                <a:latin typeface="Arial"/>
                <a:ea typeface="Arial"/>
                <a:cs typeface="Arial"/>
                <a:sym typeface="Arial"/>
              </a:rPr>
              <a:t>thóc</a:t>
            </a:r>
            <a:r>
              <a:rPr lang="en-US" sz="3200" b="1" dirty="0">
                <a:solidFill>
                  <a:srgbClr val="002060"/>
                </a:solidFill>
                <a:latin typeface="Arial"/>
                <a:ea typeface="Arial"/>
                <a:cs typeface="Arial"/>
                <a:sym typeface="Arial"/>
              </a:rPr>
              <a:t> </a:t>
            </a:r>
            <a:r>
              <a:rPr lang="en-US" sz="3200" b="1" dirty="0" err="1">
                <a:solidFill>
                  <a:srgbClr val="002060"/>
                </a:solidFill>
                <a:latin typeface="Arial"/>
                <a:ea typeface="Arial"/>
                <a:cs typeface="Arial"/>
                <a:sym typeface="Arial"/>
              </a:rPr>
              <a:t>của</a:t>
            </a:r>
            <a:r>
              <a:rPr lang="en-US" sz="3200" b="1" dirty="0">
                <a:solidFill>
                  <a:srgbClr val="002060"/>
                </a:solidFill>
                <a:latin typeface="Arial"/>
                <a:ea typeface="Arial"/>
                <a:cs typeface="Arial"/>
                <a:sym typeface="Arial"/>
              </a:rPr>
              <a:t> 2 bao </a:t>
            </a:r>
            <a:r>
              <a:rPr lang="en-US" sz="3200" b="1" dirty="0" err="1">
                <a:solidFill>
                  <a:srgbClr val="002060"/>
                </a:solidFill>
                <a:latin typeface="Arial"/>
                <a:ea typeface="Arial"/>
                <a:cs typeface="Arial"/>
                <a:sym typeface="Arial"/>
              </a:rPr>
              <a:t>thóc</a:t>
            </a:r>
            <a:r>
              <a:rPr lang="en-US" sz="3200" b="1" dirty="0">
                <a:solidFill>
                  <a:srgbClr val="002060"/>
                </a:solidFill>
                <a:latin typeface="Arial"/>
                <a:ea typeface="Arial"/>
                <a:cs typeface="Arial"/>
                <a:sym typeface="Arial"/>
              </a:rPr>
              <a:t> ?</a:t>
            </a:r>
            <a:endParaRPr sz="3200" b="1" dirty="0">
              <a:solidFill>
                <a:srgbClr val="002060"/>
              </a:solidFill>
              <a:latin typeface="Arial"/>
              <a:ea typeface="Arial"/>
              <a:cs typeface="Arial"/>
              <a:sym typeface="Arial"/>
            </a:endParaRPr>
          </a:p>
        </p:txBody>
      </p:sp>
      <p:grpSp>
        <p:nvGrpSpPr>
          <p:cNvPr id="281" name="Google Shape;281;p11"/>
          <p:cNvGrpSpPr/>
          <p:nvPr/>
        </p:nvGrpSpPr>
        <p:grpSpPr>
          <a:xfrm>
            <a:off x="55342" y="1258912"/>
            <a:ext cx="1106302" cy="1273098"/>
            <a:chOff x="10516632" y="314161"/>
            <a:chExt cx="1100831" cy="1331799"/>
          </a:xfrm>
        </p:grpSpPr>
        <p:sp>
          <p:nvSpPr>
            <p:cNvPr id="282" name="Google Shape;282;p11"/>
            <p:cNvSpPr/>
            <p:nvPr/>
          </p:nvSpPr>
          <p:spPr>
            <a:xfrm>
              <a:off x="10516632" y="936356"/>
              <a:ext cx="1100831" cy="709604"/>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3" name="Google Shape;283;p11"/>
            <p:cNvPicPr preferRelativeResize="0"/>
            <p:nvPr/>
          </p:nvPicPr>
          <p:blipFill rotWithShape="1">
            <a:blip r:embed="rId4">
              <a:alphaModFix/>
            </a:blip>
            <a:srcRect/>
            <a:stretch/>
          </p:blipFill>
          <p:spPr>
            <a:xfrm>
              <a:off x="10588144" y="314161"/>
              <a:ext cx="1029319" cy="976997"/>
            </a:xfrm>
            <a:prstGeom prst="rect">
              <a:avLst/>
            </a:prstGeom>
            <a:noFill/>
            <a:ln>
              <a:noFill/>
            </a:ln>
          </p:spPr>
        </p:pic>
      </p:grpSp>
      <p:sp>
        <p:nvSpPr>
          <p:cNvPr id="284" name="Google Shape;284;p11"/>
          <p:cNvSpPr txBox="1"/>
          <p:nvPr/>
        </p:nvSpPr>
        <p:spPr>
          <a:xfrm>
            <a:off x="3461809" y="4919625"/>
            <a:ext cx="53282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1" dirty="0" err="1">
                <a:solidFill>
                  <a:srgbClr val="FF0000"/>
                </a:solidFill>
                <a:latin typeface="Arial"/>
                <a:ea typeface="Arial"/>
                <a:cs typeface="Arial"/>
                <a:sym typeface="Arial"/>
              </a:rPr>
              <a:t>Bài</a:t>
            </a:r>
            <a:r>
              <a:rPr lang="en-US" sz="3200" i="1" dirty="0">
                <a:solidFill>
                  <a:srgbClr val="FF0000"/>
                </a:solidFill>
                <a:latin typeface="Arial"/>
                <a:ea typeface="Arial"/>
                <a:cs typeface="Arial"/>
                <a:sym typeface="Arial"/>
              </a:rPr>
              <a:t> </a:t>
            </a:r>
            <a:r>
              <a:rPr lang="en-US" sz="3200" i="1" dirty="0" err="1">
                <a:solidFill>
                  <a:srgbClr val="FF0000"/>
                </a:solidFill>
                <a:latin typeface="Arial"/>
                <a:ea typeface="Arial"/>
                <a:cs typeface="Arial"/>
                <a:sym typeface="Arial"/>
              </a:rPr>
              <a:t>giải</a:t>
            </a:r>
            <a:endParaRPr sz="3200" i="1" dirty="0">
              <a:solidFill>
                <a:srgbClr val="FF0000"/>
              </a:solidFill>
              <a:latin typeface="Arial"/>
              <a:ea typeface="Arial"/>
              <a:cs typeface="Arial"/>
              <a:sym typeface="Arial"/>
            </a:endParaRPr>
          </a:p>
        </p:txBody>
      </p:sp>
      <p:cxnSp>
        <p:nvCxnSpPr>
          <p:cNvPr id="3" name="Straight Connector 2">
            <a:extLst>
              <a:ext uri="{FF2B5EF4-FFF2-40B4-BE49-F238E27FC236}">
                <a16:creationId xmlns:a16="http://schemas.microsoft.com/office/drawing/2014/main" id="{119D2C41-AEFA-4406-BE9C-7374BF88A899}"/>
              </a:ext>
            </a:extLst>
          </p:cNvPr>
          <p:cNvCxnSpPr/>
          <p:nvPr/>
        </p:nvCxnSpPr>
        <p:spPr>
          <a:xfrm>
            <a:off x="1799771" y="980850"/>
            <a:ext cx="957943" cy="0"/>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2000"/>
                                        <p:tgtEl>
                                          <p:spTgt spid="281"/>
                                        </p:tgtEl>
                                      </p:cBhvr>
                                    </p:animEffect>
                                  </p:childTnLst>
                                </p:cTn>
                              </p:par>
                              <p:par>
                                <p:cTn id="8" presetID="10" presetClass="entr" presetSubtype="0" fill="hold" nodeType="withEffect">
                                  <p:stCondLst>
                                    <p:cond delay="0"/>
                                  </p:stCondLst>
                                  <p:childTnLst>
                                    <p:set>
                                      <p:cBhvr>
                                        <p:cTn id="9" dur="1" fill="hold">
                                          <p:stCondLst>
                                            <p:cond delay="0"/>
                                          </p:stCondLst>
                                        </p:cTn>
                                        <p:tgtEl>
                                          <p:spTgt spid="284"/>
                                        </p:tgtEl>
                                        <p:attrNameLst>
                                          <p:attrName>style.visibility</p:attrName>
                                        </p:attrNameLst>
                                      </p:cBhvr>
                                      <p:to>
                                        <p:strVal val="visible"/>
                                      </p:to>
                                    </p:set>
                                    <p:animEffect transition="in" filter="fade">
                                      <p:cBhvr>
                                        <p:cTn id="10"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79FE3F-A2F7-4BD9-8F0C-63542426E97D}"/>
              </a:ext>
            </a:extLst>
          </p:cNvPr>
          <p:cNvPicPr>
            <a:picLocks noChangeAspect="1"/>
          </p:cNvPicPr>
          <p:nvPr/>
        </p:nvPicPr>
        <p:blipFill>
          <a:blip r:embed="rId2"/>
          <a:stretch>
            <a:fillRect/>
          </a:stretch>
        </p:blipFill>
        <p:spPr>
          <a:xfrm>
            <a:off x="0" y="846552"/>
            <a:ext cx="12187267" cy="5219914"/>
          </a:xfrm>
          <a:prstGeom prst="rect">
            <a:avLst/>
          </a:prstGeom>
        </p:spPr>
      </p:pic>
      <p:sp>
        <p:nvSpPr>
          <p:cNvPr id="6" name="Google Shape;285;p11">
            <a:extLst>
              <a:ext uri="{FF2B5EF4-FFF2-40B4-BE49-F238E27FC236}">
                <a16:creationId xmlns:a16="http://schemas.microsoft.com/office/drawing/2014/main" id="{F93CD78E-D4AC-4D74-8272-90D90828D1D7}"/>
              </a:ext>
            </a:extLst>
          </p:cNvPr>
          <p:cNvSpPr txBox="1"/>
          <p:nvPr/>
        </p:nvSpPr>
        <p:spPr>
          <a:xfrm>
            <a:off x="951081" y="3015156"/>
            <a:ext cx="8460151"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rgbClr val="FF0000"/>
                </a:solidFill>
                <a:latin typeface="HP001 4 hàng" panose="020B0603050302020204" pitchFamily="34" charset="0"/>
                <a:sym typeface="Arial"/>
              </a:rPr>
              <a:t>Tổng</a:t>
            </a:r>
            <a:r>
              <a:rPr lang="en-US" sz="4000" b="1" dirty="0">
                <a:solidFill>
                  <a:srgbClr val="FF0000"/>
                </a:solidFill>
                <a:latin typeface="HP001 4 hàng" panose="020B0603050302020204" pitchFamily="34" charset="0"/>
                <a:sym typeface="Arial"/>
              </a:rPr>
              <a:t> </a:t>
            </a:r>
            <a:r>
              <a:rPr lang="en-US" sz="4000" b="1" dirty="0" err="1">
                <a:solidFill>
                  <a:srgbClr val="FF0000"/>
                </a:solidFill>
                <a:latin typeface="HP001 4 hàng" panose="020B0603050302020204" pitchFamily="34" charset="0"/>
                <a:sym typeface="Arial"/>
              </a:rPr>
              <a:t>số</a:t>
            </a:r>
            <a:r>
              <a:rPr lang="en-US" sz="4000" b="1" dirty="0">
                <a:solidFill>
                  <a:srgbClr val="FF0000"/>
                </a:solidFill>
                <a:latin typeface="HP001 4 hàng" panose="020B0603050302020204" pitchFamily="34" charset="0"/>
                <a:sym typeface="Arial"/>
              </a:rPr>
              <a:t> ki-</a:t>
            </a:r>
            <a:r>
              <a:rPr lang="en-US" sz="4000" b="1" dirty="0" err="1">
                <a:solidFill>
                  <a:srgbClr val="FF0000"/>
                </a:solidFill>
                <a:latin typeface="HP001 4 hàng" panose="020B0603050302020204" pitchFamily="34" charset="0"/>
                <a:sym typeface="Arial"/>
              </a:rPr>
              <a:t>lô</a:t>
            </a:r>
            <a:r>
              <a:rPr lang="en-US" sz="4000" b="1" dirty="0">
                <a:solidFill>
                  <a:srgbClr val="FF0000"/>
                </a:solidFill>
                <a:latin typeface="HP001 4 hàng" panose="020B0603050302020204" pitchFamily="34" charset="0"/>
                <a:sym typeface="Arial"/>
              </a:rPr>
              <a:t>-gam </a:t>
            </a:r>
            <a:r>
              <a:rPr lang="en-US" sz="4000" b="1" dirty="0" err="1">
                <a:solidFill>
                  <a:srgbClr val="FF0000"/>
                </a:solidFill>
                <a:latin typeface="HP001 4 hàng" panose="020B0603050302020204" pitchFamily="34" charset="0"/>
                <a:sym typeface="Arial"/>
              </a:rPr>
              <a:t>thóc</a:t>
            </a:r>
            <a:r>
              <a:rPr lang="en-US" sz="4000" b="1" dirty="0">
                <a:solidFill>
                  <a:srgbClr val="FF0000"/>
                </a:solidFill>
                <a:latin typeface="HP001 4 hàng" panose="020B0603050302020204" pitchFamily="34" charset="0"/>
                <a:sym typeface="Arial"/>
              </a:rPr>
              <a:t> </a:t>
            </a:r>
            <a:r>
              <a:rPr lang="en-US" sz="4000" b="1" dirty="0" err="1">
                <a:solidFill>
                  <a:srgbClr val="FF0000"/>
                </a:solidFill>
                <a:latin typeface="HP001 4 hàng" panose="020B0603050302020204" pitchFamily="34" charset="0"/>
                <a:sym typeface="Arial"/>
              </a:rPr>
              <a:t>của</a:t>
            </a:r>
            <a:r>
              <a:rPr lang="en-US" sz="4000" b="1" dirty="0">
                <a:solidFill>
                  <a:srgbClr val="FF0000"/>
                </a:solidFill>
                <a:latin typeface="HP001 4 hàng" panose="020B0603050302020204" pitchFamily="34" charset="0"/>
                <a:sym typeface="Arial"/>
              </a:rPr>
              <a:t> 2 bao </a:t>
            </a:r>
            <a:r>
              <a:rPr lang="en-US" sz="4000" b="1" dirty="0" err="1">
                <a:solidFill>
                  <a:srgbClr val="FF0000"/>
                </a:solidFill>
                <a:latin typeface="HP001 4 hàng" panose="020B0603050302020204" pitchFamily="34" charset="0"/>
                <a:sym typeface="Arial"/>
              </a:rPr>
              <a:t>là</a:t>
            </a:r>
            <a:r>
              <a:rPr lang="en-US" sz="4000" b="1" dirty="0">
                <a:solidFill>
                  <a:srgbClr val="FF0000"/>
                </a:solidFill>
                <a:latin typeface="HP001 4 hàng" panose="020B0603050302020204" pitchFamily="34" charset="0"/>
                <a:sym typeface="Arial"/>
              </a:rPr>
              <a:t>: </a:t>
            </a:r>
            <a:endParaRPr sz="4000" b="1" dirty="0">
              <a:solidFill>
                <a:srgbClr val="FF0000"/>
              </a:solidFill>
              <a:latin typeface="HP001 4 hàng" panose="020B0603050302020204" pitchFamily="34" charset="0"/>
              <a:sym typeface="Arial"/>
            </a:endParaRPr>
          </a:p>
        </p:txBody>
      </p:sp>
      <p:sp>
        <p:nvSpPr>
          <p:cNvPr id="7" name="Google Shape;286;p11">
            <a:extLst>
              <a:ext uri="{FF2B5EF4-FFF2-40B4-BE49-F238E27FC236}">
                <a16:creationId xmlns:a16="http://schemas.microsoft.com/office/drawing/2014/main" id="{F1923421-6693-45B2-981F-010DFC74A746}"/>
              </a:ext>
            </a:extLst>
          </p:cNvPr>
          <p:cNvSpPr txBox="1"/>
          <p:nvPr/>
        </p:nvSpPr>
        <p:spPr>
          <a:xfrm>
            <a:off x="1773082" y="3914285"/>
            <a:ext cx="532822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HP001 4 hàng" panose="020B0603050302020204" pitchFamily="34" charset="0"/>
                <a:sym typeface="Arial"/>
              </a:rPr>
              <a:t>30 + 50 = 80</a:t>
            </a:r>
            <a:endParaRPr sz="4000" b="1" dirty="0">
              <a:solidFill>
                <a:srgbClr val="FF0000"/>
              </a:solidFill>
              <a:latin typeface="HP001 4 hàng" panose="020B0603050302020204" pitchFamily="34" charset="0"/>
              <a:sym typeface="Arial"/>
            </a:endParaRPr>
          </a:p>
        </p:txBody>
      </p:sp>
      <p:sp>
        <p:nvSpPr>
          <p:cNvPr id="8" name="Google Shape;287;p11">
            <a:extLst>
              <a:ext uri="{FF2B5EF4-FFF2-40B4-BE49-F238E27FC236}">
                <a16:creationId xmlns:a16="http://schemas.microsoft.com/office/drawing/2014/main" id="{ED721928-35E3-4993-AAC9-28CF8189D615}"/>
              </a:ext>
            </a:extLst>
          </p:cNvPr>
          <p:cNvSpPr txBox="1"/>
          <p:nvPr/>
        </p:nvSpPr>
        <p:spPr>
          <a:xfrm>
            <a:off x="4996793" y="4776459"/>
            <a:ext cx="301509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HP001 4 hàng" panose="020B0603050302020204" pitchFamily="34" charset="0"/>
                <a:sym typeface="Arial"/>
              </a:rPr>
              <a:t> 80 kg </a:t>
            </a:r>
            <a:r>
              <a:rPr lang="en-US" sz="4000" b="1" dirty="0" err="1">
                <a:solidFill>
                  <a:srgbClr val="FF0000"/>
                </a:solidFill>
                <a:latin typeface="HP001 4 hàng" panose="020B0603050302020204" pitchFamily="34" charset="0"/>
                <a:sym typeface="Arial"/>
              </a:rPr>
              <a:t>thóc</a:t>
            </a:r>
            <a:endParaRPr sz="4000" b="1" dirty="0">
              <a:solidFill>
                <a:srgbClr val="FF0000"/>
              </a:solidFill>
              <a:latin typeface="HP001 4 hàng" panose="020B0603050302020204" pitchFamily="34" charset="0"/>
              <a:sym typeface="Arial"/>
            </a:endParaRPr>
          </a:p>
        </p:txBody>
      </p:sp>
      <p:sp>
        <p:nvSpPr>
          <p:cNvPr id="9" name="Google Shape;286;p11">
            <a:extLst>
              <a:ext uri="{FF2B5EF4-FFF2-40B4-BE49-F238E27FC236}">
                <a16:creationId xmlns:a16="http://schemas.microsoft.com/office/drawing/2014/main" id="{626D0853-681B-45EA-8549-7E3AE3A053E6}"/>
              </a:ext>
            </a:extLst>
          </p:cNvPr>
          <p:cNvSpPr txBox="1"/>
          <p:nvPr/>
        </p:nvSpPr>
        <p:spPr>
          <a:xfrm>
            <a:off x="7581443" y="3914285"/>
            <a:ext cx="1216861"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0000"/>
                </a:solidFill>
                <a:latin typeface="HP001 4 hàng" panose="020B0603050302020204" pitchFamily="34" charset="0"/>
                <a:sym typeface="Arial"/>
              </a:rPr>
              <a:t>kg</a:t>
            </a:r>
            <a:endParaRPr sz="4000" b="1" dirty="0">
              <a:solidFill>
                <a:srgbClr val="FF0000"/>
              </a:solidFill>
              <a:latin typeface="HP001 4 hàng" panose="020B0603050302020204" pitchFamily="34" charset="0"/>
              <a:sym typeface="Arial"/>
            </a:endParaRPr>
          </a:p>
        </p:txBody>
      </p:sp>
      <p:sp>
        <p:nvSpPr>
          <p:cNvPr id="10" name="TextBox 9">
            <a:extLst>
              <a:ext uri="{FF2B5EF4-FFF2-40B4-BE49-F238E27FC236}">
                <a16:creationId xmlns:a16="http://schemas.microsoft.com/office/drawing/2014/main" id="{9FA5316D-4F08-492F-8E6D-94EFF2D297FA}"/>
              </a:ext>
            </a:extLst>
          </p:cNvPr>
          <p:cNvSpPr txBox="1"/>
          <p:nvPr/>
        </p:nvSpPr>
        <p:spPr>
          <a:xfrm>
            <a:off x="7985504" y="4636412"/>
            <a:ext cx="812800" cy="707886"/>
          </a:xfrm>
          <a:prstGeom prst="rect">
            <a:avLst/>
          </a:prstGeom>
          <a:noFill/>
        </p:spPr>
        <p:txBody>
          <a:bodyPr wrap="square" rtlCol="0">
            <a:spAutoFit/>
          </a:bodyPr>
          <a:lstStyle/>
          <a:p>
            <a:r>
              <a:rPr lang="en-US" sz="4000" dirty="0"/>
              <a:t>Đ</a:t>
            </a:r>
          </a:p>
        </p:txBody>
      </p:sp>
    </p:spTree>
    <p:extLst>
      <p:ext uri="{BB962C8B-B14F-4D97-AF65-F5344CB8AC3E}">
        <p14:creationId xmlns:p14="http://schemas.microsoft.com/office/powerpoint/2010/main" val="146312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7" name="Google Shape;297;p12"/>
          <p:cNvSpPr/>
          <p:nvPr/>
        </p:nvSpPr>
        <p:spPr>
          <a:xfrm>
            <a:off x="374706" y="183227"/>
            <a:ext cx="614754"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dirty="0">
                <a:solidFill>
                  <a:srgbClr val="FFFFFF"/>
                </a:solidFill>
                <a:latin typeface="Arial"/>
                <a:ea typeface="Arial"/>
                <a:cs typeface="Arial"/>
                <a:sym typeface="Arial"/>
              </a:rPr>
              <a:t>4</a:t>
            </a:r>
            <a:endParaRPr sz="3200" b="1" dirty="0">
              <a:solidFill>
                <a:srgbClr val="FFFFFF"/>
              </a:solidFill>
              <a:latin typeface="Arial"/>
              <a:ea typeface="Arial"/>
              <a:cs typeface="Arial"/>
              <a:sym typeface="Arial"/>
            </a:endParaRPr>
          </a:p>
        </p:txBody>
      </p:sp>
      <p:sp>
        <p:nvSpPr>
          <p:cNvPr id="298" name="Google Shape;298;p12"/>
          <p:cNvSpPr txBox="1"/>
          <p:nvPr/>
        </p:nvSpPr>
        <p:spPr>
          <a:xfrm>
            <a:off x="93010" y="621469"/>
            <a:ext cx="12005980" cy="3231614"/>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n-US" sz="3400" dirty="0">
                <a:solidFill>
                  <a:schemeClr val="dk1"/>
                </a:solidFill>
                <a:latin typeface="Arial"/>
                <a:ea typeface="Arial"/>
                <a:cs typeface="Arial"/>
                <a:sym typeface="Arial"/>
              </a:rPr>
              <a:t>Ba </a:t>
            </a:r>
            <a:r>
              <a:rPr lang="en-US" sz="3400" dirty="0" err="1">
                <a:solidFill>
                  <a:schemeClr val="dk1"/>
                </a:solidFill>
                <a:latin typeface="Arial"/>
                <a:ea typeface="Arial"/>
                <a:cs typeface="Arial"/>
                <a:sym typeface="Arial"/>
              </a:rPr>
              <a:t>chú</a:t>
            </a:r>
            <a:r>
              <a:rPr lang="en-US" sz="3400" dirty="0">
                <a:solidFill>
                  <a:schemeClr val="dk1"/>
                </a:solidFill>
                <a:latin typeface="Arial"/>
                <a:ea typeface="Arial"/>
                <a:cs typeface="Arial"/>
                <a:sym typeface="Arial"/>
              </a:rPr>
              <a:t> </a:t>
            </a:r>
            <a:r>
              <a:rPr lang="en-US" sz="3400" dirty="0" err="1">
                <a:solidFill>
                  <a:schemeClr val="dk1"/>
                </a:solidFill>
                <a:latin typeface="Arial"/>
                <a:ea typeface="Arial"/>
                <a:cs typeface="Arial"/>
                <a:sym typeface="Arial"/>
              </a:rPr>
              <a:t>rô-bốt</a:t>
            </a:r>
            <a:r>
              <a:rPr lang="en-US" sz="3400" dirty="0">
                <a:solidFill>
                  <a:schemeClr val="dk1"/>
                </a:solidFill>
                <a:latin typeface="Arial"/>
                <a:ea typeface="Arial"/>
                <a:cs typeface="Arial"/>
                <a:sym typeface="Arial"/>
              </a:rPr>
              <a:t> </a:t>
            </a:r>
            <a:r>
              <a:rPr lang="en-US" sz="3400" dirty="0" err="1">
                <a:solidFill>
                  <a:schemeClr val="dk1"/>
                </a:solidFill>
                <a:latin typeface="Arial"/>
                <a:ea typeface="Arial"/>
                <a:cs typeface="Arial"/>
                <a:sym typeface="Arial"/>
              </a:rPr>
              <a:t>rủ</a:t>
            </a:r>
            <a:r>
              <a:rPr lang="en-US" sz="3400" dirty="0">
                <a:solidFill>
                  <a:schemeClr val="dk1"/>
                </a:solidFill>
                <a:latin typeface="Arial"/>
                <a:ea typeface="Arial"/>
                <a:cs typeface="Arial"/>
                <a:sym typeface="Arial"/>
              </a:rPr>
              <a:t> </a:t>
            </a:r>
            <a:r>
              <a:rPr lang="en-US" sz="3400" dirty="0" err="1">
                <a:solidFill>
                  <a:schemeClr val="dk1"/>
                </a:solidFill>
                <a:latin typeface="Arial"/>
                <a:ea typeface="Arial"/>
                <a:cs typeface="Arial"/>
                <a:sym typeface="Arial"/>
              </a:rPr>
              <a:t>nhau</a:t>
            </a:r>
            <a:r>
              <a:rPr lang="en-US" sz="3400" dirty="0">
                <a:solidFill>
                  <a:schemeClr val="dk1"/>
                </a:solidFill>
                <a:latin typeface="Arial"/>
                <a:ea typeface="Arial"/>
                <a:cs typeface="Arial"/>
                <a:sym typeface="Arial"/>
              </a:rPr>
              <a:t> </a:t>
            </a:r>
            <a:r>
              <a:rPr lang="en-US" sz="3400" dirty="0" err="1">
                <a:solidFill>
                  <a:schemeClr val="dk1"/>
                </a:solidFill>
                <a:latin typeface="Arial"/>
                <a:ea typeface="Arial"/>
                <a:cs typeface="Arial"/>
                <a:sym typeface="Arial"/>
              </a:rPr>
              <a:t>đi</a:t>
            </a:r>
            <a:r>
              <a:rPr lang="en-US" sz="3400" dirty="0">
                <a:solidFill>
                  <a:schemeClr val="dk1"/>
                </a:solidFill>
                <a:latin typeface="Arial"/>
                <a:ea typeface="Arial"/>
                <a:cs typeface="Arial"/>
                <a:sym typeface="Arial"/>
              </a:rPr>
              <a:t> </a:t>
            </a:r>
            <a:r>
              <a:rPr lang="en-US" sz="3400" dirty="0" err="1">
                <a:solidFill>
                  <a:schemeClr val="dk1"/>
                </a:solidFill>
                <a:latin typeface="Arial"/>
                <a:ea typeface="Arial"/>
                <a:cs typeface="Arial"/>
                <a:sym typeface="Arial"/>
              </a:rPr>
              <a:t>cân</a:t>
            </a:r>
            <a:r>
              <a:rPr lang="en-US" sz="3400" dirty="0">
                <a:solidFill>
                  <a:schemeClr val="dk1"/>
                </a:solidFill>
                <a:latin typeface="Arial"/>
                <a:ea typeface="Arial"/>
                <a:cs typeface="Arial"/>
                <a:sym typeface="Arial"/>
              </a:rPr>
              <a:t>. </a:t>
            </a:r>
            <a:r>
              <a:rPr lang="en-US" sz="3400" dirty="0" err="1">
                <a:solidFill>
                  <a:schemeClr val="dk1"/>
                </a:solidFill>
                <a:latin typeface="Arial"/>
                <a:ea typeface="Arial"/>
                <a:cs typeface="Arial"/>
                <a:sym typeface="Arial"/>
              </a:rPr>
              <a:t>Rô-bốt</a:t>
            </a:r>
            <a:r>
              <a:rPr lang="en-US" sz="3400" dirty="0">
                <a:solidFill>
                  <a:schemeClr val="dk1"/>
                </a:solidFill>
                <a:latin typeface="Arial"/>
                <a:ea typeface="Arial"/>
                <a:cs typeface="Arial"/>
                <a:sym typeface="Arial"/>
              </a:rPr>
              <a:t> A </a:t>
            </a:r>
            <a:r>
              <a:rPr lang="en-US" sz="3400" dirty="0" err="1">
                <a:solidFill>
                  <a:schemeClr val="dk1"/>
                </a:solidFill>
                <a:latin typeface="Arial"/>
                <a:ea typeface="Arial"/>
                <a:cs typeface="Arial"/>
                <a:sym typeface="Arial"/>
              </a:rPr>
              <a:t>cân</a:t>
            </a:r>
            <a:r>
              <a:rPr lang="en-US" sz="3400" dirty="0">
                <a:solidFill>
                  <a:schemeClr val="dk1"/>
                </a:solidFill>
                <a:latin typeface="Arial"/>
                <a:ea typeface="Arial"/>
                <a:cs typeface="Arial"/>
                <a:sym typeface="Arial"/>
              </a:rPr>
              <a:t> </a:t>
            </a:r>
            <a:r>
              <a:rPr lang="en-US" sz="3400" dirty="0" err="1">
                <a:solidFill>
                  <a:schemeClr val="dk1"/>
                </a:solidFill>
                <a:latin typeface="Arial"/>
                <a:ea typeface="Arial"/>
                <a:cs typeface="Arial"/>
                <a:sym typeface="Arial"/>
              </a:rPr>
              <a:t>nặng</a:t>
            </a:r>
            <a:r>
              <a:rPr lang="en-US" sz="3400" dirty="0">
                <a:solidFill>
                  <a:schemeClr val="dk1"/>
                </a:solidFill>
                <a:latin typeface="Arial"/>
                <a:ea typeface="Arial"/>
                <a:cs typeface="Arial"/>
                <a:sym typeface="Arial"/>
              </a:rPr>
              <a:t> 32kg,</a:t>
            </a:r>
          </a:p>
          <a:p>
            <a:pPr marL="0" marR="0" lvl="0" indent="0" algn="just" rtl="0">
              <a:lnSpc>
                <a:spcPct val="200000"/>
              </a:lnSpc>
              <a:spcBef>
                <a:spcPts val="0"/>
              </a:spcBef>
              <a:spcAft>
                <a:spcPts val="0"/>
              </a:spcAft>
              <a:buNone/>
            </a:pPr>
            <a:r>
              <a:rPr lang="en-US" sz="3400" dirty="0" err="1">
                <a:solidFill>
                  <a:schemeClr val="dk1"/>
                </a:solidFill>
                <a:latin typeface="Arial"/>
                <a:ea typeface="Arial"/>
                <a:cs typeface="Arial"/>
                <a:sym typeface="Arial"/>
              </a:rPr>
              <a:t>rô-bốt</a:t>
            </a:r>
            <a:r>
              <a:rPr lang="en-US" sz="3400" dirty="0">
                <a:solidFill>
                  <a:schemeClr val="dk1"/>
                </a:solidFill>
                <a:latin typeface="Arial"/>
                <a:ea typeface="Arial"/>
                <a:cs typeface="Arial"/>
                <a:sym typeface="Arial"/>
              </a:rPr>
              <a:t> B </a:t>
            </a:r>
            <a:r>
              <a:rPr lang="en-US" sz="3400" dirty="0" err="1">
                <a:solidFill>
                  <a:schemeClr val="dk1"/>
                </a:solidFill>
                <a:latin typeface="Arial"/>
                <a:ea typeface="Arial"/>
                <a:cs typeface="Arial"/>
                <a:sym typeface="Arial"/>
              </a:rPr>
              <a:t>nặng</a:t>
            </a:r>
            <a:r>
              <a:rPr lang="en-US" sz="3400" dirty="0">
                <a:solidFill>
                  <a:schemeClr val="dk1"/>
                </a:solidFill>
                <a:latin typeface="Arial"/>
                <a:ea typeface="Arial"/>
                <a:cs typeface="Arial"/>
                <a:sym typeface="Arial"/>
              </a:rPr>
              <a:t> </a:t>
            </a:r>
            <a:r>
              <a:rPr lang="en-US" sz="3400" dirty="0" err="1">
                <a:solidFill>
                  <a:schemeClr val="dk1"/>
                </a:solidFill>
                <a:latin typeface="Arial"/>
                <a:ea typeface="Arial"/>
                <a:cs typeface="Arial"/>
                <a:sym typeface="Arial"/>
              </a:rPr>
              <a:t>hơn</a:t>
            </a:r>
            <a:r>
              <a:rPr lang="en-US" sz="3400" dirty="0">
                <a:solidFill>
                  <a:schemeClr val="dk1"/>
                </a:solidFill>
                <a:latin typeface="Arial"/>
                <a:ea typeface="Arial"/>
                <a:cs typeface="Arial"/>
                <a:sym typeface="Arial"/>
              </a:rPr>
              <a:t> </a:t>
            </a:r>
            <a:r>
              <a:rPr lang="en-US" sz="3400" dirty="0" err="1">
                <a:solidFill>
                  <a:schemeClr val="dk1"/>
                </a:solidFill>
                <a:latin typeface="Arial"/>
                <a:ea typeface="Arial"/>
                <a:cs typeface="Arial"/>
                <a:sym typeface="Arial"/>
              </a:rPr>
              <a:t>rô-bốt</a:t>
            </a:r>
            <a:r>
              <a:rPr lang="en-US" sz="3400" dirty="0">
                <a:solidFill>
                  <a:schemeClr val="dk1"/>
                </a:solidFill>
                <a:latin typeface="Arial"/>
                <a:ea typeface="Arial"/>
                <a:cs typeface="Arial"/>
                <a:sym typeface="Arial"/>
              </a:rPr>
              <a:t> A </a:t>
            </a:r>
            <a:r>
              <a:rPr lang="en-US" sz="3400" dirty="0" err="1">
                <a:solidFill>
                  <a:schemeClr val="dk1"/>
                </a:solidFill>
                <a:latin typeface="Arial"/>
                <a:ea typeface="Arial"/>
                <a:cs typeface="Arial"/>
                <a:sym typeface="Arial"/>
              </a:rPr>
              <a:t>là</a:t>
            </a:r>
            <a:r>
              <a:rPr lang="en-US" sz="3400" dirty="0">
                <a:solidFill>
                  <a:schemeClr val="dk1"/>
                </a:solidFill>
                <a:latin typeface="Arial"/>
                <a:ea typeface="Arial"/>
                <a:cs typeface="Arial"/>
                <a:sym typeface="Arial"/>
              </a:rPr>
              <a:t> 2kg, </a:t>
            </a:r>
            <a:r>
              <a:rPr lang="en-US" sz="3400" dirty="0" err="1">
                <a:solidFill>
                  <a:schemeClr val="dk1"/>
                </a:solidFill>
                <a:latin typeface="Arial"/>
                <a:ea typeface="Arial"/>
                <a:cs typeface="Arial"/>
                <a:sym typeface="Arial"/>
              </a:rPr>
              <a:t>rô-bốt</a:t>
            </a:r>
            <a:r>
              <a:rPr lang="en-US" sz="3400" dirty="0">
                <a:solidFill>
                  <a:schemeClr val="dk1"/>
                </a:solidFill>
                <a:latin typeface="Arial"/>
                <a:ea typeface="Arial"/>
                <a:cs typeface="Arial"/>
                <a:sym typeface="Arial"/>
              </a:rPr>
              <a:t> C </a:t>
            </a:r>
            <a:r>
              <a:rPr lang="en-US" sz="3400" dirty="0" err="1">
                <a:solidFill>
                  <a:schemeClr val="dk1"/>
                </a:solidFill>
                <a:latin typeface="Arial"/>
                <a:ea typeface="Arial"/>
                <a:cs typeface="Arial"/>
                <a:sym typeface="Arial"/>
              </a:rPr>
              <a:t>nhẹ</a:t>
            </a:r>
            <a:r>
              <a:rPr lang="en-US" sz="3400" dirty="0">
                <a:solidFill>
                  <a:schemeClr val="dk1"/>
                </a:solidFill>
                <a:latin typeface="Arial"/>
                <a:ea typeface="Arial"/>
                <a:cs typeface="Arial"/>
                <a:sym typeface="Arial"/>
              </a:rPr>
              <a:t> </a:t>
            </a:r>
            <a:r>
              <a:rPr lang="en-US" sz="3400" dirty="0" err="1">
                <a:solidFill>
                  <a:schemeClr val="dk1"/>
                </a:solidFill>
                <a:latin typeface="Arial"/>
                <a:ea typeface="Arial"/>
                <a:cs typeface="Arial"/>
                <a:sym typeface="Arial"/>
              </a:rPr>
              <a:t>hơn</a:t>
            </a:r>
            <a:r>
              <a:rPr lang="en-US" sz="3400" dirty="0">
                <a:solidFill>
                  <a:schemeClr val="dk1"/>
                </a:solidFill>
                <a:latin typeface="Arial"/>
                <a:ea typeface="Arial"/>
                <a:cs typeface="Arial"/>
                <a:sym typeface="Arial"/>
              </a:rPr>
              <a:t> </a:t>
            </a:r>
            <a:r>
              <a:rPr lang="en-US" sz="3400" dirty="0" err="1">
                <a:solidFill>
                  <a:schemeClr val="dk1"/>
                </a:solidFill>
                <a:latin typeface="Arial"/>
                <a:ea typeface="Arial"/>
                <a:cs typeface="Arial"/>
                <a:sym typeface="Arial"/>
              </a:rPr>
              <a:t>rô-bốt</a:t>
            </a:r>
            <a:r>
              <a:rPr lang="en-US" sz="3400" dirty="0">
                <a:solidFill>
                  <a:schemeClr val="dk1"/>
                </a:solidFill>
                <a:latin typeface="Arial"/>
                <a:ea typeface="Arial"/>
                <a:cs typeface="Arial"/>
                <a:sym typeface="Arial"/>
              </a:rPr>
              <a:t> A </a:t>
            </a:r>
            <a:r>
              <a:rPr lang="en-US" sz="3400" dirty="0" err="1">
                <a:solidFill>
                  <a:schemeClr val="dk1"/>
                </a:solidFill>
                <a:latin typeface="Arial"/>
                <a:ea typeface="Arial"/>
                <a:cs typeface="Arial"/>
                <a:sym typeface="Arial"/>
              </a:rPr>
              <a:t>là</a:t>
            </a:r>
            <a:r>
              <a:rPr lang="en-US" sz="3400" dirty="0">
                <a:solidFill>
                  <a:schemeClr val="dk1"/>
                </a:solidFill>
                <a:latin typeface="Arial"/>
                <a:ea typeface="Arial"/>
                <a:cs typeface="Arial"/>
                <a:sym typeface="Arial"/>
              </a:rPr>
              <a:t> 2kg. </a:t>
            </a:r>
            <a:r>
              <a:rPr lang="en-US" sz="3400" dirty="0" err="1">
                <a:solidFill>
                  <a:schemeClr val="dk1"/>
                </a:solidFill>
                <a:latin typeface="Arial"/>
                <a:ea typeface="Arial"/>
                <a:cs typeface="Arial"/>
                <a:sym typeface="Arial"/>
              </a:rPr>
              <a:t>Hỏi</a:t>
            </a:r>
            <a:r>
              <a:rPr lang="en-US" sz="3400" dirty="0">
                <a:solidFill>
                  <a:schemeClr val="dk1"/>
                </a:solidFill>
                <a:latin typeface="Arial"/>
                <a:ea typeface="Arial"/>
                <a:cs typeface="Arial"/>
                <a:sym typeface="Arial"/>
              </a:rPr>
              <a:t>: </a:t>
            </a:r>
            <a:endParaRPr sz="3400" dirty="0">
              <a:solidFill>
                <a:schemeClr val="dk1"/>
              </a:solidFill>
              <a:latin typeface="Arial"/>
              <a:ea typeface="Arial"/>
              <a:cs typeface="Arial"/>
              <a:sym typeface="Arial"/>
            </a:endParaRPr>
          </a:p>
        </p:txBody>
      </p:sp>
      <p:sp>
        <p:nvSpPr>
          <p:cNvPr id="299" name="Google Shape;299;p12"/>
          <p:cNvSpPr txBox="1"/>
          <p:nvPr/>
        </p:nvSpPr>
        <p:spPr>
          <a:xfrm>
            <a:off x="186020" y="3728741"/>
            <a:ext cx="9558790"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a:solidFill>
                  <a:srgbClr val="002060"/>
                </a:solidFill>
                <a:latin typeface="Arial"/>
                <a:ea typeface="Arial"/>
                <a:cs typeface="Arial"/>
                <a:sym typeface="Arial"/>
              </a:rPr>
              <a:t>a) </a:t>
            </a:r>
            <a:r>
              <a:rPr lang="en-US" sz="3400" dirty="0" err="1">
                <a:solidFill>
                  <a:srgbClr val="002060"/>
                </a:solidFill>
                <a:latin typeface="Arial"/>
                <a:ea typeface="Arial"/>
                <a:cs typeface="Arial"/>
                <a:sym typeface="Arial"/>
              </a:rPr>
              <a:t>Rô-bốt</a:t>
            </a:r>
            <a:r>
              <a:rPr lang="en-US" sz="3400" dirty="0">
                <a:solidFill>
                  <a:srgbClr val="002060"/>
                </a:solidFill>
                <a:latin typeface="Arial"/>
                <a:ea typeface="Arial"/>
                <a:cs typeface="Arial"/>
                <a:sym typeface="Arial"/>
              </a:rPr>
              <a:t> B </a:t>
            </a:r>
            <a:r>
              <a:rPr lang="en-US" sz="3400" dirty="0" err="1">
                <a:solidFill>
                  <a:srgbClr val="002060"/>
                </a:solidFill>
                <a:latin typeface="Arial"/>
                <a:ea typeface="Arial"/>
                <a:cs typeface="Arial"/>
                <a:sym typeface="Arial"/>
              </a:rPr>
              <a:t>cân</a:t>
            </a:r>
            <a:r>
              <a:rPr lang="en-US" sz="3400" dirty="0">
                <a:solidFill>
                  <a:srgbClr val="002060"/>
                </a:solidFill>
                <a:latin typeface="Arial"/>
                <a:ea typeface="Arial"/>
                <a:cs typeface="Arial"/>
                <a:sym typeface="Arial"/>
              </a:rPr>
              <a:t> </a:t>
            </a:r>
            <a:r>
              <a:rPr lang="en-US" sz="3400" dirty="0" err="1">
                <a:solidFill>
                  <a:srgbClr val="002060"/>
                </a:solidFill>
                <a:latin typeface="Arial"/>
                <a:ea typeface="Arial"/>
                <a:cs typeface="Arial"/>
                <a:sym typeface="Arial"/>
              </a:rPr>
              <a:t>nặng</a:t>
            </a:r>
            <a:r>
              <a:rPr lang="en-US" sz="3400" dirty="0">
                <a:solidFill>
                  <a:srgbClr val="002060"/>
                </a:solidFill>
                <a:latin typeface="Arial"/>
                <a:ea typeface="Arial"/>
                <a:cs typeface="Arial"/>
                <a:sym typeface="Arial"/>
              </a:rPr>
              <a:t> bao </a:t>
            </a:r>
            <a:r>
              <a:rPr lang="en-US" sz="3400" dirty="0" err="1">
                <a:solidFill>
                  <a:srgbClr val="002060"/>
                </a:solidFill>
                <a:latin typeface="Arial"/>
                <a:ea typeface="Arial"/>
                <a:cs typeface="Arial"/>
                <a:sym typeface="Arial"/>
              </a:rPr>
              <a:t>nhiêu</a:t>
            </a:r>
            <a:r>
              <a:rPr lang="en-US" sz="3400" dirty="0">
                <a:solidFill>
                  <a:srgbClr val="002060"/>
                </a:solidFill>
                <a:latin typeface="Arial"/>
                <a:ea typeface="Arial"/>
                <a:cs typeface="Arial"/>
                <a:sym typeface="Arial"/>
              </a:rPr>
              <a:t> ki-</a:t>
            </a:r>
            <a:r>
              <a:rPr lang="en-US" sz="3400" dirty="0" err="1">
                <a:solidFill>
                  <a:srgbClr val="002060"/>
                </a:solidFill>
                <a:latin typeface="Arial"/>
                <a:ea typeface="Arial"/>
                <a:cs typeface="Arial"/>
                <a:sym typeface="Arial"/>
              </a:rPr>
              <a:t>lô</a:t>
            </a:r>
            <a:r>
              <a:rPr lang="en-US" sz="3400" dirty="0">
                <a:solidFill>
                  <a:srgbClr val="002060"/>
                </a:solidFill>
                <a:latin typeface="Arial"/>
                <a:ea typeface="Arial"/>
                <a:cs typeface="Arial"/>
                <a:sym typeface="Arial"/>
              </a:rPr>
              <a:t>-gam?  </a:t>
            </a:r>
            <a:endParaRPr sz="3400" dirty="0">
              <a:solidFill>
                <a:srgbClr val="002060"/>
              </a:solidFill>
              <a:latin typeface="Arial"/>
              <a:ea typeface="Arial"/>
              <a:cs typeface="Arial"/>
              <a:sym typeface="Arial"/>
            </a:endParaRPr>
          </a:p>
        </p:txBody>
      </p:sp>
      <p:sp>
        <p:nvSpPr>
          <p:cNvPr id="300" name="Google Shape;300;p12"/>
          <p:cNvSpPr txBox="1"/>
          <p:nvPr/>
        </p:nvSpPr>
        <p:spPr>
          <a:xfrm>
            <a:off x="93010" y="5215434"/>
            <a:ext cx="913215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a:solidFill>
                  <a:srgbClr val="002060"/>
                </a:solidFill>
                <a:latin typeface="Arial"/>
                <a:ea typeface="Arial"/>
                <a:cs typeface="Arial"/>
                <a:sym typeface="Arial"/>
              </a:rPr>
              <a:t>b) </a:t>
            </a:r>
            <a:r>
              <a:rPr lang="en-US" sz="3400" dirty="0" err="1">
                <a:solidFill>
                  <a:srgbClr val="002060"/>
                </a:solidFill>
                <a:latin typeface="Arial"/>
                <a:ea typeface="Arial"/>
                <a:cs typeface="Arial"/>
                <a:sym typeface="Arial"/>
              </a:rPr>
              <a:t>Rô-bốt</a:t>
            </a:r>
            <a:r>
              <a:rPr lang="en-US" sz="3400" dirty="0">
                <a:solidFill>
                  <a:srgbClr val="002060"/>
                </a:solidFill>
                <a:latin typeface="Arial"/>
                <a:ea typeface="Arial"/>
                <a:cs typeface="Arial"/>
                <a:sym typeface="Arial"/>
              </a:rPr>
              <a:t> C </a:t>
            </a:r>
            <a:r>
              <a:rPr lang="en-US" sz="3400" dirty="0" err="1">
                <a:solidFill>
                  <a:srgbClr val="002060"/>
                </a:solidFill>
                <a:latin typeface="Arial"/>
                <a:ea typeface="Arial"/>
                <a:cs typeface="Arial"/>
                <a:sym typeface="Arial"/>
              </a:rPr>
              <a:t>cân</a:t>
            </a:r>
            <a:r>
              <a:rPr lang="en-US" sz="3400" dirty="0">
                <a:solidFill>
                  <a:srgbClr val="002060"/>
                </a:solidFill>
                <a:latin typeface="Arial"/>
                <a:ea typeface="Arial"/>
                <a:cs typeface="Arial"/>
                <a:sym typeface="Arial"/>
              </a:rPr>
              <a:t> </a:t>
            </a:r>
            <a:r>
              <a:rPr lang="en-US" sz="3400" dirty="0" err="1">
                <a:solidFill>
                  <a:srgbClr val="002060"/>
                </a:solidFill>
                <a:latin typeface="Arial"/>
                <a:ea typeface="Arial"/>
                <a:cs typeface="Arial"/>
                <a:sym typeface="Arial"/>
              </a:rPr>
              <a:t>nặng</a:t>
            </a:r>
            <a:r>
              <a:rPr lang="en-US" sz="3400" dirty="0">
                <a:solidFill>
                  <a:srgbClr val="002060"/>
                </a:solidFill>
                <a:latin typeface="Arial"/>
                <a:ea typeface="Arial"/>
                <a:cs typeface="Arial"/>
                <a:sym typeface="Arial"/>
              </a:rPr>
              <a:t> bao </a:t>
            </a:r>
            <a:r>
              <a:rPr lang="en-US" sz="3400" dirty="0" err="1">
                <a:solidFill>
                  <a:srgbClr val="002060"/>
                </a:solidFill>
                <a:latin typeface="Arial"/>
                <a:ea typeface="Arial"/>
                <a:cs typeface="Arial"/>
                <a:sym typeface="Arial"/>
              </a:rPr>
              <a:t>nhiêu</a:t>
            </a:r>
            <a:r>
              <a:rPr lang="en-US" sz="3400" dirty="0">
                <a:solidFill>
                  <a:srgbClr val="002060"/>
                </a:solidFill>
                <a:latin typeface="Arial"/>
                <a:ea typeface="Arial"/>
                <a:cs typeface="Arial"/>
                <a:sym typeface="Arial"/>
              </a:rPr>
              <a:t> ki-</a:t>
            </a:r>
            <a:r>
              <a:rPr lang="en-US" sz="3400" dirty="0" err="1">
                <a:solidFill>
                  <a:srgbClr val="002060"/>
                </a:solidFill>
                <a:latin typeface="Arial"/>
                <a:ea typeface="Arial"/>
                <a:cs typeface="Arial"/>
                <a:sym typeface="Arial"/>
              </a:rPr>
              <a:t>lô</a:t>
            </a:r>
            <a:r>
              <a:rPr lang="en-US" sz="3400" dirty="0">
                <a:solidFill>
                  <a:srgbClr val="002060"/>
                </a:solidFill>
                <a:latin typeface="Arial"/>
                <a:ea typeface="Arial"/>
                <a:cs typeface="Arial"/>
                <a:sym typeface="Arial"/>
              </a:rPr>
              <a:t>-gam?  </a:t>
            </a:r>
            <a:endParaRPr sz="3400" dirty="0">
              <a:solidFill>
                <a:srgbClr val="002060"/>
              </a:solidFill>
              <a:latin typeface="Arial"/>
              <a:ea typeface="Arial"/>
              <a:cs typeface="Arial"/>
              <a:sym typeface="Arial"/>
            </a:endParaRPr>
          </a:p>
        </p:txBody>
      </p:sp>
      <p:sp>
        <p:nvSpPr>
          <p:cNvPr id="12" name="Oval 11">
            <a:extLst>
              <a:ext uri="{FF2B5EF4-FFF2-40B4-BE49-F238E27FC236}">
                <a16:creationId xmlns:a16="http://schemas.microsoft.com/office/drawing/2014/main" id="{1A9C4068-F630-4B88-A0DD-51E11D6E6FFD}"/>
              </a:ext>
            </a:extLst>
          </p:cNvPr>
          <p:cNvSpPr/>
          <p:nvPr/>
        </p:nvSpPr>
        <p:spPr>
          <a:xfrm>
            <a:off x="1776667" y="1959434"/>
            <a:ext cx="2084133" cy="7692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E3AD037-2500-45DF-8D05-2619B9CB6465}"/>
              </a:ext>
            </a:extLst>
          </p:cNvPr>
          <p:cNvSpPr txBox="1"/>
          <p:nvPr/>
        </p:nvSpPr>
        <p:spPr>
          <a:xfrm>
            <a:off x="4129712" y="1506024"/>
            <a:ext cx="1228725" cy="523220"/>
          </a:xfrm>
          <a:prstGeom prst="rect">
            <a:avLst/>
          </a:prstGeom>
          <a:solidFill>
            <a:schemeClr val="accent1">
              <a:lumMod val="40000"/>
              <a:lumOff val="60000"/>
            </a:schemeClr>
          </a:solidFill>
        </p:spPr>
        <p:txBody>
          <a:bodyPr wrap="square" rtlCol="0">
            <a:spAutoFit/>
          </a:bodyPr>
          <a:lstStyle/>
          <a:p>
            <a:r>
              <a:rPr lang="en-US" sz="2800" dirty="0" err="1"/>
              <a:t>Số</a:t>
            </a:r>
            <a:r>
              <a:rPr lang="en-US" sz="2800" dirty="0"/>
              <a:t> </a:t>
            </a:r>
            <a:r>
              <a:rPr lang="en-US" sz="2800" dirty="0" err="1"/>
              <a:t>bé</a:t>
            </a:r>
            <a:endParaRPr lang="en-US" sz="2800" dirty="0"/>
          </a:p>
        </p:txBody>
      </p:sp>
      <p:sp>
        <p:nvSpPr>
          <p:cNvPr id="14" name="TextBox 13">
            <a:extLst>
              <a:ext uri="{FF2B5EF4-FFF2-40B4-BE49-F238E27FC236}">
                <a16:creationId xmlns:a16="http://schemas.microsoft.com/office/drawing/2014/main" id="{168DD030-1F67-4C64-BA2C-FE9B7390D5D0}"/>
              </a:ext>
            </a:extLst>
          </p:cNvPr>
          <p:cNvSpPr txBox="1"/>
          <p:nvPr/>
        </p:nvSpPr>
        <p:spPr>
          <a:xfrm>
            <a:off x="186020" y="1597844"/>
            <a:ext cx="1228725" cy="523220"/>
          </a:xfrm>
          <a:prstGeom prst="rect">
            <a:avLst/>
          </a:prstGeom>
          <a:solidFill>
            <a:srgbClr val="FFFF00"/>
          </a:solidFill>
        </p:spPr>
        <p:txBody>
          <a:bodyPr wrap="square" rtlCol="0">
            <a:spAutoFit/>
          </a:bodyPr>
          <a:lstStyle/>
          <a:p>
            <a:r>
              <a:rPr lang="en-US" sz="2800" dirty="0" err="1"/>
              <a:t>Số</a:t>
            </a:r>
            <a:r>
              <a:rPr lang="en-US" sz="2800" dirty="0"/>
              <a:t> </a:t>
            </a:r>
            <a:r>
              <a:rPr lang="en-US" sz="2800" dirty="0" err="1"/>
              <a:t>lớn</a:t>
            </a:r>
            <a:endParaRPr lang="en-US" sz="2800" dirty="0"/>
          </a:p>
        </p:txBody>
      </p:sp>
      <p:cxnSp>
        <p:nvCxnSpPr>
          <p:cNvPr id="3" name="Straight Connector 2">
            <a:extLst>
              <a:ext uri="{FF2B5EF4-FFF2-40B4-BE49-F238E27FC236}">
                <a16:creationId xmlns:a16="http://schemas.microsoft.com/office/drawing/2014/main" id="{B7655DC9-7A57-4C07-B416-B0910EE3625F}"/>
              </a:ext>
            </a:extLst>
          </p:cNvPr>
          <p:cNvCxnSpPr>
            <a:cxnSpLocks/>
          </p:cNvCxnSpPr>
          <p:nvPr/>
        </p:nvCxnSpPr>
        <p:spPr>
          <a:xfrm>
            <a:off x="186020" y="2612571"/>
            <a:ext cx="14976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6AC525-4B2D-4635-8F09-115044553F0F}"/>
              </a:ext>
            </a:extLst>
          </p:cNvPr>
          <p:cNvCxnSpPr>
            <a:cxnSpLocks/>
          </p:cNvCxnSpPr>
          <p:nvPr/>
        </p:nvCxnSpPr>
        <p:spPr>
          <a:xfrm>
            <a:off x="3860800" y="2612571"/>
            <a:ext cx="14976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30EC297-5A2F-4CC2-9E37-F0ACF138F942}"/>
              </a:ext>
            </a:extLst>
          </p:cNvPr>
          <p:cNvCxnSpPr>
            <a:cxnSpLocks/>
          </p:cNvCxnSpPr>
          <p:nvPr/>
        </p:nvCxnSpPr>
        <p:spPr>
          <a:xfrm flipH="1">
            <a:off x="6700272" y="1973948"/>
            <a:ext cx="232229" cy="84458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D42971E-CCC5-43EA-A7C7-B87AACE4BFD1}"/>
              </a:ext>
            </a:extLst>
          </p:cNvPr>
          <p:cNvSpPr/>
          <p:nvPr/>
        </p:nvSpPr>
        <p:spPr>
          <a:xfrm>
            <a:off x="8575356" y="1959434"/>
            <a:ext cx="1839978" cy="7692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New Roman" panose="02020603050405020304" pitchFamily="18"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00930193-A4D1-4FFC-88E5-1085253F9BF8}"/>
              </a:ext>
            </a:extLst>
          </p:cNvPr>
          <p:cNvCxnSpPr>
            <a:cxnSpLocks/>
          </p:cNvCxnSpPr>
          <p:nvPr/>
        </p:nvCxnSpPr>
        <p:spPr>
          <a:xfrm>
            <a:off x="6932501" y="2583542"/>
            <a:ext cx="1642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A747BF-9C36-44C8-A9D2-C38CD52DBCDD}"/>
              </a:ext>
            </a:extLst>
          </p:cNvPr>
          <p:cNvCxnSpPr>
            <a:cxnSpLocks/>
          </p:cNvCxnSpPr>
          <p:nvPr/>
        </p:nvCxnSpPr>
        <p:spPr>
          <a:xfrm>
            <a:off x="10459670" y="2612571"/>
            <a:ext cx="1642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28BB61F-451B-4978-A4FF-B3B0ADCD4565}"/>
              </a:ext>
            </a:extLst>
          </p:cNvPr>
          <p:cNvSpPr txBox="1"/>
          <p:nvPr/>
        </p:nvSpPr>
        <p:spPr>
          <a:xfrm>
            <a:off x="10736974" y="1570088"/>
            <a:ext cx="1228725" cy="523220"/>
          </a:xfrm>
          <a:prstGeom prst="rect">
            <a:avLst/>
          </a:prstGeom>
          <a:solidFill>
            <a:srgbClr val="FFFF00"/>
          </a:solidFill>
        </p:spPr>
        <p:txBody>
          <a:bodyPr wrap="square" rtlCol="0">
            <a:spAutoFit/>
          </a:bodyPr>
          <a:lstStyle/>
          <a:p>
            <a:r>
              <a:rPr lang="en-US" sz="2800" dirty="0" err="1"/>
              <a:t>Số</a:t>
            </a:r>
            <a:r>
              <a:rPr lang="en-US" sz="2800" dirty="0"/>
              <a:t> </a:t>
            </a:r>
            <a:r>
              <a:rPr lang="en-US" sz="2800" dirty="0" err="1"/>
              <a:t>lớn</a:t>
            </a:r>
            <a:endParaRPr lang="en-US" sz="2800" dirty="0"/>
          </a:p>
        </p:txBody>
      </p:sp>
      <p:sp>
        <p:nvSpPr>
          <p:cNvPr id="29" name="TextBox 28">
            <a:extLst>
              <a:ext uri="{FF2B5EF4-FFF2-40B4-BE49-F238E27FC236}">
                <a16:creationId xmlns:a16="http://schemas.microsoft.com/office/drawing/2014/main" id="{1D48DE7C-9745-4C0C-A787-98C1FB52BADC}"/>
              </a:ext>
            </a:extLst>
          </p:cNvPr>
          <p:cNvSpPr txBox="1"/>
          <p:nvPr/>
        </p:nvSpPr>
        <p:spPr>
          <a:xfrm>
            <a:off x="7108354" y="1566626"/>
            <a:ext cx="1228725" cy="523220"/>
          </a:xfrm>
          <a:prstGeom prst="rect">
            <a:avLst/>
          </a:prstGeom>
          <a:solidFill>
            <a:schemeClr val="accent1">
              <a:lumMod val="40000"/>
              <a:lumOff val="60000"/>
            </a:schemeClr>
          </a:solidFill>
        </p:spPr>
        <p:txBody>
          <a:bodyPr wrap="square" rtlCol="0">
            <a:spAutoFit/>
          </a:bodyPr>
          <a:lstStyle/>
          <a:p>
            <a:r>
              <a:rPr lang="en-US" sz="2800" dirty="0" err="1"/>
              <a:t>Số</a:t>
            </a:r>
            <a:r>
              <a:rPr lang="en-US" sz="2800" dirty="0"/>
              <a:t> </a:t>
            </a:r>
            <a:r>
              <a:rPr lang="en-US" sz="2800" dirty="0" err="1"/>
              <a:t>bé</a:t>
            </a:r>
            <a:endParaRPr lang="en-US" sz="2800" dirty="0"/>
          </a:p>
        </p:txBody>
      </p:sp>
      <p:cxnSp>
        <p:nvCxnSpPr>
          <p:cNvPr id="30" name="Straight Connector 29">
            <a:extLst>
              <a:ext uri="{FF2B5EF4-FFF2-40B4-BE49-F238E27FC236}">
                <a16:creationId xmlns:a16="http://schemas.microsoft.com/office/drawing/2014/main" id="{9C7CCE1F-B6BC-4387-A8D7-002FD3C8103F}"/>
              </a:ext>
            </a:extLst>
          </p:cNvPr>
          <p:cNvCxnSpPr>
            <a:cxnSpLocks/>
          </p:cNvCxnSpPr>
          <p:nvPr/>
        </p:nvCxnSpPr>
        <p:spPr>
          <a:xfrm flipH="1">
            <a:off x="744944" y="4319108"/>
            <a:ext cx="7486568" cy="34002"/>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B3742B6-E798-4198-B37A-4F55175AD338}"/>
              </a:ext>
            </a:extLst>
          </p:cNvPr>
          <p:cNvCxnSpPr>
            <a:cxnSpLocks/>
          </p:cNvCxnSpPr>
          <p:nvPr/>
        </p:nvCxnSpPr>
        <p:spPr>
          <a:xfrm flipH="1">
            <a:off x="565968" y="5830947"/>
            <a:ext cx="7629127" cy="1818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7694B9C-01C2-46B8-AB9F-0BFD0482C165}"/>
              </a:ext>
            </a:extLst>
          </p:cNvPr>
          <p:cNvSpPr txBox="1"/>
          <p:nvPr/>
        </p:nvSpPr>
        <p:spPr>
          <a:xfrm>
            <a:off x="488070" y="4526739"/>
            <a:ext cx="1924827" cy="523220"/>
          </a:xfrm>
          <a:prstGeom prst="rect">
            <a:avLst/>
          </a:prstGeom>
          <a:solidFill>
            <a:srgbClr val="FFFF00"/>
          </a:solidFill>
        </p:spPr>
        <p:txBody>
          <a:bodyPr wrap="square" rtlCol="0">
            <a:spAutoFit/>
          </a:bodyPr>
          <a:lstStyle/>
          <a:p>
            <a:r>
              <a:rPr lang="en-US" sz="2800" dirty="0" err="1"/>
              <a:t>Tìm</a:t>
            </a:r>
            <a:r>
              <a:rPr lang="en-US" sz="2800" dirty="0"/>
              <a:t> </a:t>
            </a:r>
            <a:r>
              <a:rPr lang="en-US" sz="2800" dirty="0" err="1"/>
              <a:t>số</a:t>
            </a:r>
            <a:r>
              <a:rPr lang="en-US" sz="2800" dirty="0"/>
              <a:t> </a:t>
            </a:r>
            <a:r>
              <a:rPr lang="en-US" sz="2800" dirty="0" err="1"/>
              <a:t>lớn</a:t>
            </a:r>
            <a:endParaRPr lang="en-US" sz="2800" dirty="0"/>
          </a:p>
        </p:txBody>
      </p:sp>
      <p:sp>
        <p:nvSpPr>
          <p:cNvPr id="39" name="Rectangle 38">
            <a:hlinkClick r:id="rId3" action="ppaction://hlinksldjump"/>
            <a:extLst>
              <a:ext uri="{FF2B5EF4-FFF2-40B4-BE49-F238E27FC236}">
                <a16:creationId xmlns:a16="http://schemas.microsoft.com/office/drawing/2014/main" id="{9F7FFA17-6CDB-4F9F-8A4D-1F858BE5173C}"/>
              </a:ext>
            </a:extLst>
          </p:cNvPr>
          <p:cNvSpPr/>
          <p:nvPr/>
        </p:nvSpPr>
        <p:spPr>
          <a:xfrm>
            <a:off x="4022621" y="4521701"/>
            <a:ext cx="4081285" cy="6155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endParaRPr lang="en-US" sz="3200" b="1" dirty="0">
              <a:latin typeface="Times New Roman" panose="02020603050405020304" pitchFamily="18"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11283EB2-8B33-45CE-8A69-0CDDA2000137}"/>
              </a:ext>
            </a:extLst>
          </p:cNvPr>
          <p:cNvCxnSpPr>
            <a:cxnSpLocks/>
          </p:cNvCxnSpPr>
          <p:nvPr/>
        </p:nvCxnSpPr>
        <p:spPr>
          <a:xfrm>
            <a:off x="2412897" y="4814620"/>
            <a:ext cx="1592483" cy="199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FF31C78-CDDE-4C0B-A602-183467AEFD2D}"/>
              </a:ext>
            </a:extLst>
          </p:cNvPr>
          <p:cNvCxnSpPr>
            <a:cxnSpLocks/>
          </p:cNvCxnSpPr>
          <p:nvPr/>
        </p:nvCxnSpPr>
        <p:spPr>
          <a:xfrm>
            <a:off x="8078971" y="4828973"/>
            <a:ext cx="1592483" cy="199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F81764E-C952-4F33-9C4E-D5AEAB31E392}"/>
              </a:ext>
            </a:extLst>
          </p:cNvPr>
          <p:cNvSpPr txBox="1"/>
          <p:nvPr/>
        </p:nvSpPr>
        <p:spPr>
          <a:xfrm>
            <a:off x="9695007" y="4521701"/>
            <a:ext cx="1228725" cy="523220"/>
          </a:xfrm>
          <a:prstGeom prst="rect">
            <a:avLst/>
          </a:prstGeom>
          <a:solidFill>
            <a:schemeClr val="accent1">
              <a:lumMod val="40000"/>
              <a:lumOff val="60000"/>
            </a:schemeClr>
          </a:solidFill>
        </p:spPr>
        <p:txBody>
          <a:bodyPr wrap="square" rtlCol="0">
            <a:spAutoFit/>
          </a:bodyPr>
          <a:lstStyle/>
          <a:p>
            <a:r>
              <a:rPr lang="en-US" sz="2800" dirty="0" err="1"/>
              <a:t>Cộng</a:t>
            </a:r>
            <a:endParaRPr lang="en-US" sz="2800" dirty="0"/>
          </a:p>
        </p:txBody>
      </p:sp>
      <p:sp>
        <p:nvSpPr>
          <p:cNvPr id="15" name="TextBox 14">
            <a:extLst>
              <a:ext uri="{FF2B5EF4-FFF2-40B4-BE49-F238E27FC236}">
                <a16:creationId xmlns:a16="http://schemas.microsoft.com/office/drawing/2014/main" id="{DBA89E44-2054-4BAE-957D-9D483FF24BD3}"/>
              </a:ext>
            </a:extLst>
          </p:cNvPr>
          <p:cNvSpPr txBox="1"/>
          <p:nvPr/>
        </p:nvSpPr>
        <p:spPr>
          <a:xfrm>
            <a:off x="682083" y="6071019"/>
            <a:ext cx="1924827" cy="523220"/>
          </a:xfrm>
          <a:prstGeom prst="rect">
            <a:avLst/>
          </a:prstGeom>
          <a:solidFill>
            <a:schemeClr val="accent4">
              <a:lumMod val="40000"/>
              <a:lumOff val="60000"/>
            </a:schemeClr>
          </a:solidFill>
        </p:spPr>
        <p:txBody>
          <a:bodyPr wrap="square" rtlCol="0">
            <a:spAutoFit/>
          </a:bodyPr>
          <a:lstStyle/>
          <a:p>
            <a:r>
              <a:rPr lang="en-US" sz="2800" dirty="0" err="1"/>
              <a:t>Tìm</a:t>
            </a:r>
            <a:r>
              <a:rPr lang="en-US" sz="2800" dirty="0"/>
              <a:t> </a:t>
            </a:r>
            <a:r>
              <a:rPr lang="en-US" sz="2800" dirty="0" err="1"/>
              <a:t>số</a:t>
            </a:r>
            <a:r>
              <a:rPr lang="en-US" sz="2800" dirty="0"/>
              <a:t> </a:t>
            </a:r>
            <a:r>
              <a:rPr lang="en-US" sz="2800" dirty="0" err="1"/>
              <a:t>bé</a:t>
            </a:r>
            <a:endParaRPr lang="en-US" sz="2800" dirty="0"/>
          </a:p>
        </p:txBody>
      </p:sp>
      <p:sp>
        <p:nvSpPr>
          <p:cNvPr id="16" name="Rectangle 15">
            <a:hlinkClick r:id="rId3" action="ppaction://hlinksldjump"/>
            <a:extLst>
              <a:ext uri="{FF2B5EF4-FFF2-40B4-BE49-F238E27FC236}">
                <a16:creationId xmlns:a16="http://schemas.microsoft.com/office/drawing/2014/main" id="{3A5046E5-FCDF-4F95-8460-EB5EF419D5E3}"/>
              </a:ext>
            </a:extLst>
          </p:cNvPr>
          <p:cNvSpPr/>
          <p:nvPr/>
        </p:nvSpPr>
        <p:spPr>
          <a:xfrm>
            <a:off x="4378813" y="5996422"/>
            <a:ext cx="3419063" cy="6155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endParaRPr lang="en-US" sz="3200" b="1" dirty="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55CF3E5D-01A5-4380-9EB4-D12E94602665}"/>
              </a:ext>
            </a:extLst>
          </p:cNvPr>
          <p:cNvCxnSpPr>
            <a:cxnSpLocks/>
            <a:stCxn id="15" idx="3"/>
          </p:cNvCxnSpPr>
          <p:nvPr/>
        </p:nvCxnSpPr>
        <p:spPr>
          <a:xfrm>
            <a:off x="2606910" y="6332629"/>
            <a:ext cx="171076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D770329-D9A3-44EF-9407-5DFBABC02036}"/>
              </a:ext>
            </a:extLst>
          </p:cNvPr>
          <p:cNvSpPr txBox="1"/>
          <p:nvPr/>
        </p:nvSpPr>
        <p:spPr>
          <a:xfrm>
            <a:off x="9476820" y="6042568"/>
            <a:ext cx="919989" cy="523220"/>
          </a:xfrm>
          <a:prstGeom prst="rect">
            <a:avLst/>
          </a:prstGeom>
          <a:solidFill>
            <a:srgbClr val="FFFF00"/>
          </a:solidFill>
        </p:spPr>
        <p:txBody>
          <a:bodyPr wrap="square" rtlCol="0">
            <a:spAutoFit/>
          </a:bodyPr>
          <a:lstStyle/>
          <a:p>
            <a:r>
              <a:rPr lang="en-US" sz="2800" dirty="0" err="1"/>
              <a:t>Trừ</a:t>
            </a:r>
            <a:endParaRPr lang="en-US" sz="2800" dirty="0"/>
          </a:p>
        </p:txBody>
      </p:sp>
      <p:cxnSp>
        <p:nvCxnSpPr>
          <p:cNvPr id="54" name="Straight Arrow Connector 53">
            <a:extLst>
              <a:ext uri="{FF2B5EF4-FFF2-40B4-BE49-F238E27FC236}">
                <a16:creationId xmlns:a16="http://schemas.microsoft.com/office/drawing/2014/main" id="{EBB3557C-AE70-45CB-8B80-CC02FF503CA8}"/>
              </a:ext>
            </a:extLst>
          </p:cNvPr>
          <p:cNvCxnSpPr>
            <a:cxnSpLocks/>
          </p:cNvCxnSpPr>
          <p:nvPr/>
        </p:nvCxnSpPr>
        <p:spPr>
          <a:xfrm>
            <a:off x="7797876" y="6304178"/>
            <a:ext cx="171076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circle(in)">
                                      <p:cBhvr>
                                        <p:cTn id="33" dur="20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2"/>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0"/>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30"/>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36"/>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40"/>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39"/>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48"/>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4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heel(1)">
                                      <p:cBhvr>
                                        <p:cTn id="78" dur="20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barn(inVertical)">
                                      <p:cBhvr>
                                        <p:cTn id="83" dur="500"/>
                                        <p:tgtEl>
                                          <p:spTgt spid="29"/>
                                        </p:tgtEl>
                                      </p:cBhvr>
                                    </p:animEffect>
                                  </p:childTnLst>
                                </p:cTn>
                              </p:par>
                              <p:par>
                                <p:cTn id="84" presetID="16" presetClass="entr" presetSubtype="21"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arn(inVertical)">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inVertical)">
                                      <p:cBhvr>
                                        <p:cTn id="91" dur="500"/>
                                        <p:tgtEl>
                                          <p:spTgt spid="28"/>
                                        </p:tgtEl>
                                      </p:cBhvr>
                                    </p:animEffect>
                                  </p:childTnLst>
                                </p:cTn>
                              </p:par>
                              <p:par>
                                <p:cTn id="92" presetID="16" presetClass="entr" presetSubtype="21" fill="hold"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barn(inVertical)">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barn(inVertical)">
                                      <p:cBhvr>
                                        <p:cTn id="99" dur="500"/>
                                        <p:tgtEl>
                                          <p:spTgt spid="45"/>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barn(inVertical)">
                                      <p:cBhvr>
                                        <p:cTn id="104" dur="500"/>
                                        <p:tgtEl>
                                          <p:spTgt spid="15"/>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5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2" nodeType="clickEffect">
                                  <p:stCondLst>
                                    <p:cond delay="0"/>
                                  </p:stCondLst>
                                  <p:childTnLst>
                                    <p:set>
                                      <p:cBhvr>
                                        <p:cTn id="124" dur="1" fill="hold">
                                          <p:stCondLst>
                                            <p:cond delay="0"/>
                                          </p:stCondLst>
                                        </p:cTn>
                                        <p:tgtEl>
                                          <p:spTgt spid="12"/>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1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1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0"/>
                                        </p:tgtEl>
                                        <p:attrNameLst>
                                          <p:attrName>style.visibility</p:attrName>
                                        </p:attrNameLst>
                                      </p:cBhvr>
                                      <p:to>
                                        <p:strVal val="visible"/>
                                      </p:to>
                                    </p:set>
                                  </p:childTnLst>
                                </p:cTn>
                              </p:par>
                              <p:par>
                                <p:cTn id="135" presetID="1" presetClass="entr" presetSubtype="0" fill="hold" grpId="2" nodeType="withEffect">
                                  <p:stCondLst>
                                    <p:cond delay="0"/>
                                  </p:stCondLst>
                                  <p:childTnLst>
                                    <p:set>
                                      <p:cBhvr>
                                        <p:cTn id="136" dur="1" fill="hold">
                                          <p:stCondLst>
                                            <p:cond delay="0"/>
                                          </p:stCondLst>
                                        </p:cTn>
                                        <p:tgtEl>
                                          <p:spTgt spid="3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0"/>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39"/>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48"/>
                                        </p:tgtEl>
                                        <p:attrNameLst>
                                          <p:attrName>style.visibility</p:attrName>
                                        </p:attrNameLst>
                                      </p:cBhvr>
                                      <p:to>
                                        <p:strVal val="visible"/>
                                      </p:to>
                                    </p:set>
                                  </p:childTnLst>
                                </p:cTn>
                              </p:par>
                              <p:par>
                                <p:cTn id="143" presetID="1" presetClass="entr" presetSubtype="0" fill="hold" grpId="2" nodeType="withEffect">
                                  <p:stCondLst>
                                    <p:cond delay="0"/>
                                  </p:stCondLst>
                                  <p:childTnLst>
                                    <p:set>
                                      <p:cBhvr>
                                        <p:cTn id="14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P spid="13" grpId="1" animBg="1"/>
      <p:bldP spid="13" grpId="2" animBg="1"/>
      <p:bldP spid="14" grpId="0" animBg="1"/>
      <p:bldP spid="14" grpId="1" animBg="1"/>
      <p:bldP spid="14" grpId="2" animBg="1"/>
      <p:bldP spid="24" grpId="0" animBg="1"/>
      <p:bldP spid="28" grpId="0" animBg="1"/>
      <p:bldP spid="29" grpId="0" animBg="1"/>
      <p:bldP spid="36" grpId="0" animBg="1"/>
      <p:bldP spid="36" grpId="1" animBg="1"/>
      <p:bldP spid="36" grpId="2" animBg="1"/>
      <p:bldP spid="39" grpId="0" animBg="1"/>
      <p:bldP spid="39" grpId="1" animBg="1"/>
      <p:bldP spid="39" grpId="2" animBg="1"/>
      <p:bldP spid="49" grpId="0" animBg="1"/>
      <p:bldP spid="49" grpId="1" animBg="1"/>
      <p:bldP spid="49" grpId="2" animBg="1"/>
      <p:bldP spid="15" grpId="0" animBg="1"/>
      <p:bldP spid="16"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15E974-C546-4B3C-A648-4AFF3A86DAC1}"/>
              </a:ext>
            </a:extLst>
          </p:cNvPr>
          <p:cNvPicPr>
            <a:picLocks noChangeAspect="1"/>
          </p:cNvPicPr>
          <p:nvPr/>
        </p:nvPicPr>
        <p:blipFill>
          <a:blip r:embed="rId2"/>
          <a:stretch>
            <a:fillRect/>
          </a:stretch>
        </p:blipFill>
        <p:spPr>
          <a:xfrm>
            <a:off x="946454" y="78464"/>
            <a:ext cx="10299091" cy="6701072"/>
          </a:xfrm>
          <a:prstGeom prst="rect">
            <a:avLst/>
          </a:prstGeom>
        </p:spPr>
      </p:pic>
      <p:sp>
        <p:nvSpPr>
          <p:cNvPr id="4" name="Google Shape;299;p12">
            <a:extLst>
              <a:ext uri="{FF2B5EF4-FFF2-40B4-BE49-F238E27FC236}">
                <a16:creationId xmlns:a16="http://schemas.microsoft.com/office/drawing/2014/main" id="{3320EF8A-8F38-4E63-985D-3714F0359B7D}"/>
              </a:ext>
            </a:extLst>
          </p:cNvPr>
          <p:cNvSpPr txBox="1"/>
          <p:nvPr/>
        </p:nvSpPr>
        <p:spPr>
          <a:xfrm>
            <a:off x="1926073" y="1888468"/>
            <a:ext cx="863236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FF0000"/>
                </a:solidFill>
                <a:latin typeface="HP001 4 hàng" panose="020B0603050302020204" pitchFamily="34" charset="0"/>
                <a:sym typeface="Arial"/>
              </a:rPr>
              <a:t>Rô-bốt</a:t>
            </a:r>
            <a:r>
              <a:rPr lang="en-US" sz="3600" b="1" dirty="0">
                <a:solidFill>
                  <a:srgbClr val="FF0000"/>
                </a:solidFill>
                <a:latin typeface="HP001 4 hàng" panose="020B0603050302020204" pitchFamily="34" charset="0"/>
                <a:sym typeface="Arial"/>
              </a:rPr>
              <a:t> B </a:t>
            </a:r>
            <a:r>
              <a:rPr lang="en-US" sz="3600" b="1" dirty="0" err="1">
                <a:solidFill>
                  <a:srgbClr val="FF0000"/>
                </a:solidFill>
                <a:latin typeface="HP001 4 hàng" panose="020B0603050302020204" pitchFamily="34" charset="0"/>
                <a:sym typeface="Arial"/>
              </a:rPr>
              <a:t>cân</a:t>
            </a:r>
            <a:r>
              <a:rPr lang="en-US" sz="3600" b="1" dirty="0">
                <a:solidFill>
                  <a:srgbClr val="FF0000"/>
                </a:solidFill>
                <a:latin typeface="HP001 4 hàng" panose="020B0603050302020204" pitchFamily="34" charset="0"/>
                <a:sym typeface="Arial"/>
              </a:rPr>
              <a:t> </a:t>
            </a:r>
            <a:r>
              <a:rPr lang="en-US" sz="3600" b="1" dirty="0" err="1">
                <a:solidFill>
                  <a:srgbClr val="FF0000"/>
                </a:solidFill>
                <a:latin typeface="HP001 4 hàng" panose="020B0603050302020204" pitchFamily="34" charset="0"/>
                <a:sym typeface="Arial"/>
              </a:rPr>
              <a:t>nặng</a:t>
            </a:r>
            <a:r>
              <a:rPr lang="en-US" sz="3600" b="1" dirty="0">
                <a:solidFill>
                  <a:srgbClr val="FF0000"/>
                </a:solidFill>
                <a:latin typeface="HP001 4 hàng" panose="020B0603050302020204" pitchFamily="34" charset="0"/>
              </a:rPr>
              <a:t> </a:t>
            </a:r>
            <a:r>
              <a:rPr lang="en-US" sz="3600" b="1" dirty="0" err="1">
                <a:solidFill>
                  <a:srgbClr val="FF0000"/>
                </a:solidFill>
                <a:latin typeface="HP001 4 hàng" panose="020B0603050302020204" pitchFamily="34" charset="0"/>
              </a:rPr>
              <a:t>số</a:t>
            </a:r>
            <a:r>
              <a:rPr lang="en-US" sz="3600" b="1" dirty="0">
                <a:solidFill>
                  <a:srgbClr val="FF0000"/>
                </a:solidFill>
                <a:latin typeface="HP001 4 hàng" panose="020B0603050302020204" pitchFamily="34" charset="0"/>
                <a:sym typeface="Arial"/>
              </a:rPr>
              <a:t> ki-</a:t>
            </a:r>
            <a:r>
              <a:rPr lang="en-US" sz="3600" b="1" dirty="0" err="1">
                <a:solidFill>
                  <a:srgbClr val="FF0000"/>
                </a:solidFill>
                <a:latin typeface="HP001 4 hàng" panose="020B0603050302020204" pitchFamily="34" charset="0"/>
                <a:sym typeface="Arial"/>
              </a:rPr>
              <a:t>lô</a:t>
            </a:r>
            <a:r>
              <a:rPr lang="en-US" sz="3600" b="1" dirty="0">
                <a:solidFill>
                  <a:srgbClr val="FF0000"/>
                </a:solidFill>
                <a:latin typeface="HP001 4 hàng" panose="020B0603050302020204" pitchFamily="34" charset="0"/>
                <a:sym typeface="Arial"/>
              </a:rPr>
              <a:t>-gam</a:t>
            </a:r>
            <a:r>
              <a:rPr lang="en-US" sz="3600" b="1" dirty="0">
                <a:solidFill>
                  <a:srgbClr val="FF0000"/>
                </a:solidFill>
                <a:latin typeface="HP001 4 hàng" panose="020B0603050302020204" pitchFamily="34" charset="0"/>
              </a:rPr>
              <a:t> </a:t>
            </a:r>
            <a:r>
              <a:rPr lang="en-US" sz="3600" b="1" dirty="0" err="1">
                <a:solidFill>
                  <a:srgbClr val="FF0000"/>
                </a:solidFill>
                <a:latin typeface="HP001 4 hàng" panose="020B0603050302020204" pitchFamily="34" charset="0"/>
              </a:rPr>
              <a:t>là</a:t>
            </a:r>
            <a:r>
              <a:rPr lang="en-US" sz="3600" b="1" dirty="0">
                <a:solidFill>
                  <a:srgbClr val="FF0000"/>
                </a:solidFill>
                <a:latin typeface="HP001 4 hàng" panose="020B0603050302020204" pitchFamily="34" charset="0"/>
              </a:rPr>
              <a:t>:</a:t>
            </a:r>
            <a:r>
              <a:rPr lang="en-US" sz="3600" b="1" dirty="0">
                <a:solidFill>
                  <a:srgbClr val="FF0000"/>
                </a:solidFill>
                <a:latin typeface="HP001 4 hàng" panose="020B0603050302020204" pitchFamily="34" charset="0"/>
                <a:sym typeface="Arial"/>
              </a:rPr>
              <a:t>  </a:t>
            </a:r>
            <a:endParaRPr sz="3600" b="1" dirty="0">
              <a:solidFill>
                <a:srgbClr val="FF0000"/>
              </a:solidFill>
              <a:latin typeface="HP001 4 hàng" panose="020B0603050302020204" pitchFamily="34" charset="0"/>
              <a:sym typeface="Arial"/>
            </a:endParaRPr>
          </a:p>
        </p:txBody>
      </p:sp>
      <p:sp>
        <p:nvSpPr>
          <p:cNvPr id="5" name="Google Shape;300;p12">
            <a:extLst>
              <a:ext uri="{FF2B5EF4-FFF2-40B4-BE49-F238E27FC236}">
                <a16:creationId xmlns:a16="http://schemas.microsoft.com/office/drawing/2014/main" id="{0F4D5625-FE13-47A6-9423-09F3D1D27ABF}"/>
              </a:ext>
            </a:extLst>
          </p:cNvPr>
          <p:cNvSpPr txBox="1"/>
          <p:nvPr/>
        </p:nvSpPr>
        <p:spPr>
          <a:xfrm>
            <a:off x="2104574" y="4119038"/>
            <a:ext cx="7982849"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FF0000"/>
                </a:solidFill>
                <a:latin typeface="HP001 4 hàng" panose="020B0603050302020204" pitchFamily="34" charset="0"/>
                <a:sym typeface="Arial"/>
              </a:rPr>
              <a:t>Rô-bốt</a:t>
            </a:r>
            <a:r>
              <a:rPr lang="en-US" sz="3600" b="1" dirty="0">
                <a:solidFill>
                  <a:srgbClr val="FF0000"/>
                </a:solidFill>
                <a:latin typeface="HP001 4 hàng" panose="020B0603050302020204" pitchFamily="34" charset="0"/>
                <a:sym typeface="Arial"/>
              </a:rPr>
              <a:t> C </a:t>
            </a:r>
            <a:r>
              <a:rPr lang="en-US" sz="3600" b="1" dirty="0" err="1">
                <a:solidFill>
                  <a:srgbClr val="FF0000"/>
                </a:solidFill>
                <a:latin typeface="HP001 4 hàng" panose="020B0603050302020204" pitchFamily="34" charset="0"/>
                <a:sym typeface="Arial"/>
              </a:rPr>
              <a:t>cân</a:t>
            </a:r>
            <a:r>
              <a:rPr lang="en-US" sz="3600" b="1" dirty="0">
                <a:solidFill>
                  <a:srgbClr val="FF0000"/>
                </a:solidFill>
                <a:latin typeface="HP001 4 hàng" panose="020B0603050302020204" pitchFamily="34" charset="0"/>
                <a:sym typeface="Arial"/>
              </a:rPr>
              <a:t> </a:t>
            </a:r>
            <a:r>
              <a:rPr lang="en-US" sz="3600" b="1" dirty="0" err="1">
                <a:solidFill>
                  <a:srgbClr val="FF0000"/>
                </a:solidFill>
                <a:latin typeface="HP001 4 hàng" panose="020B0603050302020204" pitchFamily="34" charset="0"/>
                <a:sym typeface="Arial"/>
              </a:rPr>
              <a:t>nặng</a:t>
            </a:r>
            <a:r>
              <a:rPr lang="en-US" sz="3600" b="1" dirty="0">
                <a:solidFill>
                  <a:srgbClr val="FF0000"/>
                </a:solidFill>
                <a:latin typeface="HP001 4 hàng" panose="020B0603050302020204" pitchFamily="34" charset="0"/>
                <a:sym typeface="Arial"/>
              </a:rPr>
              <a:t> </a:t>
            </a:r>
            <a:r>
              <a:rPr lang="en-US" sz="3600" b="1" dirty="0" err="1">
                <a:solidFill>
                  <a:srgbClr val="FF0000"/>
                </a:solidFill>
                <a:latin typeface="HP001 4 hàng" panose="020B0603050302020204" pitchFamily="34" charset="0"/>
                <a:sym typeface="Arial"/>
              </a:rPr>
              <a:t>số</a:t>
            </a:r>
            <a:r>
              <a:rPr lang="en-US" sz="3600" b="1" dirty="0">
                <a:solidFill>
                  <a:srgbClr val="FF0000"/>
                </a:solidFill>
                <a:latin typeface="HP001 4 hàng" panose="020B0603050302020204" pitchFamily="34" charset="0"/>
                <a:sym typeface="Arial"/>
              </a:rPr>
              <a:t> ki-</a:t>
            </a:r>
            <a:r>
              <a:rPr lang="en-US" sz="3600" b="1" dirty="0" err="1">
                <a:solidFill>
                  <a:srgbClr val="FF0000"/>
                </a:solidFill>
                <a:latin typeface="HP001 4 hàng" panose="020B0603050302020204" pitchFamily="34" charset="0"/>
                <a:sym typeface="Arial"/>
              </a:rPr>
              <a:t>lô</a:t>
            </a:r>
            <a:r>
              <a:rPr lang="en-US" sz="3600" b="1" dirty="0">
                <a:solidFill>
                  <a:srgbClr val="FF0000"/>
                </a:solidFill>
                <a:latin typeface="HP001 4 hàng" panose="020B0603050302020204" pitchFamily="34" charset="0"/>
                <a:sym typeface="Arial"/>
              </a:rPr>
              <a:t>-gam</a:t>
            </a:r>
            <a:r>
              <a:rPr lang="en-US" sz="3600" b="1" dirty="0">
                <a:solidFill>
                  <a:srgbClr val="FF0000"/>
                </a:solidFill>
                <a:latin typeface="HP001 4 hàng" panose="020B0603050302020204" pitchFamily="34" charset="0"/>
              </a:rPr>
              <a:t> </a:t>
            </a:r>
            <a:r>
              <a:rPr lang="en-US" sz="3600" b="1" dirty="0" err="1">
                <a:solidFill>
                  <a:srgbClr val="FF0000"/>
                </a:solidFill>
                <a:latin typeface="HP001 4 hàng" panose="020B0603050302020204" pitchFamily="34" charset="0"/>
              </a:rPr>
              <a:t>là</a:t>
            </a:r>
            <a:r>
              <a:rPr lang="en-US" sz="3600" b="1" dirty="0">
                <a:solidFill>
                  <a:srgbClr val="FF0000"/>
                </a:solidFill>
                <a:latin typeface="HP001 4 hàng" panose="020B0603050302020204" pitchFamily="34" charset="0"/>
              </a:rPr>
              <a:t>:</a:t>
            </a:r>
            <a:r>
              <a:rPr lang="en-US" sz="3600" b="1" dirty="0">
                <a:solidFill>
                  <a:srgbClr val="FF0000"/>
                </a:solidFill>
                <a:latin typeface="HP001 4 hàng" panose="020B0603050302020204" pitchFamily="34" charset="0"/>
                <a:sym typeface="Arial"/>
              </a:rPr>
              <a:t>  </a:t>
            </a:r>
            <a:endParaRPr sz="3600" b="1" dirty="0">
              <a:solidFill>
                <a:srgbClr val="FF0000"/>
              </a:solidFill>
              <a:latin typeface="HP001 4 hàng" panose="020B0603050302020204" pitchFamily="34" charset="0"/>
              <a:sym typeface="Arial"/>
            </a:endParaRPr>
          </a:p>
        </p:txBody>
      </p:sp>
      <p:sp>
        <p:nvSpPr>
          <p:cNvPr id="6" name="Google Shape;305;p12">
            <a:extLst>
              <a:ext uri="{FF2B5EF4-FFF2-40B4-BE49-F238E27FC236}">
                <a16:creationId xmlns:a16="http://schemas.microsoft.com/office/drawing/2014/main" id="{47B02EA0-6A66-4CB5-A458-AD593800EF21}"/>
              </a:ext>
            </a:extLst>
          </p:cNvPr>
          <p:cNvSpPr txBox="1"/>
          <p:nvPr/>
        </p:nvSpPr>
        <p:spPr>
          <a:xfrm>
            <a:off x="3371312" y="2641150"/>
            <a:ext cx="323668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F0000"/>
                </a:solidFill>
                <a:latin typeface="HP001 4 hàng" panose="020B0603050302020204" pitchFamily="34" charset="0"/>
                <a:sym typeface="Arial"/>
              </a:rPr>
              <a:t>32 + 2 = 34</a:t>
            </a:r>
            <a:endParaRPr sz="3600" b="1" dirty="0">
              <a:solidFill>
                <a:srgbClr val="FF0000"/>
              </a:solidFill>
              <a:latin typeface="HP001 4 hàng" panose="020B0603050302020204" pitchFamily="34" charset="0"/>
              <a:sym typeface="Arial"/>
            </a:endParaRPr>
          </a:p>
        </p:txBody>
      </p:sp>
      <p:sp>
        <p:nvSpPr>
          <p:cNvPr id="7" name="Google Shape;306;p12">
            <a:extLst>
              <a:ext uri="{FF2B5EF4-FFF2-40B4-BE49-F238E27FC236}">
                <a16:creationId xmlns:a16="http://schemas.microsoft.com/office/drawing/2014/main" id="{FA26A8A3-E118-44EC-82E9-974D86746B74}"/>
              </a:ext>
            </a:extLst>
          </p:cNvPr>
          <p:cNvSpPr txBox="1"/>
          <p:nvPr/>
        </p:nvSpPr>
        <p:spPr>
          <a:xfrm>
            <a:off x="4921080" y="5549648"/>
            <a:ext cx="2642351" cy="646290"/>
          </a:xfrm>
          <a:prstGeom prst="rect">
            <a:avLst/>
          </a:prstGeom>
          <a:noFill/>
          <a:ln>
            <a:noFill/>
          </a:ln>
        </p:spPr>
        <p:txBody>
          <a:bodyPr spcFirstLastPara="1" wrap="square" lIns="91425" tIns="45700" rIns="91425" bIns="45700" anchor="t" anchorCtr="0">
            <a:spAutoFit/>
          </a:bodyPr>
          <a:lstStyle/>
          <a:p>
            <a:pPr lvl="0" algn="ctr"/>
            <a:r>
              <a:rPr lang="en-US" sz="3600" b="1" dirty="0">
                <a:solidFill>
                  <a:srgbClr val="FF0000"/>
                </a:solidFill>
                <a:latin typeface="HP001 4 hàng" panose="020B0603050302020204" pitchFamily="34" charset="0"/>
              </a:rPr>
              <a:t> 30kg</a:t>
            </a:r>
            <a:endParaRPr sz="3600" b="1" dirty="0">
              <a:solidFill>
                <a:srgbClr val="FF0000"/>
              </a:solidFill>
              <a:latin typeface="HP001 4 hàng" panose="020B0603050302020204" pitchFamily="34" charset="0"/>
              <a:sym typeface="Arial"/>
            </a:endParaRPr>
          </a:p>
        </p:txBody>
      </p:sp>
      <p:sp>
        <p:nvSpPr>
          <p:cNvPr id="9" name="Google Shape;305;p12">
            <a:extLst>
              <a:ext uri="{FF2B5EF4-FFF2-40B4-BE49-F238E27FC236}">
                <a16:creationId xmlns:a16="http://schemas.microsoft.com/office/drawing/2014/main" id="{CE571F68-B1B9-4394-A567-8A7DF8376D19}"/>
              </a:ext>
            </a:extLst>
          </p:cNvPr>
          <p:cNvSpPr txBox="1"/>
          <p:nvPr/>
        </p:nvSpPr>
        <p:spPr>
          <a:xfrm>
            <a:off x="7337561" y="2641150"/>
            <a:ext cx="100815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F0000"/>
                </a:solidFill>
                <a:latin typeface="HP001 4 hàng" panose="020B0603050302020204" pitchFamily="34" charset="0"/>
                <a:sym typeface="Arial"/>
              </a:rPr>
              <a:t>kg</a:t>
            </a:r>
            <a:endParaRPr sz="3600" b="1" dirty="0">
              <a:solidFill>
                <a:srgbClr val="FF0000"/>
              </a:solidFill>
              <a:latin typeface="HP001 4 hàng" panose="020B0603050302020204" pitchFamily="34" charset="0"/>
              <a:sym typeface="Arial"/>
            </a:endParaRPr>
          </a:p>
        </p:txBody>
      </p:sp>
      <p:sp>
        <p:nvSpPr>
          <p:cNvPr id="10" name="Google Shape;312;p12">
            <a:extLst>
              <a:ext uri="{FF2B5EF4-FFF2-40B4-BE49-F238E27FC236}">
                <a16:creationId xmlns:a16="http://schemas.microsoft.com/office/drawing/2014/main" id="{FDC5A8AB-B245-474E-84C3-CE7751456EC3}"/>
              </a:ext>
            </a:extLst>
          </p:cNvPr>
          <p:cNvSpPr txBox="1"/>
          <p:nvPr/>
        </p:nvSpPr>
        <p:spPr>
          <a:xfrm>
            <a:off x="3017494" y="4848081"/>
            <a:ext cx="432006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F0000"/>
                </a:solidFill>
                <a:latin typeface="HP001 4 hàng" panose="020B0603050302020204" pitchFamily="34" charset="0"/>
                <a:sym typeface="Arial"/>
              </a:rPr>
              <a:t>32 – 2 = 30</a:t>
            </a:r>
            <a:endParaRPr sz="3600" b="1" dirty="0">
              <a:solidFill>
                <a:srgbClr val="FF0000"/>
              </a:solidFill>
              <a:latin typeface="HP001 4 hàng" panose="020B0603050302020204" pitchFamily="34" charset="0"/>
              <a:sym typeface="Arial"/>
            </a:endParaRPr>
          </a:p>
        </p:txBody>
      </p:sp>
      <p:sp>
        <p:nvSpPr>
          <p:cNvPr id="11" name="Google Shape;312;p12">
            <a:extLst>
              <a:ext uri="{FF2B5EF4-FFF2-40B4-BE49-F238E27FC236}">
                <a16:creationId xmlns:a16="http://schemas.microsoft.com/office/drawing/2014/main" id="{CDF771DD-AD66-422A-A6B9-30BBDBBACD12}"/>
              </a:ext>
            </a:extLst>
          </p:cNvPr>
          <p:cNvSpPr txBox="1"/>
          <p:nvPr/>
        </p:nvSpPr>
        <p:spPr>
          <a:xfrm>
            <a:off x="7359922" y="4873512"/>
            <a:ext cx="82079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F0000"/>
                </a:solidFill>
                <a:latin typeface="HP001 4 hàng" panose="020B0603050302020204" pitchFamily="34" charset="0"/>
                <a:sym typeface="Arial"/>
              </a:rPr>
              <a:t>kg</a:t>
            </a:r>
            <a:endParaRPr sz="3600" b="1" dirty="0">
              <a:solidFill>
                <a:srgbClr val="FF0000"/>
              </a:solidFill>
              <a:latin typeface="HP001 4 hàng" panose="020B0603050302020204" pitchFamily="34" charset="0"/>
              <a:sym typeface="Arial"/>
            </a:endParaRPr>
          </a:p>
        </p:txBody>
      </p:sp>
      <p:sp>
        <p:nvSpPr>
          <p:cNvPr id="12" name="Google Shape;306;p12">
            <a:extLst>
              <a:ext uri="{FF2B5EF4-FFF2-40B4-BE49-F238E27FC236}">
                <a16:creationId xmlns:a16="http://schemas.microsoft.com/office/drawing/2014/main" id="{714A6A18-519F-4B9E-BD28-BF120FF51676}"/>
              </a:ext>
            </a:extLst>
          </p:cNvPr>
          <p:cNvSpPr txBox="1"/>
          <p:nvPr/>
        </p:nvSpPr>
        <p:spPr>
          <a:xfrm>
            <a:off x="5275942" y="3395913"/>
            <a:ext cx="26641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FF0000"/>
                </a:solidFill>
                <a:latin typeface="HP001 4 hàng" panose="020B0603050302020204" pitchFamily="34" charset="0"/>
                <a:sym typeface="Arial"/>
              </a:rPr>
              <a:t>34 kg</a:t>
            </a:r>
            <a:r>
              <a:rPr lang="en-US" sz="3600" b="1" dirty="0">
                <a:solidFill>
                  <a:srgbClr val="FF0000"/>
                </a:solidFill>
                <a:latin typeface="HP001 4 hàng" panose="020B0603050302020204" pitchFamily="34" charset="0"/>
              </a:rPr>
              <a:t>	</a:t>
            </a:r>
            <a:endParaRPr sz="3600" b="1" dirty="0">
              <a:solidFill>
                <a:srgbClr val="FF0000"/>
              </a:solidFill>
              <a:latin typeface="HP001 4 hàng" panose="020B0603050302020204" pitchFamily="34" charset="0"/>
              <a:sym typeface="Arial"/>
            </a:endParaRPr>
          </a:p>
        </p:txBody>
      </p:sp>
      <p:sp>
        <p:nvSpPr>
          <p:cNvPr id="13" name="TextBox 12">
            <a:extLst>
              <a:ext uri="{FF2B5EF4-FFF2-40B4-BE49-F238E27FC236}">
                <a16:creationId xmlns:a16="http://schemas.microsoft.com/office/drawing/2014/main" id="{D916013D-0096-449E-B584-60C2383C7E30}"/>
              </a:ext>
            </a:extLst>
          </p:cNvPr>
          <p:cNvSpPr txBox="1"/>
          <p:nvPr/>
        </p:nvSpPr>
        <p:spPr>
          <a:xfrm>
            <a:off x="7774319" y="3259835"/>
            <a:ext cx="812800" cy="707886"/>
          </a:xfrm>
          <a:prstGeom prst="rect">
            <a:avLst/>
          </a:prstGeom>
          <a:noFill/>
        </p:spPr>
        <p:txBody>
          <a:bodyPr wrap="square" rtlCol="0">
            <a:spAutoFit/>
          </a:bodyPr>
          <a:lstStyle/>
          <a:p>
            <a:r>
              <a:rPr lang="en-US" sz="4000" dirty="0"/>
              <a:t>Đ</a:t>
            </a:r>
          </a:p>
        </p:txBody>
      </p:sp>
      <p:sp>
        <p:nvSpPr>
          <p:cNvPr id="14" name="TextBox 13">
            <a:extLst>
              <a:ext uri="{FF2B5EF4-FFF2-40B4-BE49-F238E27FC236}">
                <a16:creationId xmlns:a16="http://schemas.microsoft.com/office/drawing/2014/main" id="{57C7D5C1-7652-4059-81E0-2590DDA4C12D}"/>
              </a:ext>
            </a:extLst>
          </p:cNvPr>
          <p:cNvSpPr txBox="1"/>
          <p:nvPr/>
        </p:nvSpPr>
        <p:spPr>
          <a:xfrm>
            <a:off x="7770320" y="5441783"/>
            <a:ext cx="812800" cy="707886"/>
          </a:xfrm>
          <a:prstGeom prst="rect">
            <a:avLst/>
          </a:prstGeom>
          <a:noFill/>
        </p:spPr>
        <p:txBody>
          <a:bodyPr wrap="square" rtlCol="0">
            <a:spAutoFit/>
          </a:bodyPr>
          <a:lstStyle/>
          <a:p>
            <a:r>
              <a:rPr lang="en-US" sz="4000" dirty="0"/>
              <a:t>Đ</a:t>
            </a:r>
          </a:p>
        </p:txBody>
      </p:sp>
    </p:spTree>
    <p:extLst>
      <p:ext uri="{BB962C8B-B14F-4D97-AF65-F5344CB8AC3E}">
        <p14:creationId xmlns:p14="http://schemas.microsoft.com/office/powerpoint/2010/main" val="38520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13"/>
          <p:cNvPicPr preferRelativeResize="0"/>
          <p:nvPr/>
        </p:nvPicPr>
        <p:blipFill rotWithShape="1">
          <a:blip r:embed="rId3">
            <a:alphaModFix/>
          </a:blip>
          <a:srcRect r="1773"/>
          <a:stretch/>
        </p:blipFill>
        <p:spPr>
          <a:xfrm>
            <a:off x="1590" y="3852663"/>
            <a:ext cx="12203511" cy="3004447"/>
          </a:xfrm>
          <a:prstGeom prst="rect">
            <a:avLst/>
          </a:prstGeom>
          <a:noFill/>
          <a:ln>
            <a:noFill/>
          </a:ln>
        </p:spPr>
      </p:pic>
      <p:pic>
        <p:nvPicPr>
          <p:cNvPr id="321" name="Google Shape;321;p13"/>
          <p:cNvPicPr preferRelativeResize="0"/>
          <p:nvPr/>
        </p:nvPicPr>
        <p:blipFill rotWithShape="1">
          <a:blip r:embed="rId4">
            <a:alphaModFix/>
          </a:blip>
          <a:srcRect l="1020" b="5828"/>
          <a:stretch/>
        </p:blipFill>
        <p:spPr>
          <a:xfrm>
            <a:off x="1587" y="4707952"/>
            <a:ext cx="12188826" cy="2149157"/>
          </a:xfrm>
          <a:prstGeom prst="rect">
            <a:avLst/>
          </a:prstGeom>
          <a:noFill/>
          <a:ln>
            <a:noFill/>
          </a:ln>
        </p:spPr>
      </p:pic>
      <p:pic>
        <p:nvPicPr>
          <p:cNvPr id="322" name="Google Shape;322;p13"/>
          <p:cNvPicPr preferRelativeResize="0"/>
          <p:nvPr/>
        </p:nvPicPr>
        <p:blipFill rotWithShape="1">
          <a:blip r:embed="rId5">
            <a:alphaModFix/>
          </a:blip>
          <a:srcRect/>
          <a:stretch/>
        </p:blipFill>
        <p:spPr>
          <a:xfrm>
            <a:off x="28242" y="2844922"/>
            <a:ext cx="810409" cy="956924"/>
          </a:xfrm>
          <a:prstGeom prst="rect">
            <a:avLst/>
          </a:prstGeom>
          <a:noFill/>
          <a:ln>
            <a:noFill/>
          </a:ln>
        </p:spPr>
      </p:pic>
      <p:pic>
        <p:nvPicPr>
          <p:cNvPr id="323" name="Google Shape;323;p13"/>
          <p:cNvPicPr preferRelativeResize="0"/>
          <p:nvPr/>
        </p:nvPicPr>
        <p:blipFill rotWithShape="1">
          <a:blip r:embed="rId6">
            <a:alphaModFix/>
          </a:blip>
          <a:srcRect/>
          <a:stretch/>
        </p:blipFill>
        <p:spPr>
          <a:xfrm>
            <a:off x="1118804" y="295459"/>
            <a:ext cx="1525011" cy="2729768"/>
          </a:xfrm>
          <a:prstGeom prst="rect">
            <a:avLst/>
          </a:prstGeom>
          <a:noFill/>
          <a:ln>
            <a:noFill/>
          </a:ln>
        </p:spPr>
      </p:pic>
      <p:pic>
        <p:nvPicPr>
          <p:cNvPr id="324" name="Google Shape;324;p13"/>
          <p:cNvPicPr preferRelativeResize="0"/>
          <p:nvPr/>
        </p:nvPicPr>
        <p:blipFill rotWithShape="1">
          <a:blip r:embed="rId7">
            <a:alphaModFix/>
          </a:blip>
          <a:srcRect/>
          <a:stretch/>
        </p:blipFill>
        <p:spPr>
          <a:xfrm>
            <a:off x="265926" y="4077532"/>
            <a:ext cx="11936454" cy="2786205"/>
          </a:xfrm>
          <a:prstGeom prst="rect">
            <a:avLst/>
          </a:prstGeom>
          <a:noFill/>
          <a:ln>
            <a:noFill/>
          </a:ln>
        </p:spPr>
      </p:pic>
      <p:sp>
        <p:nvSpPr>
          <p:cNvPr id="325" name="Google Shape;325;p13"/>
          <p:cNvSpPr txBox="1"/>
          <p:nvPr/>
        </p:nvSpPr>
        <p:spPr>
          <a:xfrm>
            <a:off x="2742887" y="2146495"/>
            <a:ext cx="7633147"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Tạm biệt và hẹn gặp lại </a:t>
            </a:r>
            <a:endParaRPr/>
          </a:p>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các con vào những tiết học sau!</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par>
                                <p:cTn id="8" presetID="10" presetClass="entr" presetSubtype="0"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fade">
                                      <p:cBhvr>
                                        <p:cTn id="10" dur="1000"/>
                                        <p:tgtEl>
                                          <p:spTgt spid="32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24"/>
                                        </p:tgtEl>
                                        <p:attrNameLst>
                                          <p:attrName>style.visibility</p:attrName>
                                        </p:attrNameLst>
                                      </p:cBhvr>
                                      <p:to>
                                        <p:strVal val="visible"/>
                                      </p:to>
                                    </p:set>
                                    <p:animEffect transition="in" filter="fade">
                                      <p:cBhvr>
                                        <p:cTn id="14" dur="1000"/>
                                        <p:tgtEl>
                                          <p:spTgt spid="32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23"/>
                                        </p:tgtEl>
                                        <p:attrNameLst>
                                          <p:attrName>style.visibility</p:attrName>
                                        </p:attrNameLst>
                                      </p:cBhvr>
                                      <p:to>
                                        <p:strVal val="visible"/>
                                      </p:to>
                                    </p:set>
                                    <p:animEffect transition="in" filter="fade">
                                      <p:cBhvr>
                                        <p:cTn id="18" dur="750"/>
                                        <p:tgtEl>
                                          <p:spTgt spid="323"/>
                                        </p:tgtEl>
                                      </p:cBhvr>
                                    </p:animEffect>
                                  </p:childTnLst>
                                </p:cTn>
                              </p:par>
                            </p:childTnLst>
                          </p:cTn>
                        </p:par>
                        <p:par>
                          <p:cTn id="19" fill="hold">
                            <p:stCondLst>
                              <p:cond delay="2750"/>
                            </p:stCondLst>
                            <p:childTnLst>
                              <p:par>
                                <p:cTn id="20" presetID="10" presetClass="entr" presetSubtype="0" fill="hold" nodeType="afterEffect">
                                  <p:stCondLst>
                                    <p:cond delay="0"/>
                                  </p:stCondLst>
                                  <p:childTnLst>
                                    <p:set>
                                      <p:cBhvr>
                                        <p:cTn id="21" dur="1" fill="hold">
                                          <p:stCondLst>
                                            <p:cond delay="0"/>
                                          </p:stCondLst>
                                        </p:cTn>
                                        <p:tgtEl>
                                          <p:spTgt spid="322"/>
                                        </p:tgtEl>
                                        <p:attrNameLst>
                                          <p:attrName>style.visibility</p:attrName>
                                        </p:attrNameLst>
                                      </p:cBhvr>
                                      <p:to>
                                        <p:strVal val="visible"/>
                                      </p:to>
                                    </p:set>
                                    <p:animEffect transition="in" filter="fade">
                                      <p:cBhvr>
                                        <p:cTn id="22" dur="750"/>
                                        <p:tgtEl>
                                          <p:spTgt spid="3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fade">
                                      <p:cBhvr>
                                        <p:cTn id="27" dur="2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61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6" name="Google Shape;106;p1"/>
          <p:cNvPicPr preferRelativeResize="0">
            <a:picLocks noGrp="1"/>
          </p:cNvPicPr>
          <p:nvPr>
            <p:ph type="body" idx="1"/>
          </p:nvPr>
        </p:nvPicPr>
        <p:blipFill rotWithShape="1">
          <a:blip r:embed="rId3">
            <a:alphaModFix/>
          </a:blip>
          <a:srcRect/>
          <a:stretch/>
        </p:blipFill>
        <p:spPr>
          <a:xfrm>
            <a:off x="0" y="1295400"/>
            <a:ext cx="12192000" cy="5562600"/>
          </a:xfrm>
          <a:prstGeom prst="rect">
            <a:avLst/>
          </a:prstGeom>
          <a:noFill/>
          <a:ln>
            <a:noFill/>
          </a:ln>
        </p:spPr>
      </p:pic>
      <p:sp>
        <p:nvSpPr>
          <p:cNvPr id="107" name="Google Shape;107;p1"/>
          <p:cNvSpPr txBox="1"/>
          <p:nvPr/>
        </p:nvSpPr>
        <p:spPr>
          <a:xfrm>
            <a:off x="0" y="0"/>
            <a:ext cx="12192000" cy="1295400"/>
          </a:xfrm>
          <a:prstGeom prst="rect">
            <a:avLst/>
          </a:prstGeom>
          <a:solidFill>
            <a:srgbClr val="C4E0B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9356"/>
              </a:buClr>
              <a:buSzPts val="5400"/>
              <a:buFont typeface="Times New Roman"/>
              <a:buNone/>
            </a:pPr>
            <a:r>
              <a:rPr lang="en-US" sz="5400" b="1" i="0" u="none" strike="noStrike" cap="none">
                <a:solidFill>
                  <a:srgbClr val="FF9356"/>
                </a:solidFill>
                <a:latin typeface="Times New Roman"/>
                <a:ea typeface="Times New Roman"/>
                <a:cs typeface="Times New Roman"/>
                <a:sym typeface="Times New Roman"/>
              </a:rPr>
              <a:t>CUỘC THI BƠI LỘI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
          <p:cNvPicPr preferRelativeResize="0"/>
          <p:nvPr/>
        </p:nvPicPr>
        <p:blipFill rotWithShape="1">
          <a:blip r:embed="rId3">
            <a:alphaModFix/>
          </a:blip>
          <a:srcRect t="6113"/>
          <a:stretch/>
        </p:blipFill>
        <p:spPr>
          <a:xfrm>
            <a:off x="76200" y="0"/>
            <a:ext cx="12115800" cy="6857999"/>
          </a:xfrm>
          <a:prstGeom prst="rect">
            <a:avLst/>
          </a:prstGeom>
          <a:noFill/>
          <a:ln>
            <a:noFill/>
          </a:ln>
        </p:spPr>
      </p:pic>
      <p:pic>
        <p:nvPicPr>
          <p:cNvPr id="114" name="Google Shape;114;p2"/>
          <p:cNvPicPr preferRelativeResize="0"/>
          <p:nvPr/>
        </p:nvPicPr>
        <p:blipFill rotWithShape="1">
          <a:blip r:embed="rId4">
            <a:alphaModFix/>
          </a:blip>
          <a:srcRect t="38303" r="-7930"/>
          <a:stretch/>
        </p:blipFill>
        <p:spPr>
          <a:xfrm>
            <a:off x="-1" y="3037839"/>
            <a:ext cx="13186611" cy="3847869"/>
          </a:xfrm>
          <a:prstGeom prst="rect">
            <a:avLst/>
          </a:prstGeom>
          <a:noFill/>
          <a:ln>
            <a:noFill/>
          </a:ln>
        </p:spPr>
      </p:pic>
      <p:pic>
        <p:nvPicPr>
          <p:cNvPr id="115" name="Google Shape;115;p2"/>
          <p:cNvPicPr preferRelativeResize="0"/>
          <p:nvPr/>
        </p:nvPicPr>
        <p:blipFill rotWithShape="1">
          <a:blip r:embed="rId5">
            <a:alphaModFix/>
          </a:blip>
          <a:srcRect l="10040" t="44371" r="39696" b="7180"/>
          <a:stretch/>
        </p:blipFill>
        <p:spPr>
          <a:xfrm>
            <a:off x="363932" y="3992736"/>
            <a:ext cx="2927986" cy="1520261"/>
          </a:xfrm>
          <a:prstGeom prst="rect">
            <a:avLst/>
          </a:prstGeom>
          <a:noFill/>
          <a:ln>
            <a:noFill/>
          </a:ln>
        </p:spPr>
      </p:pic>
      <p:pic>
        <p:nvPicPr>
          <p:cNvPr id="116" name="Google Shape;116;p2"/>
          <p:cNvPicPr preferRelativeResize="0"/>
          <p:nvPr/>
        </p:nvPicPr>
        <p:blipFill rotWithShape="1">
          <a:blip r:embed="rId6">
            <a:alphaModFix/>
          </a:blip>
          <a:srcRect r="39226" b="-10166"/>
          <a:stretch/>
        </p:blipFill>
        <p:spPr>
          <a:xfrm>
            <a:off x="1827925" y="1"/>
            <a:ext cx="2430114" cy="2763612"/>
          </a:xfrm>
          <a:prstGeom prst="rect">
            <a:avLst/>
          </a:prstGeom>
          <a:noFill/>
          <a:ln>
            <a:noFill/>
          </a:ln>
        </p:spPr>
      </p:pic>
      <p:pic>
        <p:nvPicPr>
          <p:cNvPr id="117" name="Google Shape;117;p2"/>
          <p:cNvPicPr preferRelativeResize="0"/>
          <p:nvPr/>
        </p:nvPicPr>
        <p:blipFill rotWithShape="1">
          <a:blip r:embed="rId7">
            <a:alphaModFix/>
          </a:blip>
          <a:srcRect l="57060" b="28508"/>
          <a:stretch/>
        </p:blipFill>
        <p:spPr>
          <a:xfrm>
            <a:off x="3963275" y="512525"/>
            <a:ext cx="1810416" cy="1890967"/>
          </a:xfrm>
          <a:prstGeom prst="rect">
            <a:avLst/>
          </a:prstGeom>
          <a:noFill/>
          <a:ln>
            <a:noFill/>
          </a:ln>
        </p:spPr>
      </p:pic>
      <p:pic>
        <p:nvPicPr>
          <p:cNvPr id="118" name="Google Shape;118;p2"/>
          <p:cNvPicPr preferRelativeResize="0"/>
          <p:nvPr/>
        </p:nvPicPr>
        <p:blipFill rotWithShape="1">
          <a:blip r:embed="rId8">
            <a:alphaModFix/>
          </a:blip>
          <a:srcRect t="1" r="47556" b="-8652"/>
          <a:stretch/>
        </p:blipFill>
        <p:spPr>
          <a:xfrm>
            <a:off x="5795916" y="445342"/>
            <a:ext cx="2550869" cy="2267959"/>
          </a:xfrm>
          <a:prstGeom prst="rect">
            <a:avLst/>
          </a:prstGeom>
          <a:noFill/>
          <a:ln>
            <a:noFill/>
          </a:ln>
        </p:spPr>
      </p:pic>
      <p:sp>
        <p:nvSpPr>
          <p:cNvPr id="119" name="Google Shape;119;p2">
            <a:hlinkClick r:id="rId9" action="ppaction://hlinksldjump"/>
          </p:cNvPr>
          <p:cNvSpPr/>
          <p:nvPr/>
        </p:nvSpPr>
        <p:spPr>
          <a:xfrm>
            <a:off x="2160133" y="2059766"/>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a:ea typeface="Times New Roman"/>
                <a:cs typeface="Times New Roman"/>
                <a:sym typeface="Times New Roman"/>
              </a:rPr>
              <a:t>1</a:t>
            </a:r>
            <a:endParaRPr/>
          </a:p>
        </p:txBody>
      </p:sp>
      <p:sp>
        <p:nvSpPr>
          <p:cNvPr id="120" name="Google Shape;120;p2">
            <a:hlinkClick r:id="rId10" action="ppaction://hlinksldjump"/>
          </p:cNvPr>
          <p:cNvSpPr/>
          <p:nvPr/>
        </p:nvSpPr>
        <p:spPr>
          <a:xfrm>
            <a:off x="4398307" y="1960804"/>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a:ea typeface="Times New Roman"/>
                <a:cs typeface="Times New Roman"/>
                <a:sym typeface="Times New Roman"/>
              </a:rPr>
              <a:t>2</a:t>
            </a:r>
            <a:endParaRPr sz="3200" b="1" i="0" u="none" strike="noStrike" cap="none">
              <a:solidFill>
                <a:schemeClr val="lt1"/>
              </a:solidFill>
              <a:latin typeface="Times New Roman"/>
              <a:ea typeface="Times New Roman"/>
              <a:cs typeface="Times New Roman"/>
              <a:sym typeface="Times New Roman"/>
            </a:endParaRPr>
          </a:p>
        </p:txBody>
      </p:sp>
      <p:sp>
        <p:nvSpPr>
          <p:cNvPr id="121" name="Google Shape;121;p2">
            <a:hlinkClick r:id="rId11" action="ppaction://hlinksldjump"/>
          </p:cNvPr>
          <p:cNvSpPr/>
          <p:nvPr/>
        </p:nvSpPr>
        <p:spPr>
          <a:xfrm>
            <a:off x="6617007" y="2015972"/>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a:ea typeface="Times New Roman"/>
                <a:cs typeface="Times New Roman"/>
                <a:sym typeface="Times New Roman"/>
              </a:rPr>
              <a:t>3</a:t>
            </a:r>
            <a:endParaRPr/>
          </a:p>
        </p:txBody>
      </p:sp>
      <p:pic>
        <p:nvPicPr>
          <p:cNvPr id="122" name="Google Shape;122;p2"/>
          <p:cNvPicPr preferRelativeResize="0"/>
          <p:nvPr/>
        </p:nvPicPr>
        <p:blipFill rotWithShape="1">
          <a:blip r:embed="rId12">
            <a:alphaModFix/>
          </a:blip>
          <a:srcRect l="62291" t="35556" r="22708" b="32406"/>
          <a:stretch/>
        </p:blipFill>
        <p:spPr>
          <a:xfrm>
            <a:off x="8369010" y="634348"/>
            <a:ext cx="1720991" cy="2067579"/>
          </a:xfrm>
          <a:prstGeom prst="rect">
            <a:avLst/>
          </a:prstGeom>
          <a:noFill/>
          <a:ln>
            <a:noFill/>
          </a:ln>
        </p:spPr>
      </p:pic>
      <p:sp>
        <p:nvSpPr>
          <p:cNvPr id="123" name="Google Shape;123;p2">
            <a:hlinkClick r:id="rId13" action="ppaction://hlinksldjump"/>
          </p:cNvPr>
          <p:cNvSpPr/>
          <p:nvPr/>
        </p:nvSpPr>
        <p:spPr>
          <a:xfrm>
            <a:off x="8835709" y="2064504"/>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a:ea typeface="Times New Roman"/>
                <a:cs typeface="Times New Roman"/>
                <a:sym typeface="Times New Roman"/>
              </a:rPr>
              <a:t>4</a:t>
            </a:r>
            <a:endParaRPr/>
          </a:p>
        </p:txBody>
      </p:sp>
      <p:sp>
        <p:nvSpPr>
          <p:cNvPr id="124" name="Google Shape;124;p2"/>
          <p:cNvSpPr/>
          <p:nvPr/>
        </p:nvSpPr>
        <p:spPr>
          <a:xfrm>
            <a:off x="10211093" y="2430327"/>
            <a:ext cx="1912219" cy="1597794"/>
          </a:xfrm>
          <a:prstGeom prst="star7">
            <a:avLst>
              <a:gd name="adj" fmla="val 34601"/>
              <a:gd name="hf" fmla="val 102572"/>
              <a:gd name="vf" fmla="val 105210"/>
            </a:avLst>
          </a:prstGeom>
          <a:solidFill>
            <a:srgbClr val="FFFF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rgbClr val="FF0000"/>
                </a:solidFill>
                <a:latin typeface="Calibri"/>
                <a:ea typeface="Calibri"/>
                <a:cs typeface="Calibri"/>
                <a:sym typeface="Calibri"/>
              </a:rPr>
              <a:t>Đích</a:t>
            </a:r>
            <a:endParaRPr sz="3200" b="1"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additive="base">
                                        <p:cTn id="17" dur="500"/>
                                        <p:tgtEl>
                                          <p:spTgt spid="124"/>
                                        </p:tgtEl>
                                        <p:attrNameLst>
                                          <p:attrName>ppt_w</p:attrName>
                                        </p:attrNameLst>
                                      </p:cBhvr>
                                      <p:tavLst>
                                        <p:tav tm="0">
                                          <p:val>
                                            <p:strVal val="0"/>
                                          </p:val>
                                        </p:tav>
                                        <p:tav tm="100000">
                                          <p:val>
                                            <p:strVal val="#ppt_w"/>
                                          </p:val>
                                        </p:tav>
                                      </p:tavLst>
                                    </p:anim>
                                    <p:anim calcmode="lin" valueType="num">
                                      <p:cBhvr additive="base">
                                        <p:cTn id="18" dur="500"/>
                                        <p:tgtEl>
                                          <p:spTgt spid="1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0" name="Google Shape;13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31" name="Google Shape;131;p3"/>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32" name="Google Shape;132;p3"/>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33" name="Google Shape;133;p3"/>
          <p:cNvPicPr preferRelativeResize="0"/>
          <p:nvPr/>
        </p:nvPicPr>
        <p:blipFill rotWithShape="1">
          <a:blip r:embed="rId5">
            <a:alphaModFix/>
          </a:blip>
          <a:srcRect b="7748"/>
          <a:stretch/>
        </p:blipFill>
        <p:spPr>
          <a:xfrm>
            <a:off x="7620000" y="3535195"/>
            <a:ext cx="3048000" cy="2744308"/>
          </a:xfrm>
          <a:prstGeom prst="rect">
            <a:avLst/>
          </a:prstGeom>
          <a:noFill/>
          <a:ln>
            <a:noFill/>
          </a:ln>
        </p:spPr>
      </p:pic>
      <p:sp>
        <p:nvSpPr>
          <p:cNvPr id="134" name="Google Shape;134;p3"/>
          <p:cNvSpPr/>
          <p:nvPr/>
        </p:nvSpPr>
        <p:spPr>
          <a:xfrm>
            <a:off x="2358775" y="1044357"/>
            <a:ext cx="76268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FF"/>
                </a:solidFill>
                <a:latin typeface="Times New Roman"/>
                <a:ea typeface="Times New Roman"/>
                <a:cs typeface="Times New Roman"/>
                <a:sym typeface="Times New Roman"/>
              </a:rPr>
              <a:t>“kg” là viết tắt của đơn vị đo nào?</a:t>
            </a:r>
            <a:endParaRPr sz="1800" b="1" i="0" u="none" strike="noStrike" cap="none">
              <a:solidFill>
                <a:srgbClr val="FFFFFF"/>
              </a:solidFill>
              <a:latin typeface="Calibri"/>
              <a:ea typeface="Calibri"/>
              <a:cs typeface="Calibri"/>
              <a:sym typeface="Calibri"/>
            </a:endParaRPr>
          </a:p>
        </p:txBody>
      </p:sp>
      <p:sp>
        <p:nvSpPr>
          <p:cNvPr id="135" name="Google Shape;135;p3"/>
          <p:cNvSpPr/>
          <p:nvPr/>
        </p:nvSpPr>
        <p:spPr>
          <a:xfrm>
            <a:off x="3200400" y="3535196"/>
            <a:ext cx="3733800"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1"/>
                </a:solidFill>
                <a:latin typeface="Times New Roman"/>
                <a:ea typeface="Times New Roman"/>
                <a:cs typeface="Times New Roman"/>
                <a:sym typeface="Times New Roman"/>
              </a:rPr>
              <a:t>Ki-lô-gam</a:t>
            </a:r>
            <a:endParaRPr sz="4000" b="1" i="0" u="none" strike="noStrike" cap="none">
              <a:solidFill>
                <a:schemeClr val="dk1"/>
              </a:solidFill>
              <a:latin typeface="Times New Roman"/>
              <a:ea typeface="Times New Roman"/>
              <a:cs typeface="Times New Roman"/>
              <a:sym typeface="Times New Roman"/>
            </a:endParaRPr>
          </a:p>
        </p:txBody>
      </p:sp>
      <p:sp>
        <p:nvSpPr>
          <p:cNvPr id="136" name="Google Shape;136;p3">
            <a:hlinkClick r:id="rId6" action="ppaction://hlinksldjump"/>
          </p:cNvPr>
          <p:cNvSpPr/>
          <p:nvPr/>
        </p:nvSpPr>
        <p:spPr>
          <a:xfrm>
            <a:off x="9240985" y="5864302"/>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a:ea typeface="Times New Roman"/>
                <a:cs typeface="Times New Roman"/>
                <a:sym typeface="Times New Roman"/>
              </a:rPr>
              <a:t>Trở về</a:t>
            </a:r>
            <a:endParaRPr sz="1800" b="1"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ppt_w</p:attrName>
                                        </p:attrNameLst>
                                      </p:cBhvr>
                                      <p:tavLst>
                                        <p:tav tm="0">
                                          <p:val>
                                            <p:strVal val="0"/>
                                          </p:val>
                                        </p:tav>
                                        <p:tav tm="100000">
                                          <p:val>
                                            <p:strVal val="#ppt_w"/>
                                          </p:val>
                                        </p:tav>
                                      </p:tavLst>
                                    </p:anim>
                                    <p:anim calcmode="lin" valueType="num">
                                      <p:cBhvr additive="base">
                                        <p:cTn id="8" dur="500"/>
                                        <p:tgtEl>
                                          <p:spTgt spid="1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3" name="Google Shape;14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4" name="Google Shape;144;p4"/>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45" name="Google Shape;145;p4"/>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46" name="Google Shape;146;p4"/>
          <p:cNvPicPr preferRelativeResize="0"/>
          <p:nvPr/>
        </p:nvPicPr>
        <p:blipFill rotWithShape="1">
          <a:blip r:embed="rId5">
            <a:alphaModFix/>
          </a:blip>
          <a:srcRect b="7748"/>
          <a:stretch/>
        </p:blipFill>
        <p:spPr>
          <a:xfrm>
            <a:off x="7620000" y="3535195"/>
            <a:ext cx="3048000" cy="2744308"/>
          </a:xfrm>
          <a:prstGeom prst="rect">
            <a:avLst/>
          </a:prstGeom>
          <a:noFill/>
          <a:ln>
            <a:noFill/>
          </a:ln>
        </p:spPr>
      </p:pic>
      <p:sp>
        <p:nvSpPr>
          <p:cNvPr id="147" name="Google Shape;147;p4"/>
          <p:cNvSpPr/>
          <p:nvPr/>
        </p:nvSpPr>
        <p:spPr>
          <a:xfrm>
            <a:off x="2895600" y="846399"/>
            <a:ext cx="63246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FF"/>
                </a:solidFill>
                <a:latin typeface="Times New Roman"/>
                <a:ea typeface="Times New Roman"/>
                <a:cs typeface="Times New Roman"/>
                <a:sym typeface="Times New Roman"/>
              </a:rPr>
              <a:t>Đọc số đo sau:</a:t>
            </a:r>
            <a:endParaRPr/>
          </a:p>
          <a:p>
            <a:pPr marL="0" marR="0" lvl="0" indent="0" algn="ctr" rtl="0">
              <a:spcBef>
                <a:spcPts val="0"/>
              </a:spcBef>
              <a:spcAft>
                <a:spcPts val="0"/>
              </a:spcAft>
              <a:buNone/>
            </a:pPr>
            <a:r>
              <a:rPr lang="en-US" sz="3600" b="1" i="0" u="none" strike="noStrike" cap="none">
                <a:solidFill>
                  <a:srgbClr val="FFFFFF"/>
                </a:solidFill>
                <a:latin typeface="Times New Roman"/>
                <a:ea typeface="Times New Roman"/>
                <a:cs typeface="Times New Roman"/>
                <a:sym typeface="Times New Roman"/>
              </a:rPr>
              <a:t>14kg</a:t>
            </a:r>
            <a:endParaRPr sz="1800" b="1" i="0" u="none" strike="noStrike" cap="none">
              <a:solidFill>
                <a:srgbClr val="FFFFFF"/>
              </a:solidFill>
              <a:latin typeface="Calibri"/>
              <a:ea typeface="Calibri"/>
              <a:cs typeface="Calibri"/>
              <a:sym typeface="Calibri"/>
            </a:endParaRPr>
          </a:p>
        </p:txBody>
      </p:sp>
      <p:sp>
        <p:nvSpPr>
          <p:cNvPr id="148" name="Google Shape;148;p4"/>
          <p:cNvSpPr/>
          <p:nvPr/>
        </p:nvSpPr>
        <p:spPr>
          <a:xfrm>
            <a:off x="3200400" y="3535196"/>
            <a:ext cx="3733800" cy="2758163"/>
          </a:xfrm>
          <a:prstGeom prst="cloudCallout">
            <a:avLst>
              <a:gd name="adj1" fmla="val 95494"/>
              <a:gd name="adj2" fmla="val -13353"/>
            </a:avLst>
          </a:prstGeom>
          <a:solidFill>
            <a:srgbClr val="DDEAF6"/>
          </a:soli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1"/>
                </a:solidFill>
                <a:latin typeface="Times New Roman"/>
                <a:ea typeface="Times New Roman"/>
                <a:cs typeface="Times New Roman"/>
                <a:sym typeface="Times New Roman"/>
              </a:rPr>
              <a:t>Mười bốn ki-lô-gam</a:t>
            </a:r>
            <a:endParaRPr sz="4000" b="0" i="0" u="none" strike="noStrike" cap="none">
              <a:solidFill>
                <a:schemeClr val="dk1"/>
              </a:solidFill>
              <a:latin typeface="Times New Roman"/>
              <a:ea typeface="Times New Roman"/>
              <a:cs typeface="Times New Roman"/>
              <a:sym typeface="Times New Roman"/>
            </a:endParaRPr>
          </a:p>
        </p:txBody>
      </p:sp>
      <p:sp>
        <p:nvSpPr>
          <p:cNvPr id="149" name="Google Shape;149;p4">
            <a:hlinkClick r:id="rId6" action="ppaction://hlinksldjump"/>
          </p:cNvPr>
          <p:cNvSpPr/>
          <p:nvPr/>
        </p:nvSpPr>
        <p:spPr>
          <a:xfrm>
            <a:off x="10550773" y="5867805"/>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a:ea typeface="Times New Roman"/>
                <a:cs typeface="Times New Roman"/>
                <a:sym typeface="Times New Roman"/>
              </a:rPr>
              <a:t>Trở về</a:t>
            </a:r>
            <a:endParaRPr sz="1800" b="1"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ppt_w</p:attrName>
                                        </p:attrNameLst>
                                      </p:cBhvr>
                                      <p:tavLst>
                                        <p:tav tm="0">
                                          <p:val>
                                            <p:strVal val="0"/>
                                          </p:val>
                                        </p:tav>
                                        <p:tav tm="100000">
                                          <p:val>
                                            <p:strVal val="#ppt_w"/>
                                          </p:val>
                                        </p:tav>
                                      </p:tavLst>
                                    </p:anim>
                                    <p:anim calcmode="lin" valueType="num">
                                      <p:cBhvr additive="base">
                                        <p:cTn id="8" dur="500"/>
                                        <p:tgtEl>
                                          <p:spTgt spid="1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55" name="Google Shape;15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56" name="Google Shape;156;p5"/>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57" name="Google Shape;157;p5"/>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58" name="Google Shape;158;p5"/>
          <p:cNvPicPr preferRelativeResize="0"/>
          <p:nvPr/>
        </p:nvPicPr>
        <p:blipFill rotWithShape="1">
          <a:blip r:embed="rId5">
            <a:alphaModFix/>
          </a:blip>
          <a:srcRect b="7748"/>
          <a:stretch/>
        </p:blipFill>
        <p:spPr>
          <a:xfrm>
            <a:off x="8425962" y="3549051"/>
            <a:ext cx="3048000" cy="2744308"/>
          </a:xfrm>
          <a:prstGeom prst="rect">
            <a:avLst/>
          </a:prstGeom>
          <a:noFill/>
          <a:ln>
            <a:noFill/>
          </a:ln>
        </p:spPr>
      </p:pic>
      <p:sp>
        <p:nvSpPr>
          <p:cNvPr id="159" name="Google Shape;159;p5"/>
          <p:cNvSpPr/>
          <p:nvPr/>
        </p:nvSpPr>
        <p:spPr>
          <a:xfrm>
            <a:off x="2895600" y="846399"/>
            <a:ext cx="63246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FF"/>
                </a:solidFill>
                <a:latin typeface="Times New Roman"/>
                <a:ea typeface="Times New Roman"/>
                <a:cs typeface="Times New Roman"/>
                <a:sym typeface="Times New Roman"/>
              </a:rPr>
              <a:t>Thực hiện tính phép tính sau:</a:t>
            </a:r>
            <a:endParaRPr/>
          </a:p>
          <a:p>
            <a:pPr marL="0" marR="0" lvl="0" indent="0" algn="ctr" rtl="0">
              <a:spcBef>
                <a:spcPts val="0"/>
              </a:spcBef>
              <a:spcAft>
                <a:spcPts val="0"/>
              </a:spcAft>
              <a:buNone/>
            </a:pPr>
            <a:r>
              <a:rPr lang="en-US" sz="3600" b="1" i="0" u="none" strike="noStrike" cap="none">
                <a:solidFill>
                  <a:srgbClr val="FFFFFF"/>
                </a:solidFill>
                <a:latin typeface="Times New Roman"/>
                <a:ea typeface="Times New Roman"/>
                <a:cs typeface="Times New Roman"/>
                <a:sym typeface="Times New Roman"/>
              </a:rPr>
              <a:t>5kg + 7kg = ?</a:t>
            </a:r>
            <a:endParaRPr sz="1800" b="1" i="0" u="none" strike="noStrike" cap="none">
              <a:solidFill>
                <a:srgbClr val="FFFFFF"/>
              </a:solidFill>
              <a:latin typeface="Calibri"/>
              <a:ea typeface="Calibri"/>
              <a:cs typeface="Calibri"/>
              <a:sym typeface="Calibri"/>
            </a:endParaRPr>
          </a:p>
        </p:txBody>
      </p:sp>
      <p:sp>
        <p:nvSpPr>
          <p:cNvPr id="160" name="Google Shape;160;p5"/>
          <p:cNvSpPr/>
          <p:nvPr/>
        </p:nvSpPr>
        <p:spPr>
          <a:xfrm>
            <a:off x="3200400" y="3535196"/>
            <a:ext cx="3733800"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dk1"/>
                </a:solidFill>
                <a:latin typeface="Times New Roman"/>
                <a:ea typeface="Times New Roman"/>
                <a:cs typeface="Times New Roman"/>
                <a:sym typeface="Times New Roman"/>
              </a:rPr>
              <a:t>12</a:t>
            </a:r>
            <a:r>
              <a:rPr lang="en-US" sz="4800" b="1" i="0" u="none" strike="noStrike" cap="none">
                <a:solidFill>
                  <a:srgbClr val="FF0000"/>
                </a:solidFill>
                <a:latin typeface="Times New Roman"/>
                <a:ea typeface="Times New Roman"/>
                <a:cs typeface="Times New Roman"/>
                <a:sym typeface="Times New Roman"/>
              </a:rPr>
              <a:t>kg</a:t>
            </a:r>
            <a:endParaRPr sz="4800" b="1" i="0" u="none" strike="noStrike" cap="none">
              <a:solidFill>
                <a:srgbClr val="FF0000"/>
              </a:solidFill>
              <a:latin typeface="Times New Roman"/>
              <a:ea typeface="Times New Roman"/>
              <a:cs typeface="Times New Roman"/>
              <a:sym typeface="Times New Roman"/>
            </a:endParaRPr>
          </a:p>
        </p:txBody>
      </p:sp>
      <p:sp>
        <p:nvSpPr>
          <p:cNvPr id="161" name="Google Shape;161;p5">
            <a:hlinkClick r:id="rId6" action="ppaction://hlinksldjump"/>
          </p:cNvPr>
          <p:cNvSpPr/>
          <p:nvPr/>
        </p:nvSpPr>
        <p:spPr>
          <a:xfrm>
            <a:off x="10550773" y="5882841"/>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a:ea typeface="Times New Roman"/>
                <a:cs typeface="Times New Roman"/>
                <a:sym typeface="Times New Roman"/>
              </a:rPr>
              <a:t>Trở về</a:t>
            </a:r>
            <a:endParaRPr sz="1800" b="1"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ppt_w</p:attrName>
                                        </p:attrNameLst>
                                      </p:cBhvr>
                                      <p:tavLst>
                                        <p:tav tm="0">
                                          <p:val>
                                            <p:strVal val="0"/>
                                          </p:val>
                                        </p:tav>
                                        <p:tav tm="100000">
                                          <p:val>
                                            <p:strVal val="#ppt_w"/>
                                          </p:val>
                                        </p:tav>
                                      </p:tavLst>
                                    </p:anim>
                                    <p:anim calcmode="lin" valueType="num">
                                      <p:cBhvr additive="base">
                                        <p:cTn id="8" dur="500"/>
                                        <p:tgtEl>
                                          <p:spTgt spid="1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67" name="Google Shape;16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68" name="Google Shape;168;p6"/>
          <p:cNvPicPr preferRelativeResize="0"/>
          <p:nvPr/>
        </p:nvPicPr>
        <p:blipFill rotWithShape="1">
          <a:blip r:embed="rId3">
            <a:alphaModFix/>
          </a:blip>
          <a:srcRect r="2036" b="11313"/>
          <a:stretch/>
        </p:blipFill>
        <p:spPr>
          <a:xfrm>
            <a:off x="0" y="0"/>
            <a:ext cx="12192000" cy="6903027"/>
          </a:xfrm>
          <a:prstGeom prst="rect">
            <a:avLst/>
          </a:prstGeom>
          <a:noFill/>
          <a:ln>
            <a:noFill/>
          </a:ln>
        </p:spPr>
      </p:pic>
      <p:pic>
        <p:nvPicPr>
          <p:cNvPr id="169" name="Google Shape;169;p6"/>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70" name="Google Shape;170;p6"/>
          <p:cNvPicPr preferRelativeResize="0"/>
          <p:nvPr/>
        </p:nvPicPr>
        <p:blipFill rotWithShape="1">
          <a:blip r:embed="rId5">
            <a:alphaModFix/>
          </a:blip>
          <a:srcRect b="7748"/>
          <a:stretch/>
        </p:blipFill>
        <p:spPr>
          <a:xfrm>
            <a:off x="8610600" y="3252167"/>
            <a:ext cx="3048000" cy="2744308"/>
          </a:xfrm>
          <a:prstGeom prst="rect">
            <a:avLst/>
          </a:prstGeom>
          <a:noFill/>
          <a:ln>
            <a:noFill/>
          </a:ln>
        </p:spPr>
      </p:pic>
      <p:sp>
        <p:nvSpPr>
          <p:cNvPr id="171" name="Google Shape;171;p6"/>
          <p:cNvSpPr/>
          <p:nvPr/>
        </p:nvSpPr>
        <p:spPr>
          <a:xfrm>
            <a:off x="3239729" y="730672"/>
            <a:ext cx="5864942"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0" u="none" strike="noStrike" cap="none">
                <a:solidFill>
                  <a:srgbClr val="FFFFFF"/>
                </a:solidFill>
                <a:latin typeface="Calibri"/>
                <a:ea typeface="Calibri"/>
                <a:cs typeface="Calibri"/>
                <a:sym typeface="Calibri"/>
              </a:rPr>
              <a:t>Một quả xoài nặng bằng 3 quả quýt, vậy 4 quả xoài nặng bằng bao nhiêu quả quýt ?</a:t>
            </a:r>
            <a:endParaRPr sz="2800" b="1" i="0" u="none" strike="noStrike" cap="none">
              <a:solidFill>
                <a:srgbClr val="FFFFFF"/>
              </a:solidFill>
              <a:latin typeface="Calibri"/>
              <a:ea typeface="Calibri"/>
              <a:cs typeface="Calibri"/>
              <a:sym typeface="Calibri"/>
            </a:endParaRPr>
          </a:p>
        </p:txBody>
      </p:sp>
      <p:sp>
        <p:nvSpPr>
          <p:cNvPr id="172" name="Google Shape;172;p6"/>
          <p:cNvSpPr/>
          <p:nvPr/>
        </p:nvSpPr>
        <p:spPr>
          <a:xfrm>
            <a:off x="2998839" y="3535196"/>
            <a:ext cx="4434347"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1"/>
                </a:solidFill>
                <a:latin typeface="Times New Roman"/>
                <a:ea typeface="Times New Roman"/>
                <a:cs typeface="Times New Roman"/>
                <a:sym typeface="Times New Roman"/>
              </a:rPr>
              <a:t> 12 quả quýt</a:t>
            </a:r>
            <a:endParaRPr sz="4000" b="1" i="0" u="none" strike="noStrike" cap="none">
              <a:solidFill>
                <a:schemeClr val="dk1"/>
              </a:solidFill>
              <a:latin typeface="Times New Roman"/>
              <a:ea typeface="Times New Roman"/>
              <a:cs typeface="Times New Roman"/>
              <a:sym typeface="Times New Roman"/>
            </a:endParaRPr>
          </a:p>
        </p:txBody>
      </p:sp>
      <p:sp>
        <p:nvSpPr>
          <p:cNvPr id="173" name="Google Shape;173;p6">
            <a:hlinkClick r:id="rId6" action="ppaction://hlinksldjump"/>
          </p:cNvPr>
          <p:cNvSpPr/>
          <p:nvPr/>
        </p:nvSpPr>
        <p:spPr>
          <a:xfrm>
            <a:off x="10881949" y="5882841"/>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a:ea typeface="Times New Roman"/>
                <a:cs typeface="Times New Roman"/>
                <a:sym typeface="Times New Roman"/>
              </a:rPr>
              <a:t>Trở về</a:t>
            </a:r>
            <a:endParaRPr sz="1800" b="1"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p:tgtEl>
                                          <p:spTgt spid="172"/>
                                        </p:tgtEl>
                                        <p:attrNameLst>
                                          <p:attrName>ppt_w</p:attrName>
                                        </p:attrNameLst>
                                      </p:cBhvr>
                                      <p:tavLst>
                                        <p:tav tm="0">
                                          <p:val>
                                            <p:strVal val="0"/>
                                          </p:val>
                                        </p:tav>
                                        <p:tav tm="100000">
                                          <p:val>
                                            <p:strVal val="#ppt_w"/>
                                          </p:val>
                                        </p:tav>
                                      </p:tavLst>
                                    </p:anim>
                                    <p:anim calcmode="lin" valueType="num">
                                      <p:cBhvr additive="base">
                                        <p:cTn id="8" dur="500"/>
                                        <p:tgtEl>
                                          <p:spTgt spid="1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a:stretch/>
        </p:blipFill>
        <p:spPr>
          <a:xfrm>
            <a:off x="2913885" y="2877985"/>
            <a:ext cx="501119" cy="448915"/>
          </a:xfrm>
          <a:prstGeom prst="rect">
            <a:avLst/>
          </a:prstGeom>
          <a:noFill/>
          <a:ln>
            <a:noFill/>
          </a:ln>
        </p:spPr>
      </p:pic>
      <p:sp>
        <p:nvSpPr>
          <p:cNvPr id="202" name="Google Shape;202;p8"/>
          <p:cNvSpPr txBox="1"/>
          <p:nvPr/>
        </p:nvSpPr>
        <p:spPr>
          <a:xfrm>
            <a:off x="4248496" y="2165004"/>
            <a:ext cx="398757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C55A11"/>
                </a:solidFill>
              </a:rPr>
              <a:t>YÊU CẦU CẦN ĐẠT</a:t>
            </a:r>
            <a:endParaRPr sz="3200" dirty="0">
              <a:solidFill>
                <a:srgbClr val="C55A11"/>
              </a:solidFill>
              <a:latin typeface="Arial"/>
              <a:ea typeface="Arial"/>
              <a:cs typeface="Arial"/>
              <a:sym typeface="Arial"/>
            </a:endParaRPr>
          </a:p>
        </p:txBody>
      </p:sp>
      <p:sp>
        <p:nvSpPr>
          <p:cNvPr id="203" name="Google Shape;203;p8"/>
          <p:cNvSpPr txBox="1"/>
          <p:nvPr/>
        </p:nvSpPr>
        <p:spPr>
          <a:xfrm>
            <a:off x="3426285" y="2942839"/>
            <a:ext cx="661687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err="1">
                <a:solidFill>
                  <a:srgbClr val="FFC000"/>
                </a:solidFill>
                <a:sym typeface="Arial"/>
              </a:rPr>
              <a:t>Học</a:t>
            </a:r>
            <a:r>
              <a:rPr lang="en-US" sz="2000" b="1" dirty="0">
                <a:solidFill>
                  <a:srgbClr val="FFC000"/>
                </a:solidFill>
                <a:sym typeface="Arial"/>
              </a:rPr>
              <a:t> </a:t>
            </a:r>
            <a:r>
              <a:rPr lang="en-US" sz="2000" b="1" dirty="0" err="1">
                <a:solidFill>
                  <a:srgbClr val="FFC000"/>
                </a:solidFill>
                <a:sym typeface="Arial"/>
              </a:rPr>
              <a:t>sinh</a:t>
            </a:r>
            <a:r>
              <a:rPr lang="en-US" sz="2000" b="1" dirty="0">
                <a:solidFill>
                  <a:srgbClr val="FFC000"/>
                </a:solidFill>
                <a:sym typeface="Arial"/>
              </a:rPr>
              <a:t> </a:t>
            </a:r>
            <a:r>
              <a:rPr lang="en-US" sz="2000" b="1" dirty="0" err="1">
                <a:solidFill>
                  <a:srgbClr val="FFC000"/>
                </a:solidFill>
                <a:sym typeface="Arial"/>
              </a:rPr>
              <a:t>làm</a:t>
            </a:r>
            <a:r>
              <a:rPr lang="en-US" sz="2000" b="1" dirty="0">
                <a:solidFill>
                  <a:srgbClr val="FFC000"/>
                </a:solidFill>
                <a:sym typeface="Arial"/>
              </a:rPr>
              <a:t> </a:t>
            </a:r>
            <a:r>
              <a:rPr lang="en-US" sz="2000" b="1" dirty="0" err="1">
                <a:solidFill>
                  <a:srgbClr val="FFC000"/>
                </a:solidFill>
                <a:sym typeface="Arial"/>
              </a:rPr>
              <a:t>quen</a:t>
            </a:r>
            <a:r>
              <a:rPr lang="en-US" sz="2000" b="1" dirty="0">
                <a:solidFill>
                  <a:srgbClr val="FFC000"/>
                </a:solidFill>
                <a:sym typeface="Arial"/>
              </a:rPr>
              <a:t> </a:t>
            </a:r>
            <a:r>
              <a:rPr lang="en-US" sz="2000" b="1" dirty="0" err="1">
                <a:solidFill>
                  <a:srgbClr val="FFC000"/>
                </a:solidFill>
                <a:sym typeface="Arial"/>
              </a:rPr>
              <a:t>phép</a:t>
            </a:r>
            <a:r>
              <a:rPr lang="en-US" sz="2000" b="1" dirty="0">
                <a:solidFill>
                  <a:srgbClr val="FFC000"/>
                </a:solidFill>
                <a:sym typeface="Arial"/>
              </a:rPr>
              <a:t> </a:t>
            </a:r>
            <a:r>
              <a:rPr lang="en-US" sz="2000" b="1" dirty="0" err="1">
                <a:solidFill>
                  <a:srgbClr val="FFC000"/>
                </a:solidFill>
                <a:sym typeface="Arial"/>
              </a:rPr>
              <a:t>tính</a:t>
            </a:r>
            <a:r>
              <a:rPr lang="en-US" sz="2000" b="1" dirty="0">
                <a:solidFill>
                  <a:srgbClr val="FFC000"/>
                </a:solidFill>
                <a:sym typeface="Arial"/>
              </a:rPr>
              <a:t> </a:t>
            </a:r>
            <a:r>
              <a:rPr lang="en-US" sz="2000" b="1" dirty="0" err="1">
                <a:solidFill>
                  <a:srgbClr val="FFC000"/>
                </a:solidFill>
                <a:sym typeface="Arial"/>
              </a:rPr>
              <a:t>cộng</a:t>
            </a:r>
            <a:r>
              <a:rPr lang="en-US" sz="2000" b="1" dirty="0">
                <a:solidFill>
                  <a:srgbClr val="FFC000"/>
                </a:solidFill>
                <a:sym typeface="Arial"/>
              </a:rPr>
              <a:t>, </a:t>
            </a:r>
            <a:r>
              <a:rPr lang="en-US" sz="2000" b="1" dirty="0" err="1">
                <a:solidFill>
                  <a:srgbClr val="FFC000"/>
                </a:solidFill>
                <a:sym typeface="Arial"/>
              </a:rPr>
              <a:t>trừ</a:t>
            </a:r>
            <a:r>
              <a:rPr lang="en-US" sz="2000" b="1" dirty="0">
                <a:solidFill>
                  <a:srgbClr val="FFC000"/>
                </a:solidFill>
                <a:sym typeface="Arial"/>
              </a:rPr>
              <a:t> </a:t>
            </a:r>
            <a:r>
              <a:rPr lang="en-US" sz="2000" b="1" dirty="0" err="1">
                <a:solidFill>
                  <a:srgbClr val="FFC000"/>
                </a:solidFill>
                <a:sym typeface="Arial"/>
              </a:rPr>
              <a:t>với</a:t>
            </a:r>
            <a:r>
              <a:rPr lang="en-US" sz="2000" b="1" dirty="0">
                <a:solidFill>
                  <a:srgbClr val="FFC000"/>
                </a:solidFill>
                <a:sym typeface="Arial"/>
              </a:rPr>
              <a:t> </a:t>
            </a:r>
            <a:r>
              <a:rPr lang="en-US" sz="2000" b="1" dirty="0" err="1">
                <a:solidFill>
                  <a:srgbClr val="FFC000"/>
                </a:solidFill>
                <a:sym typeface="Arial"/>
              </a:rPr>
              <a:t>số</a:t>
            </a:r>
            <a:r>
              <a:rPr lang="en-US" sz="2000" b="1" dirty="0">
                <a:solidFill>
                  <a:srgbClr val="FFC000"/>
                </a:solidFill>
                <a:sym typeface="Arial"/>
              </a:rPr>
              <a:t> </a:t>
            </a:r>
            <a:r>
              <a:rPr lang="en-US" sz="2000" b="1" dirty="0" err="1">
                <a:solidFill>
                  <a:srgbClr val="FFC000"/>
                </a:solidFill>
                <a:sym typeface="Arial"/>
              </a:rPr>
              <a:t>đo</a:t>
            </a:r>
            <a:r>
              <a:rPr lang="en-US" sz="2000" b="1" dirty="0">
                <a:solidFill>
                  <a:srgbClr val="FFC000"/>
                </a:solidFill>
                <a:sym typeface="Arial"/>
              </a:rPr>
              <a:t> </a:t>
            </a:r>
            <a:endParaRPr sz="1600" b="1" dirty="0"/>
          </a:p>
          <a:p>
            <a:pPr marL="0" marR="0" lvl="0" indent="0" algn="l" rtl="0">
              <a:spcBef>
                <a:spcPts val="0"/>
              </a:spcBef>
              <a:spcAft>
                <a:spcPts val="0"/>
              </a:spcAft>
              <a:buNone/>
            </a:pPr>
            <a:r>
              <a:rPr lang="en-US" sz="2000" b="1" dirty="0">
                <a:solidFill>
                  <a:srgbClr val="FFC000"/>
                </a:solidFill>
                <a:sym typeface="Arial"/>
              </a:rPr>
              <a:t>ki-</a:t>
            </a:r>
            <a:r>
              <a:rPr lang="en-US" sz="2000" b="1" dirty="0" err="1">
                <a:solidFill>
                  <a:srgbClr val="FFC000"/>
                </a:solidFill>
                <a:sym typeface="Arial"/>
              </a:rPr>
              <a:t>lô</a:t>
            </a:r>
            <a:r>
              <a:rPr lang="en-US" sz="2000" b="1" dirty="0">
                <a:solidFill>
                  <a:srgbClr val="FFC000"/>
                </a:solidFill>
                <a:sym typeface="Arial"/>
              </a:rPr>
              <a:t>-gam.</a:t>
            </a:r>
            <a:endParaRPr sz="2000" b="1" dirty="0">
              <a:solidFill>
                <a:srgbClr val="FFC000"/>
              </a:solidFill>
              <a:sym typeface="Arial"/>
            </a:endParaRPr>
          </a:p>
        </p:txBody>
      </p:sp>
      <p:sp>
        <p:nvSpPr>
          <p:cNvPr id="204" name="Google Shape;204;p8"/>
          <p:cNvSpPr txBox="1"/>
          <p:nvPr/>
        </p:nvSpPr>
        <p:spPr>
          <a:xfrm>
            <a:off x="3415004" y="3655643"/>
            <a:ext cx="661687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B050"/>
                </a:solidFill>
                <a:latin typeface="Arial"/>
                <a:ea typeface="Arial"/>
                <a:cs typeface="Arial"/>
                <a:sym typeface="Arial"/>
              </a:rPr>
              <a:t>Vận dụng giải bài toán với số đo ki-lô-gam.</a:t>
            </a:r>
            <a:endParaRPr sz="2400" b="1">
              <a:solidFill>
                <a:srgbClr val="00B050"/>
              </a:solidFill>
              <a:latin typeface="Arial"/>
              <a:ea typeface="Arial"/>
              <a:cs typeface="Arial"/>
              <a:sym typeface="Arial"/>
            </a:endParaRPr>
          </a:p>
        </p:txBody>
      </p:sp>
      <p:sp>
        <p:nvSpPr>
          <p:cNvPr id="205" name="Google Shape;205;p8"/>
          <p:cNvSpPr txBox="1"/>
          <p:nvPr/>
        </p:nvSpPr>
        <p:spPr>
          <a:xfrm>
            <a:off x="3426285" y="4310367"/>
            <a:ext cx="563199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rgbClr val="FF0000"/>
                </a:solidFill>
                <a:latin typeface="Arial"/>
                <a:ea typeface="Arial"/>
                <a:cs typeface="Arial"/>
                <a:sym typeface="Arial"/>
              </a:rPr>
              <a:t>Vận</a:t>
            </a:r>
            <a:r>
              <a:rPr lang="en-US" sz="2400" b="1" dirty="0">
                <a:solidFill>
                  <a:srgbClr val="FF0000"/>
                </a:solidFill>
                <a:latin typeface="Arial"/>
                <a:ea typeface="Arial"/>
                <a:cs typeface="Arial"/>
                <a:sym typeface="Arial"/>
              </a:rPr>
              <a:t> </a:t>
            </a:r>
            <a:r>
              <a:rPr lang="en-US" sz="2400" b="1" dirty="0" err="1">
                <a:solidFill>
                  <a:srgbClr val="FF0000"/>
                </a:solidFill>
                <a:latin typeface="Arial"/>
                <a:ea typeface="Arial"/>
                <a:cs typeface="Arial"/>
                <a:sym typeface="Arial"/>
              </a:rPr>
              <a:t>dụng</a:t>
            </a:r>
            <a:r>
              <a:rPr lang="en-US" sz="2400" b="1" dirty="0">
                <a:solidFill>
                  <a:srgbClr val="FF0000"/>
                </a:solidFill>
                <a:latin typeface="Arial"/>
                <a:ea typeface="Arial"/>
                <a:cs typeface="Arial"/>
                <a:sym typeface="Arial"/>
              </a:rPr>
              <a:t> </a:t>
            </a:r>
            <a:r>
              <a:rPr lang="en-US" sz="2400" b="1" dirty="0" err="1">
                <a:solidFill>
                  <a:srgbClr val="FF0000"/>
                </a:solidFill>
                <a:latin typeface="Arial"/>
                <a:ea typeface="Arial"/>
                <a:cs typeface="Arial"/>
                <a:sym typeface="Arial"/>
              </a:rPr>
              <a:t>vào</a:t>
            </a:r>
            <a:r>
              <a:rPr lang="en-US" sz="2400" b="1" dirty="0">
                <a:solidFill>
                  <a:srgbClr val="FF0000"/>
                </a:solidFill>
                <a:latin typeface="Arial"/>
                <a:ea typeface="Arial"/>
                <a:cs typeface="Arial"/>
                <a:sym typeface="Arial"/>
              </a:rPr>
              <a:t> </a:t>
            </a:r>
            <a:r>
              <a:rPr lang="en-US" sz="2400" b="1" dirty="0" err="1">
                <a:solidFill>
                  <a:srgbClr val="FF0000"/>
                </a:solidFill>
                <a:latin typeface="Arial"/>
                <a:ea typeface="Arial"/>
                <a:cs typeface="Arial"/>
                <a:sym typeface="Arial"/>
              </a:rPr>
              <a:t>các</a:t>
            </a:r>
            <a:r>
              <a:rPr lang="en-US" sz="2400" b="1" dirty="0">
                <a:solidFill>
                  <a:srgbClr val="FF0000"/>
                </a:solidFill>
                <a:latin typeface="Arial"/>
                <a:ea typeface="Arial"/>
                <a:cs typeface="Arial"/>
                <a:sym typeface="Arial"/>
              </a:rPr>
              <a:t> </a:t>
            </a:r>
            <a:r>
              <a:rPr lang="en-US" sz="2400" b="1" dirty="0" err="1">
                <a:solidFill>
                  <a:srgbClr val="FF0000"/>
                </a:solidFill>
                <a:latin typeface="Arial"/>
                <a:ea typeface="Arial"/>
                <a:cs typeface="Arial"/>
                <a:sym typeface="Arial"/>
              </a:rPr>
              <a:t>tình</a:t>
            </a:r>
            <a:r>
              <a:rPr lang="en-US" sz="2400" b="1" dirty="0">
                <a:solidFill>
                  <a:srgbClr val="FF0000"/>
                </a:solidFill>
                <a:latin typeface="Arial"/>
                <a:ea typeface="Arial"/>
                <a:cs typeface="Arial"/>
                <a:sym typeface="Arial"/>
              </a:rPr>
              <a:t> </a:t>
            </a:r>
            <a:r>
              <a:rPr lang="en-US" sz="2400" b="1" dirty="0" err="1">
                <a:solidFill>
                  <a:srgbClr val="FF0000"/>
                </a:solidFill>
                <a:latin typeface="Arial"/>
                <a:ea typeface="Arial"/>
                <a:cs typeface="Arial"/>
                <a:sym typeface="Arial"/>
              </a:rPr>
              <a:t>huống</a:t>
            </a:r>
            <a:r>
              <a:rPr lang="en-US" sz="2400" b="1" dirty="0">
                <a:solidFill>
                  <a:srgbClr val="FF0000"/>
                </a:solidFill>
                <a:latin typeface="Arial"/>
                <a:ea typeface="Arial"/>
                <a:cs typeface="Arial"/>
                <a:sym typeface="Arial"/>
              </a:rPr>
              <a:t> </a:t>
            </a:r>
            <a:r>
              <a:rPr lang="en-US" sz="2400" b="1" dirty="0" err="1">
                <a:solidFill>
                  <a:srgbClr val="FF0000"/>
                </a:solidFill>
                <a:latin typeface="Arial"/>
                <a:ea typeface="Arial"/>
                <a:cs typeface="Arial"/>
                <a:sym typeface="Arial"/>
              </a:rPr>
              <a:t>thực</a:t>
            </a:r>
            <a:r>
              <a:rPr lang="en-US" sz="2400" b="1" dirty="0">
                <a:solidFill>
                  <a:srgbClr val="FF0000"/>
                </a:solidFill>
                <a:latin typeface="Arial"/>
                <a:ea typeface="Arial"/>
                <a:cs typeface="Arial"/>
                <a:sym typeface="Arial"/>
              </a:rPr>
              <a:t> </a:t>
            </a:r>
            <a:r>
              <a:rPr lang="en-US" sz="2400" b="1" dirty="0" err="1">
                <a:solidFill>
                  <a:srgbClr val="FF0000"/>
                </a:solidFill>
                <a:latin typeface="Arial"/>
                <a:ea typeface="Arial"/>
                <a:cs typeface="Arial"/>
                <a:sym typeface="Arial"/>
              </a:rPr>
              <a:t>tế</a:t>
            </a:r>
            <a:r>
              <a:rPr lang="en-US" sz="2400" b="1" dirty="0">
                <a:solidFill>
                  <a:srgbClr val="FF0000"/>
                </a:solidFill>
                <a:latin typeface="Arial"/>
                <a:ea typeface="Arial"/>
                <a:cs typeface="Arial"/>
                <a:sym typeface="Arial"/>
              </a:rPr>
              <a:t>.</a:t>
            </a:r>
            <a:endParaRPr sz="2400" b="1" dirty="0">
              <a:solidFill>
                <a:srgbClr val="FF0000"/>
              </a:solidFill>
              <a:latin typeface="Arial"/>
              <a:ea typeface="Arial"/>
              <a:cs typeface="Arial"/>
              <a:sym typeface="Arial"/>
            </a:endParaRPr>
          </a:p>
        </p:txBody>
      </p:sp>
      <p:pic>
        <p:nvPicPr>
          <p:cNvPr id="206" name="Google Shape;206;p8"/>
          <p:cNvPicPr preferRelativeResize="0"/>
          <p:nvPr/>
        </p:nvPicPr>
        <p:blipFill rotWithShape="1">
          <a:blip r:embed="rId3">
            <a:alphaModFix/>
          </a:blip>
          <a:srcRect/>
          <a:stretch/>
        </p:blipFill>
        <p:spPr>
          <a:xfrm>
            <a:off x="2925166" y="3585115"/>
            <a:ext cx="501119" cy="448915"/>
          </a:xfrm>
          <a:prstGeom prst="rect">
            <a:avLst/>
          </a:prstGeom>
          <a:noFill/>
          <a:ln>
            <a:noFill/>
          </a:ln>
        </p:spPr>
      </p:pic>
      <p:pic>
        <p:nvPicPr>
          <p:cNvPr id="207" name="Google Shape;207;p8"/>
          <p:cNvPicPr preferRelativeResize="0"/>
          <p:nvPr/>
        </p:nvPicPr>
        <p:blipFill rotWithShape="1">
          <a:blip r:embed="rId3">
            <a:alphaModFix/>
          </a:blip>
          <a:srcRect/>
          <a:stretch/>
        </p:blipFill>
        <p:spPr>
          <a:xfrm>
            <a:off x="2925166" y="4304175"/>
            <a:ext cx="501119" cy="4489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childTnLst>
                                </p:cTn>
                              </p:par>
                              <p:par>
                                <p:cTn id="12" presetID="8" presetClass="emph" presetSubtype="0" fill="hold" nodeType="withEffect">
                                  <p:stCondLst>
                                    <p:cond delay="0"/>
                                  </p:stCondLst>
                                  <p:childTnLst>
                                    <p:animRot by="-21600000">
                                      <p:cBhvr>
                                        <p:cTn id="13" dur="2000" fill="hold"/>
                                        <p:tgtEl>
                                          <p:spTgt spid="20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3"/>
                                        </p:tgtEl>
                                        <p:attrNameLst>
                                          <p:attrName>style.visibility</p:attrName>
                                        </p:attrNameLst>
                                      </p:cBhvr>
                                      <p:to>
                                        <p:strVal val="visible"/>
                                      </p:to>
                                    </p:set>
                                    <p:animEffect transition="in" filter="fade">
                                      <p:cBhvr>
                                        <p:cTn id="18" dur="500"/>
                                        <p:tgtEl>
                                          <p:spTgt spid="20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
                                        </p:tgtEl>
                                        <p:attrNameLst>
                                          <p:attrName>style.visibility</p:attrName>
                                        </p:attrNameLst>
                                      </p:cBhvr>
                                      <p:to>
                                        <p:strVal val="visible"/>
                                      </p:to>
                                    </p:set>
                                  </p:childTnLst>
                                </p:cTn>
                              </p:par>
                              <p:par>
                                <p:cTn id="23" presetID="8" presetClass="emph" presetSubtype="0" fill="hold" nodeType="withEffect">
                                  <p:stCondLst>
                                    <p:cond delay="0"/>
                                  </p:stCondLst>
                                  <p:childTnLst>
                                    <p:animRot by="-21600000">
                                      <p:cBhvr>
                                        <p:cTn id="24" dur="2000" fill="hold"/>
                                        <p:tgtEl>
                                          <p:spTgt spid="20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4"/>
                                        </p:tgtEl>
                                        <p:attrNameLst>
                                          <p:attrName>style.visibility</p:attrName>
                                        </p:attrNameLst>
                                      </p:cBhvr>
                                      <p:to>
                                        <p:strVal val="visible"/>
                                      </p:to>
                                    </p:set>
                                    <p:animEffect transition="in" filter="fade">
                                      <p:cBhvr>
                                        <p:cTn id="29" dur="500"/>
                                        <p:tgtEl>
                                          <p:spTgt spid="20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7"/>
                                        </p:tgtEl>
                                        <p:attrNameLst>
                                          <p:attrName>style.visibility</p:attrName>
                                        </p:attrNameLst>
                                      </p:cBhvr>
                                      <p:to>
                                        <p:strVal val="visible"/>
                                      </p:to>
                                    </p:set>
                                  </p:childTnLst>
                                </p:cTn>
                              </p:par>
                              <p:par>
                                <p:cTn id="34" presetID="8" presetClass="emph" presetSubtype="0" fill="hold" nodeType="withEffect">
                                  <p:stCondLst>
                                    <p:cond delay="0"/>
                                  </p:stCondLst>
                                  <p:childTnLst>
                                    <p:animRot by="-21600000">
                                      <p:cBhvr>
                                        <p:cTn id="35" dur="2000" fill="hold"/>
                                        <p:tgtEl>
                                          <p:spTgt spid="207"/>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
                                        </p:tgtEl>
                                        <p:attrNameLst>
                                          <p:attrName>style.visibility</p:attrName>
                                        </p:attrNameLst>
                                      </p:cBhvr>
                                      <p:to>
                                        <p:strVal val="visible"/>
                                      </p:to>
                                    </p:set>
                                    <p:animEffect transition="in" filter="fade">
                                      <p:cBhvr>
                                        <p:cTn id="40"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451</Words>
  <Application>Microsoft Office PowerPoint</Application>
  <PresentationFormat>Widescreen</PresentationFormat>
  <Paragraphs>106</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HP001 4 hàng</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Kim Quỳnh</cp:lastModifiedBy>
  <cp:revision>9</cp:revision>
  <dcterms:created xsi:type="dcterms:W3CDTF">2021-06-04T10:17:52Z</dcterms:created>
  <dcterms:modified xsi:type="dcterms:W3CDTF">2021-10-31T15:04:12Z</dcterms:modified>
</cp:coreProperties>
</file>