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7" r:id="rId10"/>
    <p:sldId id="288" r:id="rId11"/>
    <p:sldId id="289" r:id="rId12"/>
    <p:sldId id="290" r:id="rId13"/>
    <p:sldId id="291" r:id="rId14"/>
    <p:sldId id="292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0B57C-FEBE-447A-B79F-4874F110207F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02426-3548-4C13-A320-7506F5052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4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11C3E-8D59-4B87-B56C-E94D4BA2B6F8}" type="slidenum">
              <a:rPr lang="vi-VN" smtClean="0"/>
              <a:pPr/>
              <a:t>2</a:t>
            </a:fld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ECCC-0296-4594-BA2B-D36ACA421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0023F-2DE4-41B4-B8F6-A9C8DBE34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5CAB3-D2E4-468E-A039-A4E05BAF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57E21-3A75-4858-B3F4-856A6D5D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DD0C-AE5A-4DFE-B98D-F5C88B8F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5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A270-C409-4DDC-A2C2-6DAFAA0D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0E633-54AC-4456-A58E-85B477C16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D107D-9AE9-49F1-9BD3-9E93A1F4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C717-06FF-4819-9D64-A1CCDB8F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8C4-9EB6-4AC3-AF74-80092F2E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7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456C37-2749-463D-8E37-003EFDAE4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A3BDF-0FFD-4651-BC63-959C147F5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69486-E700-4B54-9252-759E13A4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D2AE4-B555-4E49-B2D9-09F08F14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0FE48-1D24-4DDF-94F7-DD08A2B6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2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9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32FD-B4BB-477D-A2C4-24A801B6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E20EA-F162-4E16-976D-EB7A2A6DD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2FB49-0F92-4CEF-B854-6DCB3AB5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1BC8-6A75-4460-B117-EC8E6573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CC5D6-C95B-4107-B9CA-9539E50E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0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7556-A5D6-4596-B23E-C46FCA25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2A752-656E-42F4-9ED8-257977AF1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7EA88-B17A-485D-9E28-E5BC8EB39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56417-63DA-4859-A1BD-1A57A941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2224F-E022-41C4-9C6A-3BD9AF8B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F3108-F308-44C8-91CA-672A6A1F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BD66-DD12-40C6-882F-4D36B4AC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C20F4-7363-414A-AAF7-5C4AB5E5F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52205-C0AC-4C27-B203-B95A1C216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C826C-8C11-4822-BE38-F725CDFE9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A43CFD-7519-4FEC-B601-2049B7BCD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A5A734-A759-4D7A-9DB6-475BF904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BD2DE-19F3-4D76-98AA-D4FEF30E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6A67F2-63C9-4A7B-9BF3-78E65F0C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7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8AD4-F1A9-40F2-940D-19D64785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78766-02BB-4F1A-8249-968A4F368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3731E0-C883-4A99-9086-F12BEE8D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34C84-1F4E-44FF-A77F-556D6782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86479F-27A6-4848-949E-60677710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BDC96-F012-43E5-8641-AB5BAE1A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06FB2-3F56-46B2-8CA3-353CF9AE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0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BADA-5F98-4AB2-B525-3D400271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75454-4CB7-4FC6-8DED-93EC08CA9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180BB-4A96-4568-9FDF-7030C8375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D8EC8-4EE9-4022-80BB-971A55DA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2F3E6-1DD7-4B83-9C99-5B05F211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ABCAE-27D0-49E1-B982-E7915496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2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E1F4-C8CE-4368-9ED7-2CA1B93A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14941-DA48-4980-9EB8-A0C1CCDCA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D5022-C563-4052-A1F1-47EC6DC62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4B4A9-676C-4084-951A-0261FC67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301B0-1D12-452A-8D01-72409471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3BE88-77C1-4368-918D-2418DDCE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B5C82-01BC-40C3-A4AD-1A88909B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F05C4-7E48-4A7B-A34A-4B67E7E17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B33DE-7462-43E4-A5AB-0E6C135BE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3078-B8E4-4336-9CAF-476170A3E53F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80DB-D362-469C-9B60-1B65DB69D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980AF-6AA6-4B7C-8882-EA2617625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4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slide" Target="slide3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7.jpeg"/><Relationship Id="rId5" Type="http://schemas.openxmlformats.org/officeDocument/2006/relationships/image" Target="../media/image22.png"/><Relationship Id="rId10" Type="http://schemas.openxmlformats.org/officeDocument/2006/relationships/image" Target="../media/image26.jpeg"/><Relationship Id="rId4" Type="http://schemas.openxmlformats.org/officeDocument/2006/relationships/image" Target="../media/image19.jpe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jpe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7.jpeg"/><Relationship Id="rId4" Type="http://schemas.openxmlformats.org/officeDocument/2006/relationships/image" Target="../media/image22.pn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jpe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7.jpeg"/><Relationship Id="rId4" Type="http://schemas.openxmlformats.org/officeDocument/2006/relationships/image" Target="../media/image22.pn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jpe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7.jpeg"/><Relationship Id="rId4" Type="http://schemas.openxmlformats.org/officeDocument/2006/relationships/image" Target="../media/image22.pn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375167" y="1521482"/>
            <a:ext cx="9481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Pony" pitchFamily="2" charset="0"/>
              </a:rPr>
              <a:t>Khởi động</a:t>
            </a:r>
          </a:p>
        </p:txBody>
      </p:sp>
      <p:pic>
        <p:nvPicPr>
          <p:cNvPr id="10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7117001" y="3081377"/>
            <a:ext cx="3929641" cy="3352918"/>
          </a:xfrm>
          <a:prstGeom prst="rect">
            <a:avLst/>
          </a:prstGeom>
        </p:spPr>
      </p:pic>
      <p:pic>
        <p:nvPicPr>
          <p:cNvPr id="11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8403789" y="3191926"/>
            <a:ext cx="2452897" cy="2653133"/>
          </a:xfrm>
          <a:prstGeom prst="rect">
            <a:avLst/>
          </a:prstGeom>
        </p:spPr>
      </p:pic>
      <p:pic>
        <p:nvPicPr>
          <p:cNvPr id="12" name="图片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9504749" y="789281"/>
            <a:ext cx="2001416" cy="2292096"/>
          </a:xfrm>
          <a:prstGeom prst="rect">
            <a:avLst/>
          </a:prstGeom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1375167" y="789281"/>
            <a:ext cx="1962912" cy="22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9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774" y="2401473"/>
            <a:ext cx="8279900" cy="1295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Nhận viết được bài toán, cách giải và cách trình bày về bài toán thêm một số đơn vị.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44775" y="3851486"/>
            <a:ext cx="10972800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Vận dụng vào bài tập và giải toán thực tế.</a:t>
            </a:r>
          </a:p>
        </p:txBody>
      </p:sp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216747" y="802542"/>
            <a:ext cx="752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Mục</a:t>
            </a:r>
            <a:r>
              <a:rPr lang="en-US" sz="4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tiêu</a:t>
            </a:r>
            <a:endParaRPr lang="en-US" sz="4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2517585"/>
            <a:ext cx="911736" cy="695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3851486"/>
            <a:ext cx="911736" cy="695113"/>
          </a:xfrm>
          <a:prstGeom prst="rect">
            <a:avLst/>
          </a:prstGeom>
        </p:spPr>
      </p:pic>
      <p:pic>
        <p:nvPicPr>
          <p:cNvPr id="11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9712105" y="586146"/>
            <a:ext cx="2001416" cy="2292096"/>
          </a:xfrm>
          <a:prstGeom prst="rect">
            <a:avLst/>
          </a:prstGeom>
        </p:spPr>
      </p:pic>
      <p:pic>
        <p:nvPicPr>
          <p:cNvPr id="12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739919" y="425935"/>
            <a:ext cx="1962912" cy="2292096"/>
          </a:xfrm>
          <a:prstGeom prst="rect">
            <a:avLst/>
          </a:prstGeom>
        </p:spPr>
      </p:pic>
      <p:pic>
        <p:nvPicPr>
          <p:cNvPr id="13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9737687" y="547043"/>
            <a:ext cx="2001416" cy="2292096"/>
          </a:xfrm>
          <a:prstGeom prst="rect">
            <a:avLst/>
          </a:prstGeom>
        </p:spPr>
      </p:pic>
      <p:pic>
        <p:nvPicPr>
          <p:cNvPr id="14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765501" y="386832"/>
            <a:ext cx="1962912" cy="22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8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6" y="559453"/>
            <a:ext cx="2804667" cy="1133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6631" y="1936750"/>
            <a:ext cx="6882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Bài toán: Trên khay có 8 quả trứng, Mai cho thêm 2 quả trứng. Hỏi có tất cả bao nhiêu quả trứng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89" b="51823" l="66397" r="89412">
                        <a14:foregroundMark x1="83750" y1="37630" x2="83750" y2="37630"/>
                        <a14:foregroundMark x1="82941" y1="37630" x2="82941" y2="37630"/>
                        <a14:foregroundMark x1="84926" y1="37240" x2="84926" y2="37240"/>
                        <a14:foregroundMark x1="84632" y1="36198" x2="84632" y2="36198"/>
                        <a14:foregroundMark x1="84412" y1="36068" x2="84412" y2="36068"/>
                        <a14:foregroundMark x1="83162" y1="35026" x2="83162" y2="35026"/>
                        <a14:foregroundMark x1="83088" y1="34896" x2="83088" y2="34896"/>
                        <a14:foregroundMark x1="82794" y1="34896" x2="82794" y2="34896"/>
                        <a14:foregroundMark x1="82353" y1="30469" x2="82353" y2="30469"/>
                        <a14:foregroundMark x1="80882" y1="29167" x2="80882" y2="2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361" t="28894" r="10454" b="45553"/>
          <a:stretch/>
        </p:blipFill>
        <p:spPr bwMode="auto">
          <a:xfrm>
            <a:off x="9031856" y="1126178"/>
            <a:ext cx="2426848" cy="163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4" t="45817" r="53837" b="27091"/>
          <a:stretch/>
        </p:blipFill>
        <p:spPr bwMode="auto">
          <a:xfrm>
            <a:off x="1070200" y="3583625"/>
            <a:ext cx="3478695" cy="1906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680967" y="3416037"/>
            <a:ext cx="4747845" cy="3063217"/>
            <a:chOff x="6471139" y="691099"/>
            <a:chExt cx="4747845" cy="3063217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57" t="48654" r="23873" b="25673"/>
            <a:stretch/>
          </p:blipFill>
          <p:spPr bwMode="auto">
            <a:xfrm>
              <a:off x="6471139" y="691099"/>
              <a:ext cx="3713870" cy="1878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50" t="69664" r="15285" b="9374"/>
            <a:stretch/>
          </p:blipFill>
          <p:spPr bwMode="auto">
            <a:xfrm>
              <a:off x="9966960" y="2220938"/>
              <a:ext cx="1252024" cy="1533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0" name="Straight Connector 19"/>
          <p:cNvCxnSpPr/>
          <p:nvPr/>
        </p:nvCxnSpPr>
        <p:spPr>
          <a:xfrm flipV="1">
            <a:off x="5710485" y="2467525"/>
            <a:ext cx="2294484" cy="1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55543" y="2928245"/>
            <a:ext cx="3902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301480" y="3444479"/>
            <a:ext cx="38210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832035" y="2857050"/>
            <a:ext cx="7881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268635" y="4536662"/>
            <a:ext cx="4233231" cy="1316044"/>
            <a:chOff x="3111852" y="4648640"/>
            <a:chExt cx="4233231" cy="1316044"/>
          </a:xfrm>
        </p:grpSpPr>
        <p:sp>
          <p:nvSpPr>
            <p:cNvPr id="2" name="TextBox 1"/>
            <p:cNvSpPr txBox="1"/>
            <p:nvPr/>
          </p:nvSpPr>
          <p:spPr>
            <a:xfrm>
              <a:off x="3425420" y="4902296"/>
              <a:ext cx="39196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Arial" pitchFamily="34" charset="0"/>
                  <a:cs typeface="Arial" pitchFamily="34" charset="0"/>
                </a:rPr>
                <a:t>Bài toán cho biết gì?</a:t>
              </a:r>
            </a:p>
          </p:txBody>
        </p:sp>
        <p:sp>
          <p:nvSpPr>
            <p:cNvPr id="3" name="Cloud 2"/>
            <p:cNvSpPr/>
            <p:nvPr/>
          </p:nvSpPr>
          <p:spPr>
            <a:xfrm>
              <a:off x="3111852" y="4648640"/>
              <a:ext cx="4233231" cy="1316044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88798" y="4775326"/>
            <a:ext cx="4233231" cy="1316044"/>
            <a:chOff x="2824862" y="4602414"/>
            <a:chExt cx="4233231" cy="1316044"/>
          </a:xfrm>
        </p:grpSpPr>
        <p:sp>
          <p:nvSpPr>
            <p:cNvPr id="23" name="TextBox 22"/>
            <p:cNvSpPr txBox="1"/>
            <p:nvPr/>
          </p:nvSpPr>
          <p:spPr>
            <a:xfrm>
              <a:off x="3425420" y="4902296"/>
              <a:ext cx="30315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Arial" pitchFamily="34" charset="0"/>
                  <a:cs typeface="Arial" pitchFamily="34" charset="0"/>
                </a:rPr>
                <a:t>Bài toán hỏi gì?</a:t>
              </a:r>
            </a:p>
          </p:txBody>
        </p:sp>
        <p:sp>
          <p:nvSpPr>
            <p:cNvPr id="24" name="Cloud 23"/>
            <p:cNvSpPr/>
            <p:nvPr/>
          </p:nvSpPr>
          <p:spPr>
            <a:xfrm>
              <a:off x="2824862" y="4602414"/>
              <a:ext cx="4233231" cy="1316044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1951326" y="1943968"/>
            <a:ext cx="7007961" cy="156244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1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089" b="51823" l="66397" r="89412">
                        <a14:foregroundMark x1="83750" y1="37630" x2="83750" y2="37630"/>
                        <a14:foregroundMark x1="82941" y1="37630" x2="82941" y2="37630"/>
                        <a14:foregroundMark x1="84926" y1="37240" x2="84926" y2="37240"/>
                        <a14:foregroundMark x1="84632" y1="36198" x2="84632" y2="36198"/>
                        <a14:foregroundMark x1="84412" y1="36068" x2="84412" y2="36068"/>
                        <a14:foregroundMark x1="83162" y1="35026" x2="83162" y2="35026"/>
                        <a14:foregroundMark x1="83088" y1="34896" x2="83088" y2="34896"/>
                        <a14:foregroundMark x1="82794" y1="34896" x2="82794" y2="34896"/>
                        <a14:foregroundMark x1="82353" y1="30469" x2="82353" y2="30469"/>
                        <a14:foregroundMark x1="80882" y1="29167" x2="80882" y2="2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361" t="28894" r="10454" b="45553"/>
          <a:stretch/>
        </p:blipFill>
        <p:spPr bwMode="auto">
          <a:xfrm>
            <a:off x="8554273" y="1042564"/>
            <a:ext cx="2917993" cy="163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372904" y="1340407"/>
            <a:ext cx="6937514" cy="176060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33147" y="2851233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 : 8 quả trứng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Thêm     : 2 quả trứng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... quả trứng?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2301" y="2863220"/>
            <a:ext cx="55961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Số quả trứng có tất cả là: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8 + 2 = 10 ( quả)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Đáp số: 10 quả trứng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11964" y="1340408"/>
            <a:ext cx="78941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Bài toán: Trên khay có 8 quả trứng, </a:t>
            </a:r>
          </a:p>
          <a:p>
            <a:r>
              <a:rPr lang="en-US" sz="3200" dirty="0">
                <a:latin typeface="Arial" pitchFamily="34" charset="0"/>
                <a:cs typeface="Arial" pitchFamily="34" charset="0"/>
              </a:rPr>
              <a:t>Mai cho thêm 2 quả trứng. Hỏi có tất </a:t>
            </a:r>
          </a:p>
          <a:p>
            <a:r>
              <a:rPr lang="en-US" sz="3200" dirty="0">
                <a:latin typeface="Arial" pitchFamily="34" charset="0"/>
                <a:cs typeface="Arial" pitchFamily="34" charset="0"/>
              </a:rPr>
              <a:t>cả bao nhiêu quả trứng?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412550" y="1860355"/>
            <a:ext cx="2294484" cy="1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72848" y="2319315"/>
            <a:ext cx="28701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95400" y="2851233"/>
            <a:ext cx="39171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42043" y="2319315"/>
            <a:ext cx="9297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20"/>
          <p:cNvSpPr/>
          <p:nvPr/>
        </p:nvSpPr>
        <p:spPr>
          <a:xfrm>
            <a:off x="6337517" y="450601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9" name="Rectangle: Rounded Corners 20"/>
          <p:cNvSpPr/>
          <p:nvPr/>
        </p:nvSpPr>
        <p:spPr>
          <a:xfrm>
            <a:off x="7586879" y="450601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0" name="Rectangle: Rounded Corners 20"/>
          <p:cNvSpPr/>
          <p:nvPr/>
        </p:nvSpPr>
        <p:spPr>
          <a:xfrm>
            <a:off x="8939429" y="4525064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6964579" y="4506014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2" name="Rectangle: Rounded Corners 20"/>
          <p:cNvSpPr/>
          <p:nvPr/>
        </p:nvSpPr>
        <p:spPr>
          <a:xfrm>
            <a:off x="8253629" y="4502839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865" y="420464"/>
            <a:ext cx="2276355" cy="91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9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269" y="355997"/>
            <a:ext cx="3122571" cy="115911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63579" y="1515111"/>
            <a:ext cx="7098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Lọ hoa có 9 bông hoa, Việt cắm thêm 6 bông hoa. Hỏi lọ hoa có tất cả bao nhiêu bông hoa?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7344" y="2880823"/>
            <a:ext cx="47234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 :       bông hoa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Thêm     :       bông hoa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 ... bông hoa? </a:t>
            </a:r>
          </a:p>
        </p:txBody>
      </p:sp>
      <p:sp>
        <p:nvSpPr>
          <p:cNvPr id="20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950394" y="3768545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950395" y="4543305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86498" y="2892810"/>
            <a:ext cx="55961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Số bông hoa có tất cả là: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 + 6 = 15 (bông)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Đáp số: 15 bông hoa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837438" y="4430484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837437" y="3674618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363579" y="1542132"/>
            <a:ext cx="7234989" cy="150272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0"/>
          <p:cNvSpPr/>
          <p:nvPr/>
        </p:nvSpPr>
        <p:spPr>
          <a:xfrm>
            <a:off x="6279175" y="454330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0"/>
          <p:cNvSpPr/>
          <p:nvPr/>
        </p:nvSpPr>
        <p:spPr>
          <a:xfrm>
            <a:off x="7528537" y="454330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0"/>
          <p:cNvSpPr/>
          <p:nvPr/>
        </p:nvSpPr>
        <p:spPr>
          <a:xfrm>
            <a:off x="8881087" y="4562355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0"/>
          <p:cNvSpPr/>
          <p:nvPr/>
        </p:nvSpPr>
        <p:spPr>
          <a:xfrm>
            <a:off x="6906237" y="4543305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8" name="Rectangle: Rounded Corners 20"/>
          <p:cNvSpPr/>
          <p:nvPr/>
        </p:nvSpPr>
        <p:spPr>
          <a:xfrm>
            <a:off x="8195287" y="454013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4" t="23281" r="13547" b="59183"/>
          <a:stretch/>
        </p:blipFill>
        <p:spPr bwMode="auto">
          <a:xfrm>
            <a:off x="8728687" y="1542132"/>
            <a:ext cx="2679542" cy="163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Connector 21"/>
          <p:cNvCxnSpPr/>
          <p:nvPr/>
        </p:nvCxnSpPr>
        <p:spPr>
          <a:xfrm>
            <a:off x="2950394" y="1966389"/>
            <a:ext cx="22151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515676" y="2511820"/>
            <a:ext cx="1968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56784" y="1966389"/>
            <a:ext cx="8385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775327" y="2511820"/>
            <a:ext cx="20199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577002" y="2918104"/>
            <a:ext cx="2529777" cy="15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08134" y="152238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473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0" grpId="1" animBg="1"/>
      <p:bldP spid="37" grpId="0" animBg="1"/>
      <p:bldP spid="37" grpId="1" animBg="1"/>
      <p:bldP spid="50" grpId="0"/>
      <p:bldP spid="51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269" y="355997"/>
            <a:ext cx="3122571" cy="115911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68379" y="1515111"/>
            <a:ext cx="9448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Có 8 bạn đang chơi kéo co, có thêm 4 bạn chạy đến cùng chơi. Hỏi lúc đó có tất cả bao nhiêu bạn chơi kéo co?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7344" y="2880823"/>
            <a:ext cx="47234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 :       bạn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Thêm     :       bạn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 ... bạn? </a:t>
            </a:r>
          </a:p>
        </p:txBody>
      </p:sp>
      <p:sp>
        <p:nvSpPr>
          <p:cNvPr id="20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950394" y="3816671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950395" y="4543305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17432" y="2892810"/>
            <a:ext cx="63045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Số bạn chơi kéo co có tất cả là: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 + 4 = 12 ( bạn)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Đáp số: 12 bạn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837438" y="4430484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837437" y="3674618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668379" y="1542132"/>
            <a:ext cx="9288379" cy="150272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0"/>
          <p:cNvSpPr/>
          <p:nvPr/>
        </p:nvSpPr>
        <p:spPr>
          <a:xfrm>
            <a:off x="6279175" y="454330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0"/>
          <p:cNvSpPr/>
          <p:nvPr/>
        </p:nvSpPr>
        <p:spPr>
          <a:xfrm>
            <a:off x="7528537" y="454330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0"/>
          <p:cNvSpPr/>
          <p:nvPr/>
        </p:nvSpPr>
        <p:spPr>
          <a:xfrm>
            <a:off x="8881087" y="4562355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0"/>
          <p:cNvSpPr/>
          <p:nvPr/>
        </p:nvSpPr>
        <p:spPr>
          <a:xfrm>
            <a:off x="6906237" y="4543305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8" name="Rectangle: Rounded Corners 20"/>
          <p:cNvSpPr/>
          <p:nvPr/>
        </p:nvSpPr>
        <p:spPr>
          <a:xfrm>
            <a:off x="8195287" y="454013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33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32722" y="153843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828800" y="2017043"/>
            <a:ext cx="14723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459114" y="2012781"/>
            <a:ext cx="19553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506614" y="2494045"/>
            <a:ext cx="39367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35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0" grpId="1" animBg="1"/>
      <p:bldP spid="37" grpId="0" animBg="1"/>
      <p:bldP spid="37" grpId="1" animBg="1"/>
      <p:bldP spid="50" grpId="0"/>
      <p:bldP spid="51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8117" y="1952121"/>
            <a:ext cx="8581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iCiel Cadena" pitchFamily="2" charset="0"/>
              </a:rPr>
              <a:t>CHÀO TẠM BIỆT CÁC CON!</a:t>
            </a:r>
          </a:p>
        </p:txBody>
      </p:sp>
      <p:pic>
        <p:nvPicPr>
          <p:cNvPr id="17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7" t="31526" r="6533" b="22726"/>
          <a:stretch/>
        </p:blipFill>
        <p:spPr>
          <a:xfrm>
            <a:off x="10559735" y="2336842"/>
            <a:ext cx="1592036" cy="1862200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0" t="31289" r="22801" b="23674"/>
          <a:stretch/>
        </p:blipFill>
        <p:spPr>
          <a:xfrm>
            <a:off x="10012412" y="3413595"/>
            <a:ext cx="1575618" cy="1919151"/>
          </a:xfrm>
          <a:prstGeom prst="rect">
            <a:avLst/>
          </a:prstGeom>
        </p:spPr>
      </p:pic>
      <p:pic>
        <p:nvPicPr>
          <p:cNvPr id="22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8" t="33778" r="36813" b="24385"/>
          <a:stretch/>
        </p:blipFill>
        <p:spPr>
          <a:xfrm>
            <a:off x="9370565" y="4261507"/>
            <a:ext cx="1429656" cy="1811788"/>
          </a:xfrm>
          <a:prstGeom prst="rect">
            <a:avLst/>
          </a:prstGeom>
        </p:spPr>
      </p:pic>
      <p:pic>
        <p:nvPicPr>
          <p:cNvPr id="23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7" t="33778" r="52133" b="24148"/>
          <a:stretch/>
        </p:blipFill>
        <p:spPr>
          <a:xfrm>
            <a:off x="8059807" y="4726762"/>
            <a:ext cx="1721423" cy="1886127"/>
          </a:xfrm>
          <a:prstGeom prst="rect">
            <a:avLst/>
          </a:prstGeom>
        </p:spPr>
      </p:pic>
      <p:grpSp>
        <p:nvGrpSpPr>
          <p:cNvPr id="11" name="组合 8"/>
          <p:cNvGrpSpPr/>
          <p:nvPr/>
        </p:nvGrpSpPr>
        <p:grpSpPr>
          <a:xfrm>
            <a:off x="1738117" y="2627024"/>
            <a:ext cx="5588000" cy="3446271"/>
            <a:chOff x="2178756" y="1295062"/>
            <a:chExt cx="5588000" cy="3446271"/>
          </a:xfrm>
        </p:grpSpPr>
        <p:pic>
          <p:nvPicPr>
            <p:cNvPr id="12" name="图片 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27" t="34897" r="15062" b="7820"/>
            <a:stretch/>
          </p:blipFill>
          <p:spPr>
            <a:xfrm>
              <a:off x="2178756" y="1794932"/>
              <a:ext cx="5588000" cy="2946401"/>
            </a:xfrm>
            <a:prstGeom prst="rect">
              <a:avLst/>
            </a:prstGeom>
          </p:spPr>
        </p:pic>
        <p:pic>
          <p:nvPicPr>
            <p:cNvPr id="13" name="图片 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1295062"/>
              <a:ext cx="1973070" cy="1973070"/>
            </a:xfrm>
            <a:prstGeom prst="rect">
              <a:avLst/>
            </a:prstGeom>
          </p:spPr>
        </p:pic>
        <p:pic>
          <p:nvPicPr>
            <p:cNvPr id="14" name="图片 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78" t="38478" r="37870" b="37870"/>
            <a:stretch/>
          </p:blipFill>
          <p:spPr>
            <a:xfrm>
              <a:off x="4634088" y="2126684"/>
              <a:ext cx="329891" cy="329891"/>
            </a:xfrm>
            <a:prstGeom prst="rect">
              <a:avLst/>
            </a:prstGeom>
          </p:spPr>
        </p:pic>
      </p:grpSp>
      <p:pic>
        <p:nvPicPr>
          <p:cNvPr id="18" name="图片 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6" t="71770" r="8149"/>
          <a:stretch/>
        </p:blipFill>
        <p:spPr>
          <a:xfrm>
            <a:off x="433445" y="5160856"/>
            <a:ext cx="7529689" cy="145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9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321"/>
          <a:stretch>
            <a:fillRect/>
          </a:stretch>
        </p:blipFill>
        <p:spPr>
          <a:xfrm>
            <a:off x="0" y="1071546"/>
            <a:ext cx="3714776" cy="2032000"/>
          </a:xfrm>
          <a:prstGeom prst="rect">
            <a:avLst/>
          </a:prstGeom>
        </p:spPr>
      </p:pic>
      <p:pic>
        <p:nvPicPr>
          <p:cNvPr id="40" name="Picture 39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7334259" y="-500090"/>
            <a:ext cx="3630131" cy="2032000"/>
          </a:xfrm>
          <a:prstGeom prst="rect">
            <a:avLst/>
          </a:prstGeom>
        </p:spPr>
      </p:pic>
      <p:pic>
        <p:nvPicPr>
          <p:cNvPr id="19" name="Picture 18" descr="2157d7f980cb83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9254" y="571492"/>
            <a:ext cx="11361185" cy="7072338"/>
          </a:xfrm>
          <a:prstGeom prst="rect">
            <a:avLst/>
          </a:prstGeom>
        </p:spPr>
      </p:pic>
      <p:pic>
        <p:nvPicPr>
          <p:cNvPr id="25" name="Picture 24" descr="1c98244e0147f1e783b3d16720741e69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6182" t="55208" r="53035" b="22917"/>
          <a:stretch>
            <a:fillRect/>
          </a:stretch>
        </p:blipFill>
        <p:spPr>
          <a:xfrm>
            <a:off x="3584040" y="3944233"/>
            <a:ext cx="1849347" cy="745115"/>
          </a:xfrm>
          <a:prstGeom prst="rect">
            <a:avLst/>
          </a:prstGeom>
        </p:spPr>
      </p:pic>
      <p:pic>
        <p:nvPicPr>
          <p:cNvPr id="23" name="Picture 22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2" y="4857760"/>
            <a:ext cx="1333483" cy="935660"/>
          </a:xfrm>
          <a:prstGeom prst="rect">
            <a:avLst/>
          </a:prstGeom>
        </p:spPr>
      </p:pic>
      <p:pic>
        <p:nvPicPr>
          <p:cNvPr id="28" name="Picture 27" descr="1c98244e0147f1e783b3d16720741e69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6438" t="37500" r="40610" b="42708"/>
          <a:stretch>
            <a:fillRect/>
          </a:stretch>
        </p:blipFill>
        <p:spPr>
          <a:xfrm>
            <a:off x="4095737" y="4357694"/>
            <a:ext cx="992612" cy="642942"/>
          </a:xfrm>
          <a:prstGeom prst="rect">
            <a:avLst/>
          </a:prstGeom>
        </p:spPr>
      </p:pic>
      <p:pic>
        <p:nvPicPr>
          <p:cNvPr id="29" name="Picture 28" descr="kuik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06027" y="3714752"/>
            <a:ext cx="1094907" cy="785818"/>
          </a:xfrm>
          <a:prstGeom prst="rect">
            <a:avLst/>
          </a:prstGeom>
        </p:spPr>
      </p:pic>
      <p:pic>
        <p:nvPicPr>
          <p:cNvPr id="30" name="Picture 29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836584" y="4143381"/>
            <a:ext cx="3524232" cy="2543103"/>
          </a:xfrm>
          <a:prstGeom prst="rect">
            <a:avLst/>
          </a:prstGeom>
        </p:spPr>
      </p:pic>
      <p:pic>
        <p:nvPicPr>
          <p:cNvPr id="31" name="Picture 30" descr="349de0c82228b446ebd18bb653781d4e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5833" r="22500"/>
          <a:stretch>
            <a:fillRect/>
          </a:stretch>
        </p:blipFill>
        <p:spPr>
          <a:xfrm>
            <a:off x="11745294" y="6615550"/>
            <a:ext cx="371677" cy="214314"/>
          </a:xfrm>
          <a:prstGeom prst="rect">
            <a:avLst/>
          </a:prstGeom>
        </p:spPr>
      </p:pic>
      <p:pic>
        <p:nvPicPr>
          <p:cNvPr id="32" name="Picture 31" descr="Untitled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3695700"/>
            <a:ext cx="5207000" cy="31623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 rot="21135566">
            <a:off x="916390" y="1116411"/>
            <a:ext cx="76827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THU HOẠCH TRỨNG GÀ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-406392" y="-14066"/>
            <a:ext cx="3165634" cy="1361603"/>
            <a:chOff x="-304794" y="1"/>
            <a:chExt cx="2214546" cy="1152510"/>
          </a:xfrm>
        </p:grpSpPr>
        <p:pic>
          <p:nvPicPr>
            <p:cNvPr id="37" name="Picture 36" descr="34302354-illustration-of-a-chicken-and-a-banner.jpg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"/>
              <a:ext cx="1571604" cy="1152510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-304794" y="628404"/>
              <a:ext cx="2214546" cy="41970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Trò</a:t>
              </a:r>
              <a:r>
                <a:rPr 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Chơi</a:t>
              </a: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43" name="Picture 42" descr="18789247-tác-giả-của-những-con-vịt-màu-nâu-và-bốn-con-vịt-con-màu-vàng-của-cô-trên-một-nền-trắng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9747" y="5715016"/>
            <a:ext cx="1252203" cy="964882"/>
          </a:xfrm>
          <a:prstGeom prst="rect">
            <a:avLst/>
          </a:prstGeom>
        </p:spPr>
      </p:pic>
      <p:pic>
        <p:nvPicPr>
          <p:cNvPr id="18" name="Picture 17" descr="9a12101c4398f4729d1cb617915a20f0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6264" y="6072206"/>
            <a:ext cx="1047725" cy="785794"/>
          </a:xfrm>
          <a:prstGeom prst="rect">
            <a:avLst/>
          </a:prstGeom>
        </p:spPr>
      </p:pic>
      <p:pic>
        <p:nvPicPr>
          <p:cNvPr id="20" name="Picture 19" descr="coleta-de-passaros-coloridos_1096-119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30" t="74921" r="67012" b="5910"/>
          <a:stretch>
            <a:fillRect/>
          </a:stretch>
        </p:blipFill>
        <p:spPr>
          <a:xfrm>
            <a:off x="4095736" y="4714885"/>
            <a:ext cx="381003" cy="20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66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e-hung-trung-ga.jpg"/>
          <p:cNvPicPr>
            <a:picLocks noChangeAspect="1"/>
          </p:cNvPicPr>
          <p:nvPr/>
        </p:nvPicPr>
        <p:blipFill>
          <a:blip r:embed="rId2"/>
          <a:srcRect l="2320" t="3180" r="1020" b="17314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Untitled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8243" y="3695700"/>
            <a:ext cx="5207000" cy="31623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571725" y="-1"/>
            <a:ext cx="7143800" cy="234214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/>
              <a:t>Hiện</a:t>
            </a:r>
            <a:r>
              <a:rPr lang="en-US" sz="2800" b="1" dirty="0"/>
              <a:t> nay, </a:t>
            </a:r>
            <a:r>
              <a:rPr lang="en-US" sz="2800" b="1" dirty="0" err="1"/>
              <a:t>Gà</a:t>
            </a:r>
            <a:r>
              <a:rPr lang="en-US" sz="2800" b="1" dirty="0"/>
              <a:t> ở </a:t>
            </a:r>
            <a:r>
              <a:rPr lang="en-US" sz="2800" b="1" dirty="0" err="1"/>
              <a:t>trang</a:t>
            </a:r>
            <a:r>
              <a:rPr lang="en-US" sz="2800" b="1" dirty="0"/>
              <a:t> </a:t>
            </a:r>
            <a:r>
              <a:rPr lang="en-US" sz="2800" b="1" dirty="0" err="1"/>
              <a:t>trại</a:t>
            </a:r>
            <a:r>
              <a:rPr lang="en-US" sz="2800" b="1" dirty="0"/>
              <a:t>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đẻ</a:t>
            </a:r>
            <a:r>
              <a:rPr lang="en-US" sz="2800" b="1" dirty="0"/>
              <a:t> </a:t>
            </a:r>
            <a:r>
              <a:rPr lang="en-US" sz="2800" b="1" dirty="0" err="1"/>
              <a:t>rất</a:t>
            </a:r>
            <a:r>
              <a:rPr lang="en-US" sz="2800" b="1" dirty="0"/>
              <a:t> </a:t>
            </a:r>
            <a:r>
              <a:rPr lang="en-US" sz="2800" b="1" dirty="0" err="1"/>
              <a:t>nhiều</a:t>
            </a:r>
            <a:r>
              <a:rPr lang="en-US" sz="2800" b="1" dirty="0"/>
              <a:t> </a:t>
            </a:r>
            <a:r>
              <a:rPr lang="en-US" sz="2800" b="1" dirty="0" err="1"/>
              <a:t>trứng</a:t>
            </a:r>
            <a:r>
              <a:rPr lang="en-US" sz="2800" b="1" dirty="0"/>
              <a:t>. </a:t>
            </a:r>
            <a:r>
              <a:rPr lang="en-US" sz="2800" b="1" dirty="0" err="1"/>
              <a:t>Bạn</a:t>
            </a:r>
            <a:r>
              <a:rPr lang="en-US" sz="2800" b="1" dirty="0"/>
              <a:t> </a:t>
            </a:r>
            <a:r>
              <a:rPr lang="en-US" sz="2800" b="1" dirty="0" err="1"/>
              <a:t>hãy</a:t>
            </a:r>
            <a:r>
              <a:rPr lang="en-US" sz="2800" b="1" dirty="0"/>
              <a:t> </a:t>
            </a:r>
            <a:r>
              <a:rPr lang="en-US" sz="2800" b="1" dirty="0" err="1"/>
              <a:t>giúp</a:t>
            </a:r>
            <a:r>
              <a:rPr lang="en-US" sz="2800" b="1" dirty="0"/>
              <a:t> </a:t>
            </a:r>
            <a:r>
              <a:rPr lang="en-US" sz="2800" b="1" dirty="0" err="1"/>
              <a:t>mình</a:t>
            </a:r>
            <a:r>
              <a:rPr lang="en-US" sz="2800" b="1" dirty="0"/>
              <a:t> </a:t>
            </a:r>
            <a:r>
              <a:rPr lang="en-US" sz="2800" b="1" dirty="0" err="1"/>
              <a:t>thu</a:t>
            </a:r>
            <a:r>
              <a:rPr lang="en-US" sz="2800" b="1" dirty="0"/>
              <a:t> </a:t>
            </a:r>
            <a:r>
              <a:rPr lang="en-US" sz="2800" b="1" dirty="0" err="1"/>
              <a:t>hoạch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trứng</a:t>
            </a:r>
            <a:r>
              <a:rPr lang="en-US" sz="2800" b="1" dirty="0"/>
              <a:t> </a:t>
            </a:r>
            <a:r>
              <a:rPr lang="en-US" sz="2800" b="1" dirty="0" err="1"/>
              <a:t>đó</a:t>
            </a:r>
            <a:r>
              <a:rPr lang="en-US" sz="2800" b="1" dirty="0"/>
              <a:t> </a:t>
            </a:r>
            <a:r>
              <a:rPr lang="en-US" sz="2800" b="1" dirty="0" err="1"/>
              <a:t>bằng</a:t>
            </a:r>
            <a:r>
              <a:rPr lang="en-US" sz="2800" b="1" dirty="0"/>
              <a:t> </a:t>
            </a:r>
            <a:r>
              <a:rPr lang="en-US" sz="2800" b="1" dirty="0" err="1"/>
              <a:t>cách</a:t>
            </a:r>
            <a:r>
              <a:rPr lang="en-US" sz="2800" b="1" dirty="0"/>
              <a:t> </a:t>
            </a:r>
            <a:r>
              <a:rPr lang="en-US" sz="2800" b="1" dirty="0" err="1"/>
              <a:t>trả</a:t>
            </a:r>
            <a:r>
              <a:rPr lang="en-US" sz="2800" b="1" dirty="0"/>
              <a:t> </a:t>
            </a:r>
            <a:r>
              <a:rPr lang="en-US" sz="2800" b="1" dirty="0" err="1"/>
              <a:t>lời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hỏi</a:t>
            </a:r>
            <a:r>
              <a:rPr lang="en-US" sz="2800" b="1" dirty="0"/>
              <a:t> </a:t>
            </a:r>
            <a:r>
              <a:rPr lang="en-US" sz="2800" b="1" dirty="0" err="1"/>
              <a:t>nhé</a:t>
            </a:r>
            <a:r>
              <a:rPr lang="en-US" sz="2800" b="1" dirty="0"/>
              <a:t>. </a:t>
            </a:r>
            <a:r>
              <a:rPr lang="en-US" sz="2800" b="1" dirty="0" err="1"/>
              <a:t>Khi</a:t>
            </a:r>
            <a:r>
              <a:rPr lang="en-US" sz="2800" b="1" dirty="0"/>
              <a:t> </a:t>
            </a:r>
            <a:r>
              <a:rPr lang="en-US" sz="2800" b="1" dirty="0" err="1"/>
              <a:t>bạn</a:t>
            </a:r>
            <a:r>
              <a:rPr lang="en-US" sz="2800" b="1" dirty="0"/>
              <a:t> </a:t>
            </a:r>
            <a:r>
              <a:rPr lang="en-US" sz="2800" b="1" dirty="0" err="1"/>
              <a:t>trả</a:t>
            </a:r>
            <a:r>
              <a:rPr lang="en-US" sz="2800" b="1" dirty="0"/>
              <a:t> </a:t>
            </a:r>
            <a:r>
              <a:rPr lang="en-US" sz="2800" b="1" dirty="0" err="1"/>
              <a:t>lời</a:t>
            </a:r>
            <a:r>
              <a:rPr lang="en-US" sz="2800" b="1" dirty="0"/>
              <a:t> </a:t>
            </a:r>
            <a:r>
              <a:rPr lang="en-US" sz="2800" b="1" dirty="0" err="1"/>
              <a:t>đúng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trứng</a:t>
            </a:r>
            <a:r>
              <a:rPr lang="en-US" sz="2800" b="1" dirty="0"/>
              <a:t>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vào</a:t>
            </a:r>
            <a:r>
              <a:rPr lang="en-US" sz="2800" b="1" dirty="0"/>
              <a:t> </a:t>
            </a:r>
            <a:r>
              <a:rPr lang="en-US" sz="2800" b="1" dirty="0" err="1"/>
              <a:t>giỏ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mình</a:t>
            </a:r>
            <a:r>
              <a:rPr lang="en-US" sz="2800" b="1" dirty="0"/>
              <a:t> </a:t>
            </a:r>
            <a:r>
              <a:rPr lang="en-US" sz="2800" b="1" dirty="0" err="1"/>
              <a:t>rồi</a:t>
            </a:r>
            <a:r>
              <a:rPr lang="en-US" sz="2800" b="1" dirty="0"/>
              <a:t> </a:t>
            </a:r>
            <a:r>
              <a:rPr lang="en-US" sz="2800" b="1" dirty="0" err="1"/>
              <a:t>đấy</a:t>
            </a:r>
            <a:r>
              <a:rPr lang="en-US" sz="2800" b="1" dirty="0"/>
              <a:t>. </a:t>
            </a:r>
            <a:r>
              <a:rPr lang="en-US" sz="2800" b="1" dirty="0" err="1"/>
              <a:t>Nào</a:t>
            </a:r>
            <a:r>
              <a:rPr lang="en-US" sz="2800" b="1" dirty="0"/>
              <a:t> </a:t>
            </a:r>
            <a:r>
              <a:rPr lang="en-US" sz="2800" b="1" dirty="0" err="1"/>
              <a:t>bắt</a:t>
            </a:r>
            <a:r>
              <a:rPr lang="en-US" sz="2800" b="1" dirty="0"/>
              <a:t> </a:t>
            </a:r>
            <a:r>
              <a:rPr lang="en-US" sz="2800" b="1" dirty="0" err="1"/>
              <a:t>đầu</a:t>
            </a:r>
            <a:r>
              <a:rPr lang="en-US" sz="2800" b="1" dirty="0"/>
              <a:t> </a:t>
            </a:r>
            <a:r>
              <a:rPr lang="en-US" sz="2800" b="1" dirty="0" err="1"/>
              <a:t>thôi</a:t>
            </a:r>
            <a:r>
              <a:rPr lang="en-US" sz="2800" b="1" dirty="0"/>
              <a:t>!</a:t>
            </a:r>
            <a:endParaRPr lang="vi-VN" sz="28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4517181" y="1857365"/>
            <a:ext cx="3429024" cy="1489035"/>
            <a:chOff x="3387886" y="1857364"/>
            <a:chExt cx="2571768" cy="1489035"/>
          </a:xfrm>
        </p:grpSpPr>
        <p:pic>
          <p:nvPicPr>
            <p:cNvPr id="11" name="Picture 10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2" name="TextBox 11">
              <a:hlinkClick r:id="rId5" action="ppaction://hlinksldjump"/>
            </p:cNvPr>
            <p:cNvSpPr txBox="1"/>
            <p:nvPr/>
          </p:nvSpPr>
          <p:spPr>
            <a:xfrm>
              <a:off x="3945322" y="2541412"/>
              <a:ext cx="12696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Bắt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đầu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232" y="5956340"/>
            <a:ext cx="1296000" cy="972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514253" y="3172482"/>
            <a:ext cx="3429024" cy="1489035"/>
            <a:chOff x="3387886" y="1857364"/>
            <a:chExt cx="2571768" cy="1489035"/>
          </a:xfrm>
        </p:grpSpPr>
        <p:pic>
          <p:nvPicPr>
            <p:cNvPr id="15" name="Picture 14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6" name="TextBox 15">
              <a:hlinkClick r:id="" action="ppaction://hlinkshowjump?jump=nextslide"/>
            </p:cNvPr>
            <p:cNvSpPr txBox="1"/>
            <p:nvPr/>
          </p:nvSpPr>
          <p:spPr>
            <a:xfrm>
              <a:off x="3574064" y="2541412"/>
              <a:ext cx="20695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Hướng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dẫn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996296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e-hung-trung-ga.jpg"/>
          <p:cNvPicPr>
            <a:picLocks noChangeAspect="1"/>
          </p:cNvPicPr>
          <p:nvPr/>
        </p:nvPicPr>
        <p:blipFill>
          <a:blip r:embed="rId4"/>
          <a:srcRect l="23869" t="14147" r="24076" b="27428"/>
          <a:stretch>
            <a:fillRect/>
          </a:stretch>
        </p:blipFill>
        <p:spPr>
          <a:xfrm>
            <a:off x="-1" y="19464"/>
            <a:ext cx="12192001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0" y="5466"/>
            <a:ext cx="12192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Câu 1: Kết quả của phép tính: 9 + 7 là: 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58" y="1643051"/>
            <a:ext cx="4235852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428717" y="3305487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16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973" y="4008887"/>
            <a:ext cx="1283699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384963" y="4223201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13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160" y="4890069"/>
            <a:ext cx="1283699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380149" y="5104383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15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405" y="5779647"/>
            <a:ext cx="1283699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336395" y="5993961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12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12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2232010" y="1945717"/>
            <a:ext cx="2121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195" y="3107231"/>
            <a:ext cx="1283699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05763" y="4857760"/>
            <a:ext cx="361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14733" y="2376402"/>
            <a:ext cx="888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8507" y="4572008"/>
            <a:ext cx="888976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435" y="6215082"/>
            <a:ext cx="1008035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1504465" y="6381126"/>
            <a:ext cx="642623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0739" y="6373921"/>
            <a:ext cx="887071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9765176" y="6357970"/>
            <a:ext cx="685464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6370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-27006" y="33532"/>
            <a:ext cx="12192001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0" y="5466"/>
            <a:ext cx="12192000" cy="1637584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Câu 2: Trong các phép tính sau, </a:t>
            </a:r>
          </a:p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            phép tính nào </a:t>
            </a:r>
            <a:r>
              <a:rPr lang="vi-VN" sz="3200" b="1" dirty="0"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58" y="1643051"/>
            <a:ext cx="4235852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425928" y="5018787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7 + 3 + 5 = 15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698" y="3893347"/>
            <a:ext cx="1283699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419688" y="4107661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7 + 5 + 3 = 13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005" y="3069305"/>
            <a:ext cx="1283699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393995" y="3283619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7 + 3 + 5 = 14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131" y="5664107"/>
            <a:ext cx="1283699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371120" y="5878421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7 + 5 + 3 = 14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2474823" y="1924692"/>
            <a:ext cx="2121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405" y="4820531"/>
            <a:ext cx="1283699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05763" y="4857760"/>
            <a:ext cx="361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49459" y="2536025"/>
            <a:ext cx="888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8507" y="4572008"/>
            <a:ext cx="888976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435" y="6215082"/>
            <a:ext cx="1008035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1504465" y="6381126"/>
            <a:ext cx="642623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0739" y="6373921"/>
            <a:ext cx="887071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9765176" y="6357970"/>
            <a:ext cx="685464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6151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-1" y="19464"/>
            <a:ext cx="12192001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0" y="5466"/>
            <a:ext cx="12192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Câu 3: Tiến có 7 cái bút, Ngọc có 8 cái bút. Hỏi cả hai bạn có tất cả bao nhiêu cái bút?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58" y="1643051"/>
            <a:ext cx="4235852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418744" y="5886028"/>
            <a:ext cx="5918925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15 cái bút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15" y="3929066"/>
            <a:ext cx="1283699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412504" y="4143380"/>
            <a:ext cx="5959176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14 cái bút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701" y="4810248"/>
            <a:ext cx="1283699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407691" y="5024562"/>
            <a:ext cx="5963989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16 cái bút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213" y="3099054"/>
            <a:ext cx="1283699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391203" y="3313368"/>
            <a:ext cx="598047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1 cái bút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2467639" y="1960411"/>
            <a:ext cx="2121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221" y="5687772"/>
            <a:ext cx="1283699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05763" y="4857760"/>
            <a:ext cx="361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42275" y="2571744"/>
            <a:ext cx="888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0128" y="4572008"/>
            <a:ext cx="888976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435" y="6215082"/>
            <a:ext cx="1008035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1504465" y="6381126"/>
            <a:ext cx="642623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0739" y="6373921"/>
            <a:ext cx="887071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9765176" y="6357970"/>
            <a:ext cx="685464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1938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-1" y="19464"/>
            <a:ext cx="12192001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0" y="5466"/>
            <a:ext cx="12432632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Câu 4: Kết quả của phép tính: 6 + 5 bằng với kết quả phép tính nào dưới đây?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58" y="1643051"/>
            <a:ext cx="4235852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403760" y="4175286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8 + 3</a:t>
            </a:r>
            <a:endParaRPr lang="vi-VN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795" y="3048542"/>
            <a:ext cx="1283699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339784" y="3262856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5 + 7</a:t>
            </a:r>
            <a:endParaRPr lang="vi-VN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475" y="4858418"/>
            <a:ext cx="1283699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411464" y="5072732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9 + 5</a:t>
            </a:r>
            <a:endParaRPr lang="vi-VN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720" y="5747996"/>
            <a:ext cx="1283699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367709" y="5962310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9 + 3</a:t>
            </a:r>
            <a:endParaRPr lang="vi-VN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43969" y="1823915"/>
            <a:ext cx="35762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Yeah,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giỏi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quá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237" y="3977030"/>
            <a:ext cx="1283699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05763" y="4857760"/>
            <a:ext cx="3619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Ồ,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tiếc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46048" y="2619914"/>
            <a:ext cx="888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8507" y="4572008"/>
            <a:ext cx="888976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435" y="6215082"/>
            <a:ext cx="1008035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1504465" y="6381126"/>
            <a:ext cx="642623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0739" y="6373921"/>
            <a:ext cx="887071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9765176" y="6357970"/>
            <a:ext cx="685464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8137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iga-520x384.png"/>
          <p:cNvPicPr>
            <a:picLocks noChangeAspect="1"/>
          </p:cNvPicPr>
          <p:nvPr/>
        </p:nvPicPr>
        <p:blipFill>
          <a:blip r:embed="rId2"/>
          <a:srcRect l="2343" t="2513" r="156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34400" y="6130110"/>
            <a:ext cx="1008035" cy="756026"/>
          </a:xfrm>
          <a:prstGeom prst="rect">
            <a:avLst/>
          </a:prstGeom>
        </p:spPr>
      </p:pic>
      <p:pic>
        <p:nvPicPr>
          <p:cNvPr id="12" name="Picture 11" descr="images (5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11118208" y="6186408"/>
            <a:ext cx="816000" cy="61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90627" y="3143248"/>
            <a:ext cx="69653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hoạch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xong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ơn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nhé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images (6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27" b="22498"/>
          <a:stretch>
            <a:fillRect/>
          </a:stretch>
        </p:blipFill>
        <p:spPr>
          <a:xfrm rot="20642372">
            <a:off x="5606953" y="541112"/>
            <a:ext cx="3417867" cy="132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06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0" y="295458"/>
            <a:ext cx="1525010" cy="2729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067252" y="1437600"/>
            <a:ext cx="94815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Pony" pitchFamily="2" charset="0"/>
              </a:rPr>
              <a:t>Bài 9: BÀI TOÁN VỀ THÊM,            BỚT MỘT SỐ ĐƠN VỊ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8804" y="3742564"/>
            <a:ext cx="74881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Book Antiqua" panose="02040602050305030304" pitchFamily="18" charset="0"/>
              </a:rPr>
              <a:t>Tiết 1: Giải bài toán về thêm</a:t>
            </a:r>
          </a:p>
          <a:p>
            <a:pPr algn="ctr"/>
            <a:r>
              <a:rPr lang="en-US" sz="4400" b="1" dirty="0">
                <a:latin typeface="Book Antiqua" panose="02040602050305030304" pitchFamily="18" charset="0"/>
              </a:rPr>
              <a:t> một số đơn vị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896506" y="587845"/>
            <a:ext cx="9823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Chủ đề 2: Phép cộng, phép trừ trong phạm vi 20</a:t>
            </a:r>
          </a:p>
        </p:txBody>
      </p:sp>
      <p:pic>
        <p:nvPicPr>
          <p:cNvPr id="11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7117001" y="3081377"/>
            <a:ext cx="3929641" cy="3352918"/>
          </a:xfrm>
          <a:prstGeom prst="rect">
            <a:avLst/>
          </a:prstGeom>
        </p:spPr>
      </p:pic>
      <p:pic>
        <p:nvPicPr>
          <p:cNvPr id="12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8403789" y="3191926"/>
            <a:ext cx="2452897" cy="265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0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682</Words>
  <Application>Microsoft Office PowerPoint</Application>
  <PresentationFormat>Widescreen</PresentationFormat>
  <Paragraphs>115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Book Antiqua</vt:lpstr>
      <vt:lpstr>Calibri</vt:lpstr>
      <vt:lpstr>Calibri Light</vt:lpstr>
      <vt:lpstr>iCiel Cadena</vt:lpstr>
      <vt:lpstr>iCiel Crocante</vt:lpstr>
      <vt:lpstr>iCiel Mijas</vt:lpstr>
      <vt:lpstr>iCiel Pony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Kim Quỳnh</cp:lastModifiedBy>
  <cp:revision>67</cp:revision>
  <dcterms:created xsi:type="dcterms:W3CDTF">2021-05-23T15:28:19Z</dcterms:created>
  <dcterms:modified xsi:type="dcterms:W3CDTF">2022-09-25T08:21:43Z</dcterms:modified>
</cp:coreProperties>
</file>