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8" r:id="rId2"/>
    <p:sldId id="299" r:id="rId3"/>
    <p:sldId id="260" r:id="rId4"/>
    <p:sldId id="262" r:id="rId5"/>
    <p:sldId id="264" r:id="rId6"/>
    <p:sldId id="266" r:id="rId7"/>
    <p:sldId id="275" r:id="rId8"/>
    <p:sldId id="268" r:id="rId9"/>
    <p:sldId id="276" r:id="rId10"/>
    <p:sldId id="267" r:id="rId11"/>
    <p:sldId id="269" r:id="rId12"/>
    <p:sldId id="271" r:id="rId13"/>
    <p:sldId id="272" r:id="rId14"/>
    <p:sldId id="270" r:id="rId15"/>
    <p:sldId id="273" r:id="rId16"/>
    <p:sldId id="274" r:id="rId17"/>
    <p:sldId id="295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84" r:id="rId26"/>
    <p:sldId id="285" r:id="rId27"/>
    <p:sldId id="286" r:id="rId28"/>
    <p:sldId id="287" r:id="rId29"/>
    <p:sldId id="309" r:id="rId30"/>
    <p:sldId id="288" r:id="rId31"/>
    <p:sldId id="296" r:id="rId32"/>
    <p:sldId id="302" r:id="rId33"/>
    <p:sldId id="289" r:id="rId34"/>
    <p:sldId id="290" r:id="rId35"/>
    <p:sldId id="293" r:id="rId36"/>
    <p:sldId id="298" r:id="rId37"/>
    <p:sldId id="291" r:id="rId38"/>
    <p:sldId id="292" r:id="rId39"/>
    <p:sldId id="303" r:id="rId40"/>
    <p:sldId id="304" r:id="rId41"/>
    <p:sldId id="305" r:id="rId42"/>
    <p:sldId id="308" r:id="rId43"/>
    <p:sldId id="300" r:id="rId44"/>
    <p:sldId id="30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" name="Google Shape;7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6" name="Google Shape;7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43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18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7892-81CC-491E-8443-F485CBA30F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2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68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52400" y="1700384"/>
            <a:ext cx="7887200" cy="26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98600" y="4442697"/>
            <a:ext cx="67948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903989" y="1088855"/>
            <a:ext cx="215884" cy="194555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61648" y="906691"/>
            <a:ext cx="179120" cy="162549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228700" y="6075499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6095367" y="-62933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1888156" y="-335454"/>
            <a:ext cx="479189" cy="1242276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56851" y="288714"/>
            <a:ext cx="1555768" cy="994700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85548" y="-227458"/>
            <a:ext cx="996813" cy="963903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871928" y="-374260"/>
            <a:ext cx="485067" cy="1312843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481878" y="-581576"/>
            <a:ext cx="730884" cy="1256335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70473" y="-615211"/>
            <a:ext cx="902097" cy="1260939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586229" y="1836235"/>
            <a:ext cx="482896" cy="630069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9862469" y="5940303"/>
            <a:ext cx="485732" cy="1259287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10720520" y="5866435"/>
            <a:ext cx="730720" cy="1173453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"/>
          <p:cNvSpPr/>
          <p:nvPr/>
        </p:nvSpPr>
        <p:spPr>
          <a:xfrm>
            <a:off x="10711047" y="5950856"/>
            <a:ext cx="648040" cy="1188739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"/>
          <p:cNvSpPr/>
          <p:nvPr/>
        </p:nvSpPr>
        <p:spPr>
          <a:xfrm>
            <a:off x="11148978" y="6050329"/>
            <a:ext cx="226708" cy="187433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"/>
          <p:cNvSpPr/>
          <p:nvPr/>
        </p:nvSpPr>
        <p:spPr>
          <a:xfrm>
            <a:off x="11062306" y="6155982"/>
            <a:ext cx="314831" cy="243573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"/>
          <p:cNvSpPr/>
          <p:nvPr/>
        </p:nvSpPr>
        <p:spPr>
          <a:xfrm>
            <a:off x="10952487" y="6272519"/>
            <a:ext cx="434939" cy="2980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"/>
          <p:cNvSpPr/>
          <p:nvPr/>
        </p:nvSpPr>
        <p:spPr>
          <a:xfrm>
            <a:off x="10864403" y="6495516"/>
            <a:ext cx="501728" cy="279555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10842131" y="6740249"/>
            <a:ext cx="313621" cy="19922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"/>
          <p:cNvSpPr/>
          <p:nvPr/>
        </p:nvSpPr>
        <p:spPr>
          <a:xfrm>
            <a:off x="10042563" y="5894789"/>
            <a:ext cx="914828" cy="1148020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"/>
          <p:cNvSpPr/>
          <p:nvPr/>
        </p:nvSpPr>
        <p:spPr>
          <a:xfrm>
            <a:off x="10126346" y="5997385"/>
            <a:ext cx="644479" cy="1175972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"/>
          <p:cNvSpPr/>
          <p:nvPr/>
        </p:nvSpPr>
        <p:spPr>
          <a:xfrm>
            <a:off x="10528599" y="6820069"/>
            <a:ext cx="186359" cy="177825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"/>
          <p:cNvSpPr/>
          <p:nvPr/>
        </p:nvSpPr>
        <p:spPr>
          <a:xfrm>
            <a:off x="10384044" y="6550006"/>
            <a:ext cx="256979" cy="25576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"/>
          <p:cNvSpPr/>
          <p:nvPr/>
        </p:nvSpPr>
        <p:spPr>
          <a:xfrm>
            <a:off x="10277553" y="6306852"/>
            <a:ext cx="288391" cy="36536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"/>
          <p:cNvSpPr/>
          <p:nvPr/>
        </p:nvSpPr>
        <p:spPr>
          <a:xfrm>
            <a:off x="10296331" y="6298993"/>
            <a:ext cx="148563" cy="192708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"/>
          <p:cNvSpPr/>
          <p:nvPr/>
        </p:nvSpPr>
        <p:spPr>
          <a:xfrm>
            <a:off x="10150232" y="6091683"/>
            <a:ext cx="190457" cy="22811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"/>
          <p:cNvSpPr/>
          <p:nvPr/>
        </p:nvSpPr>
        <p:spPr>
          <a:xfrm>
            <a:off x="10120635" y="6021102"/>
            <a:ext cx="135997" cy="158037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"/>
          <p:cNvSpPr/>
          <p:nvPr/>
        </p:nvSpPr>
        <p:spPr>
          <a:xfrm>
            <a:off x="10657767" y="6333728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"/>
          <p:cNvSpPr/>
          <p:nvPr/>
        </p:nvSpPr>
        <p:spPr>
          <a:xfrm>
            <a:off x="10250979" y="5950488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"/>
          <p:cNvSpPr/>
          <p:nvPr/>
        </p:nvSpPr>
        <p:spPr>
          <a:xfrm>
            <a:off x="10673457" y="6682232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7" name="Google Shape;267;p2"/>
          <p:cNvGrpSpPr/>
          <p:nvPr/>
        </p:nvGrpSpPr>
        <p:grpSpPr>
          <a:xfrm>
            <a:off x="9628483" y="330399"/>
            <a:ext cx="582003" cy="758991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241359" y="5671703"/>
            <a:ext cx="1489548" cy="1450015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76515" y="5172514"/>
            <a:ext cx="1178764" cy="1581305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7482459" y="-290349"/>
            <a:ext cx="1342667" cy="1122328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91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85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emf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11" Type="http://schemas.openxmlformats.org/officeDocument/2006/relationships/image" Target="../media/image31.emf"/><Relationship Id="rId5" Type="http://schemas.openxmlformats.org/officeDocument/2006/relationships/image" Target="../media/image26.emf"/><Relationship Id="rId10" Type="http://schemas.openxmlformats.org/officeDocument/2006/relationships/image" Target="../media/image30.emf"/><Relationship Id="rId4" Type="http://schemas.openxmlformats.org/officeDocument/2006/relationships/image" Target="../media/image25.emf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7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49368" y="78377"/>
            <a:ext cx="6794800" cy="636000"/>
          </a:xfrm>
        </p:spPr>
        <p:txBody>
          <a:bodyPr/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BIÊN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05181" y="1676741"/>
            <a:ext cx="12192000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B w="12700" h="8255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NHIỆT LIỆT CHÀO MỪNG QUÝ THẦY CÔ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48056" y="2429216"/>
            <a:ext cx="12192000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B w="12700" h="8255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TỚI </a:t>
            </a:r>
            <a:r>
              <a:rPr lang="en-US" sz="4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LỚP 3A1</a:t>
            </a:r>
            <a:endParaRPr lang="en-US" sz="48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192" y="3476257"/>
            <a:ext cx="530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Môn: Tập đọc</a:t>
            </a:r>
          </a:p>
          <a:p>
            <a:r>
              <a:rPr lang="en-US" sz="28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GV: Lương Thị Bích Ngọc</a:t>
            </a:r>
            <a:endParaRPr lang="en-US" sz="28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7272" y="6357306"/>
            <a:ext cx="291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1"/>
                </a:solidFill>
              </a:rPr>
              <a:t>Năm học: 2021 - 2022</a:t>
            </a:r>
            <a:endParaRPr lang="en-US" sz="2000" b="1">
              <a:solidFill>
                <a:schemeClr val="accent1"/>
              </a:solidFill>
            </a:endParaRPr>
          </a:p>
        </p:txBody>
      </p:sp>
      <p:pic>
        <p:nvPicPr>
          <p:cNvPr id="6" name="LoveIsBlue-RichardClayderman_3da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1029" y="62700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78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098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11" grpId="0"/>
      <p:bldP spid="11" grpId="1"/>
      <p:bldP spid="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8808" y="2322988"/>
            <a:ext cx="954328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ong làm mật, yêu hoa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cá bơi, yêu nước; con chim ca, yêu trời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người muốn sống, con ơi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Phải yêu đồng chí, yêu người anh em.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457200"/>
            <a:ext cx="2356825" cy="18657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6257" y="1012957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Khổ 1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25988" y="2404872"/>
            <a:ext cx="4755044" cy="2159968"/>
            <a:chOff x="5025988" y="2404872"/>
            <a:chExt cx="4755044" cy="215996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6074500" y="2404872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628468" y="2902192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1060" y="2902192"/>
              <a:ext cx="82460" cy="569358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840652" y="2404872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303520" y="2902192"/>
              <a:ext cx="82460" cy="569358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16934" y="2974230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17244" y="3471550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064670" y="4042144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9140952" y="4042144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025988" y="4067520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809068" y="3471550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3029712" y="2974230"/>
            <a:ext cx="152564" cy="49732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27" y="307097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224" y="1863556"/>
            <a:ext cx="9043416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Một ngôi sao, chẳng sáng đêm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Một thân lúa chín, chẳng nên mùa vàng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Một người – đâu phải nhân gian?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Sống chăng, một đốm lửa tàn mà thôi!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80063"/>
            <a:ext cx="2356825" cy="186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257" y="61976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Khổ 2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9" y="-50567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776" y="292608"/>
            <a:ext cx="779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Thứ ba ngày 26 tháng 10 năm 2021</a:t>
            </a:r>
          </a:p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Tập đọc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</a:rPr>
              <a:t>Tiếng ru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Tố Hữu</a:t>
            </a:r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5688" y="1853522"/>
          <a:ext cx="8128000" cy="5147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514774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Luyện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đọc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Tìm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hiểu bài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8736" y="2368296"/>
          <a:ext cx="8124952" cy="16062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247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247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16062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ngữ: 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2536" y="3974592"/>
          <a:ext cx="8124952" cy="24444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661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398833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24444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Đoạn: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Nội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dung: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1432" y="2368296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ửa tàn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7336" y="3051262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úa chín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7728" y="2356104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ùa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152" y="2356103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hân gian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8" y="0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224" y="1863556"/>
            <a:ext cx="9043416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Một ngôi sao, chẳng sáng đêm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Một thân lúa chín, chẳng nên mùa vàng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Một người – đâu phải nhân gian?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Sống chăng, một đốm lửa tàn mà thôi!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80063"/>
            <a:ext cx="2356825" cy="186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257" y="61976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Khổ 2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6441" y="1945851"/>
            <a:ext cx="5526663" cy="2145655"/>
            <a:chOff x="3856441" y="1945851"/>
            <a:chExt cx="5526663" cy="2145655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804844" y="1945851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8316140" y="1945851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804844" y="2525466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30540" y="2520398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256204" y="3017718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332486" y="3017718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529336" y="3017718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615876" y="3034432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856441" y="3594186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9077976" y="3594186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154258" y="3594186"/>
              <a:ext cx="152564" cy="49732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9" y="-50567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80063"/>
            <a:ext cx="2356825" cy="186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57" y="61976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Khổ 3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04" y="2339249"/>
            <a:ext cx="882091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Núi cao bởi có đất bồi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đâu?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còn?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9" y="-50567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776" y="292608"/>
            <a:ext cx="779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Thứ ba ngày 26 tháng 10 năm 2021</a:t>
            </a:r>
          </a:p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Tập đọc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</a:rPr>
              <a:t>Tiếng ru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Tố Hữu</a:t>
            </a:r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5688" y="1853522"/>
          <a:ext cx="8128000" cy="5147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514774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Luyện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đọc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Tìm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hiểu bài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8736" y="2368296"/>
          <a:ext cx="8124952" cy="16062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247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247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16062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ngữ: 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00024"/>
              </p:ext>
            </p:extLst>
          </p:nvPr>
        </p:nvGraphicFramePr>
        <p:xfrm>
          <a:off x="732536" y="3810000"/>
          <a:ext cx="8124952" cy="22524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661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398833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2252472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Đoạn: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Nội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dung: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1432" y="2368296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ửa tàn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5248" y="3027417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úa chín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7728" y="2356104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ùa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152" y="2356103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hân gian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8056" y="2356102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ồi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8" y="14569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80063"/>
            <a:ext cx="2356825" cy="186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57" y="61976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Khổ 3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04" y="2339249"/>
            <a:ext cx="882091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Núi cao bởi có đất bồi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đâu?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còn?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9" y="-50567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776" y="292608"/>
            <a:ext cx="779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Thứ ba ngày 26 tháng 10 năm 2021</a:t>
            </a:r>
          </a:p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Tập đọc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</a:rPr>
              <a:t>Tiếng ru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Tố Hữu</a:t>
            </a:r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5688" y="1853522"/>
          <a:ext cx="8128000" cy="5147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514774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Luyện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đọc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Tìm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hiểu bài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8736" y="2368296"/>
          <a:ext cx="8124952" cy="16062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247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247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16062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ngữ: 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2536" y="3810000"/>
          <a:ext cx="8124952" cy="22524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661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398833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2252472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Đoạn: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Nội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dung: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1432" y="2368296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ửa tàn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2310" y="3017824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úa chín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7728" y="2356104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ùa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152" y="2356103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hân gian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8056" y="2356102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ồi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" y="4305103"/>
            <a:ext cx="475742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Núi cao bởi có đất bồi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đâu?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còn?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044661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13660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66402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46528" y="4685028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23768" y="4621127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80066" y="4633318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37393" y="4933546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352310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31108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89528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9" y="-26857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600" y="2761488"/>
            <a:ext cx="9442192" cy="670096"/>
          </a:xfrm>
        </p:spPr>
        <p:txBody>
          <a:bodyPr/>
          <a:lstStyle/>
          <a:p>
            <a:r>
              <a:rPr lang="en-US" sz="3600" smtClean="0">
                <a:latin typeface="+mn-lt"/>
              </a:rPr>
              <a:t>Để đọc đúng bài thơ, con đọc như thế nào ?</a:t>
            </a:r>
            <a:endParaRPr lang="en-US" sz="360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" y="1113335"/>
            <a:ext cx="2356825" cy="1865788"/>
          </a:xfrm>
          <a:prstGeom prst="rect">
            <a:avLst/>
          </a:prstGeom>
        </p:spPr>
      </p:pic>
      <p:pic>
        <p:nvPicPr>
          <p:cNvPr id="5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263" y="5549447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57" y="701464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1976" y="1606621"/>
            <a:ext cx="64092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Luyện đọc khổ thơ theo nhóm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RÒ CHƠI KHOA HỌC | Science - Quiziz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14072"/>
          <a:stretch/>
        </p:blipFill>
        <p:spPr bwMode="auto">
          <a:xfrm>
            <a:off x="375031" y="1252727"/>
            <a:ext cx="2534753" cy="14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83" y="2191396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478" y="1215633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174171" y="1611333"/>
            <a:ext cx="6642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Ôn bài cũ: </a:t>
            </a:r>
          </a:p>
          <a:p>
            <a:pPr algn="ctr"/>
            <a:r>
              <a:rPr lang="en-US" altLang="zh-CN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Các em nhỏ và cụ già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sp>
        <p:nvSpPr>
          <p:cNvPr id="12" name="文本框 52"/>
          <p:cNvSpPr txBox="1"/>
          <p:nvPr/>
        </p:nvSpPr>
        <p:spPr>
          <a:xfrm>
            <a:off x="259703" y="1858839"/>
            <a:ext cx="703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Đọc đoạn 4 và cho biết: Vì sao khi trò chuyện với các bạn nhỏ, ông cụ lại thấy lòng nhẹ hơn?</a:t>
            </a:r>
            <a:endParaRPr lang="en-US" altLang="zh-C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sp>
        <p:nvSpPr>
          <p:cNvPr id="13" name="文本框 52"/>
          <p:cNvSpPr txBox="1"/>
          <p:nvPr/>
        </p:nvSpPr>
        <p:spPr>
          <a:xfrm>
            <a:off x="345235" y="1936425"/>
            <a:ext cx="7034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Câu chuyện Các em nhỏ và cụ già muốn nói với em điều gì?</a:t>
            </a:r>
            <a:endParaRPr lang="en-US" altLang="zh-C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-27806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0" b="12992"/>
          <a:stretch/>
        </p:blipFill>
        <p:spPr>
          <a:xfrm>
            <a:off x="565785" y="1225296"/>
            <a:ext cx="2131695" cy="171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104" y="1792444"/>
            <a:ext cx="2751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bài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9" y="1241488"/>
            <a:ext cx="4078097" cy="27486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ão cá vàng với trí nhớ 3 giây chỉ là huyền tho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27" y="1241488"/>
            <a:ext cx="4078097" cy="27486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h dán tường cánh chim trời - Xưởng in Rima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/>
        </p:blipFill>
        <p:spPr bwMode="auto">
          <a:xfrm>
            <a:off x="3218878" y="4109362"/>
            <a:ext cx="4078097" cy="27486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6872" y="164270"/>
            <a:ext cx="681156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Quan sát các bức ảnh và cho biết các con vật đang làm gì?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10" y="-182880"/>
            <a:ext cx="1841786" cy="18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9" y="1241488"/>
            <a:ext cx="4078097" cy="27486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ão cá vàng với trí nhớ 3 giây chỉ là huyền tho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79" y="1333214"/>
            <a:ext cx="4078097" cy="27486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ranh dán tường cánh chim trời - Xưởng in Rima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/>
        </p:blipFill>
        <p:spPr bwMode="auto">
          <a:xfrm>
            <a:off x="2583603" y="4092350"/>
            <a:ext cx="4078097" cy="27486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6872" y="164270"/>
            <a:ext cx="681156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Con ong, con cá, con chim yêu </a:t>
            </a:r>
          </a:p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những gì? Vì sao?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0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2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776" y="292608"/>
            <a:ext cx="779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Thứ ba ngày 26 tháng 10 năm 2021</a:t>
            </a:r>
          </a:p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Tập đọc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</a:rPr>
              <a:t>Tiếng ru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Tố Hữu</a:t>
            </a:r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5688" y="1853522"/>
          <a:ext cx="8128000" cy="5147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514774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Luyện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đọc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Tìm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hiểu bài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8736" y="2368296"/>
          <a:ext cx="8124952" cy="16062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247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247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16062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ngữ: 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2536" y="3810000"/>
          <a:ext cx="8124952" cy="22524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661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398833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2252472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Đoạn: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Nội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dung: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1432" y="2368296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ửa tàn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6570" y="3028598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úa chín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7728" y="2356104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ùa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152" y="2356103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hân gian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8056" y="2356102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ồi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" y="4305103"/>
            <a:ext cx="475742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Núi cao bởi có đất bồi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đâu?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còn?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044661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13660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66402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46528" y="4685028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23768" y="4621127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80066" y="4633318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37393" y="4933546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352310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31108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89528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78624" y="3051261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đồng chí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7" y="-2150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08" y="2322988"/>
            <a:ext cx="954328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ong làm mật, yêu hoa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cá bơi, yêu nước; con chim ca, yêu trời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người muốn sống, con ơi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Phải yêu đồng chí, yêu người anh 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808" y="1554479"/>
            <a:ext cx="95432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Trong khổ thơ 1, từ nào được lặp lại nhiều lần?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11" y="-146304"/>
            <a:ext cx="1700783" cy="170078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244481" y="2922597"/>
            <a:ext cx="650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44737" y="4534989"/>
            <a:ext cx="650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4753" y="4534989"/>
            <a:ext cx="650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46433" y="3459045"/>
            <a:ext cx="650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23913" y="3459045"/>
            <a:ext cx="650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10828"/>
            <a:ext cx="9043416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kern="0" smtClean="0">
                <a:solidFill>
                  <a:schemeClr val="accent1">
                    <a:lumMod val="75000"/>
                  </a:schemeClr>
                </a:solidFill>
              </a:rPr>
              <a:t>Câu 2: Hãy nêu cách hiểu của em về mỗi câu thơ </a:t>
            </a:r>
          </a:p>
          <a:p>
            <a:r>
              <a:rPr lang="en-US" sz="2800" kern="0" smtClean="0">
                <a:solidFill>
                  <a:schemeClr val="accent1">
                    <a:lumMod val="75000"/>
                  </a:schemeClr>
                </a:solidFill>
              </a:rPr>
              <a:t>trong khổ thơ </a:t>
            </a:r>
          </a:p>
          <a:p>
            <a:r>
              <a:rPr lang="en-US" sz="2800" kern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M: </a:t>
            </a:r>
            <a:r>
              <a:rPr lang="en-US" sz="2800" kern="0" smtClean="0">
                <a:solidFill>
                  <a:schemeClr val="accent1">
                    <a:lumMod val="75000"/>
                  </a:schemeClr>
                </a:solidFill>
              </a:rPr>
              <a:t>Một ngôi sao chẳng sáng đêm.</a:t>
            </a:r>
          </a:p>
          <a:p>
            <a:r>
              <a:rPr lang="en-US" sz="2800" kern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-&gt; Một ngôi sao không làm nên một đêm sao sáng.</a:t>
            </a:r>
          </a:p>
          <a:p>
            <a:r>
              <a:rPr lang="en-US" sz="2800" kern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-&gt; Nhiều ngôi sao mới làm nên một đêm sao sáng.</a:t>
            </a:r>
            <a:endParaRPr lang="en-US" sz="2800" ker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mot ngoi sao.jpg"/>
          <p:cNvPicPr>
            <a:picLocks noChangeAspect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8" y="2902017"/>
            <a:ext cx="3758184" cy="395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Khám phá vũ trụ: Những ngôi sao sáng nhất bầu trời đê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5"/>
          <a:stretch/>
        </p:blipFill>
        <p:spPr bwMode="auto">
          <a:xfrm>
            <a:off x="5454396" y="2902016"/>
            <a:ext cx="3936492" cy="39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6641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224" y="2169871"/>
            <a:ext cx="90434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 smtClean="0">
                <a:solidFill>
                  <a:schemeClr val="accent1">
                    <a:lumMod val="75000"/>
                  </a:schemeClr>
                </a:solidFill>
              </a:rPr>
              <a:t>Một </a:t>
            </a: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thân lúa chín, chẳng nên mùa </a:t>
            </a:r>
            <a:r>
              <a:rPr lang="en-US" sz="3600" kern="0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endParaRPr lang="en-US" sz="3600" ker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224" y="3049228"/>
            <a:ext cx="904341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 smtClean="0">
                <a:solidFill>
                  <a:schemeClr val="accent1">
                    <a:lumMod val="75000"/>
                  </a:schemeClr>
                </a:solidFill>
              </a:rPr>
              <a:t>Một </a:t>
            </a: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người – đâu phải nhân gian?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Sống chăng, một đốm lửa tàn mà thôi!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224" y="1455387"/>
            <a:ext cx="9226296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Nêu cách hiểu của mình về những dòng thơ sau: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79" y="-118873"/>
            <a:ext cx="1674667" cy="16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ector cây lúa gạo ở Châu Á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7" y="2228859"/>
            <a:ext cx="4270248" cy="406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Cánh đồng lúa Hội An đã chín vàng nhưng vắng bóng du khá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87" y="2228859"/>
            <a:ext cx="4270248" cy="406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548767" y="1442932"/>
            <a:ext cx="888796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 smtClean="0">
                <a:solidFill>
                  <a:schemeClr val="accent1">
                    <a:lumMod val="75000"/>
                  </a:schemeClr>
                </a:solidFill>
              </a:rPr>
              <a:t>Một </a:t>
            </a: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thân lúa chín, chẳng nên mùa </a:t>
            </a:r>
            <a:r>
              <a:rPr lang="en-US" sz="3600" kern="0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endParaRPr lang="en-US" sz="3600" ker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03" y="-73153"/>
            <a:ext cx="1591407" cy="15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ector trẻ em mặc áo in Cờ nắm tay quanh trái đất | Thư viện stock vector 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" y="1490472"/>
            <a:ext cx="8956548" cy="442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635635" y="260308"/>
            <a:ext cx="904341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Một </a:t>
            </a:r>
            <a:r>
              <a:rPr lang="en-US" sz="3200" kern="0">
                <a:solidFill>
                  <a:schemeClr val="accent1">
                    <a:lumMod val="75000"/>
                  </a:schemeClr>
                </a:solidFill>
              </a:rPr>
              <a:t>người – đâu phải nhân gian?</a:t>
            </a:r>
            <a:br>
              <a:rPr lang="en-US" sz="32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kern="0">
                <a:solidFill>
                  <a:schemeClr val="accent1">
                    <a:lumMod val="75000"/>
                  </a:schemeClr>
                </a:solidFill>
              </a:rPr>
              <a:t>Sống chăng, một đốm lửa tàn mà thôi!</a:t>
            </a:r>
          </a:p>
        </p:txBody>
      </p:sp>
      <p:pic>
        <p:nvPicPr>
          <p:cNvPr id="4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51" y="-163802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915" y="1677628"/>
            <a:ext cx="904341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Vì sao sống trong cộng đồng chúng ta phải yêu đồng chí, yêu người anh em?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63" y="5517236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-107226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758"/>
          <a:stretch/>
        </p:blipFill>
        <p:spPr>
          <a:xfrm>
            <a:off x="1744760" y="1412095"/>
            <a:ext cx="8322347" cy="5445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44168" y="636615"/>
            <a:ext cx="933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Quan sát tranh và cho biết bức tranh vẽ gì?</a:t>
            </a:r>
            <a:endParaRPr lang="en-US" sz="3200" b="1">
              <a:solidFill>
                <a:srgbClr val="C00000"/>
              </a:solidFill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558" y="5418229"/>
            <a:ext cx="730991" cy="1439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2" y="1394371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inh phục đỉnh Fansipan – Đỉnh núi cao nhất bán đảo Đông Dươ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68" y="11539728"/>
            <a:ext cx="1207912" cy="6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1932" y="616924"/>
            <a:ext cx="904341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Vì sao núi không nên chê đất thấp, biển không nên chê sông nhỏ ?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" y="1457380"/>
            <a:ext cx="5131264" cy="448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79" y="1457380"/>
            <a:ext cx="5131264" cy="44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9" y="1649554"/>
            <a:ext cx="4681726" cy="429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00" y="1649554"/>
            <a:ext cx="4554932" cy="42940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38856" y="3113314"/>
            <a:ext cx="365760" cy="391886"/>
          </a:xfrm>
          <a:prstGeom prst="ellips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32162" y="3186466"/>
            <a:ext cx="365760" cy="391886"/>
          </a:xfrm>
          <a:prstGeom prst="ellips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75" y="5439237"/>
            <a:ext cx="664370" cy="130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27" y="-151151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104" y="3107345"/>
            <a:ext cx="882091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Núi cao bởi có đất bồi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đâu?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còn?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104" y="1874775"/>
            <a:ext cx="882091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Qua khổ thơ 3, tác giả muốn khuyên chúng ta điều gì?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238" y="5484957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0" y="-50663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08" y="1774348"/>
            <a:ext cx="9543288" cy="230832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ong làm mật, yêu hoa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cá bơi, yêu nước; con chim ca, yêu trời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Con người muốn sống, con ơi</a:t>
            </a:r>
            <a:br>
              <a:rPr lang="en-US" sz="36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kern="0">
                <a:solidFill>
                  <a:schemeClr val="accent1">
                    <a:lumMod val="75000"/>
                  </a:schemeClr>
                </a:solidFill>
              </a:rPr>
              <a:t>Phải yêu đồng chí, yêu người anh 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104" y="507196"/>
            <a:ext cx="946099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Câu lục bát nào trong khổ thơ 1 nói lên ý chính của cả bài thơ?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5" y="3830414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816" y="1558756"/>
            <a:ext cx="817168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Qua bài thơ, nhà thơ Tố Hữu muốn nói với </a:t>
            </a:r>
          </a:p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chúng ta điều gì?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816" y="1558756"/>
            <a:ext cx="922324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Bài thơ khuyên con người sống giữa cộng đồng phải biết yêu thương anh em, bạn bè, đồng chí.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776" y="292608"/>
            <a:ext cx="779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Thứ ba ngày 26 tháng 10 năm 2021</a:t>
            </a:r>
          </a:p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Tập đọc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</a:rPr>
              <a:t>Tiếng ru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Tố Hữu</a:t>
            </a:r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5688" y="1853522"/>
          <a:ext cx="8128000" cy="5147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514774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Luyện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đọc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Tìm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hiểu bài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8736" y="2368296"/>
          <a:ext cx="8124952" cy="16062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247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247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16062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ngữ: 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2536" y="3810000"/>
          <a:ext cx="8124952" cy="22524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661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398833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2252472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Đoạn: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Nội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dung: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1432" y="2368296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ửa tàn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034" y="3066287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úa chín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7728" y="2356104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ùa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152" y="2356103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hân gian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8056" y="2356102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ồi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" y="4305103"/>
            <a:ext cx="475742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Núi cao bởi có đất bồi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đâu?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còn?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044661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13660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66402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46528" y="4685028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23768" y="4621127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80066" y="4633318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37393" y="4933546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352310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31108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89528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78624" y="3051261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đồng chí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77384" y="4354465"/>
            <a:ext cx="498043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Bài thơ khuyên con người sống giữa cộng đồng phải biết yêu thương anh em, bạn bè, đồng chí.</a:t>
            </a:r>
            <a:endParaRPr lang="en-US" sz="2400" ker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1976" y="1606621"/>
            <a:ext cx="64092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Luyện đọc lại bài thơ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RÒ CHƠI KHOA HỌC | Science - Quiziz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14072"/>
          <a:stretch/>
        </p:blipFill>
        <p:spPr bwMode="auto">
          <a:xfrm>
            <a:off x="375031" y="1252727"/>
            <a:ext cx="2534753" cy="14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208" y="2921212"/>
            <a:ext cx="1032052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Để đọc hay bài thơ con cần đọc với giọng như thế nào?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11" y="-1"/>
            <a:ext cx="1719423" cy="17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0248" y="689635"/>
            <a:ext cx="9144000" cy="601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400" b="1" kern="0" smtClean="0">
                <a:solidFill>
                  <a:schemeClr val="accent6"/>
                </a:solidFill>
              </a:rPr>
              <a:t>TIẾNG RU</a:t>
            </a:r>
          </a:p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Con ong làm mật, yêu hoa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Con cá bơi, yêu nước; con chim ca, yêu trời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Con người muốn sống, con ơi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Phải yêu đồng chí, yêu người anh em.</a:t>
            </a:r>
          </a:p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Một ngôi sao, chẳng sáng đêm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Một thân lúa chín, chẳng nên mùa vàng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Một người – đâu phải nhân gian?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Sống chăng, một đốm lửa tàn mà thôi!</a:t>
            </a:r>
          </a:p>
          <a:p>
            <a:pPr algn="ctr"/>
            <a:endParaRPr lang="en-US" sz="2400" kern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Núi </a:t>
            </a: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>cao bởi có đất bồi</a:t>
            </a:r>
            <a:br>
              <a:rPr lang="en-US" sz="24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</a:t>
            </a: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đâu?</a:t>
            </a: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24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</a:t>
            </a: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còn?</a:t>
            </a:r>
          </a:p>
          <a:p>
            <a:pPr algn="ctr"/>
            <a:r>
              <a:rPr lang="en-US" sz="2400" b="1" kern="0" smtClean="0">
                <a:solidFill>
                  <a:schemeClr val="accent6"/>
                </a:solidFill>
              </a:rPr>
              <a:t>                                                                                      TỐ HỮU</a:t>
            </a:r>
            <a:r>
              <a:rPr lang="en-US" sz="2400" kern="0"/>
              <a:t/>
            </a:r>
            <a:br>
              <a:rPr lang="en-US" sz="2400" kern="0"/>
            </a:br>
            <a:endParaRPr lang="en-US" sz="2400" kern="0"/>
          </a:p>
        </p:txBody>
      </p:sp>
      <p:sp>
        <p:nvSpPr>
          <p:cNvPr id="5" name="Rectangle 4"/>
          <p:cNvSpPr/>
          <p:nvPr/>
        </p:nvSpPr>
        <p:spPr>
          <a:xfrm>
            <a:off x="460248" y="10486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Gạch chân dưới những từ cần nhấn giọng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42432" y="1517904"/>
            <a:ext cx="475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5992" y="1825752"/>
            <a:ext cx="475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01256" y="1831848"/>
            <a:ext cx="475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93336" y="2200656"/>
            <a:ext cx="710184" cy="3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99816" y="2596896"/>
            <a:ext cx="484632" cy="3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32248" y="2596896"/>
            <a:ext cx="49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11852" y="3307080"/>
            <a:ext cx="757428" cy="3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2792" y="3698011"/>
            <a:ext cx="856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41520" y="4047744"/>
            <a:ext cx="1127760" cy="3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72556" y="4404360"/>
            <a:ext cx="49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50792" y="5135880"/>
            <a:ext cx="49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05272" y="5135880"/>
            <a:ext cx="408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39084" y="5501640"/>
            <a:ext cx="49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69280" y="5501640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18632" y="5885688"/>
            <a:ext cx="603504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09900" y="6251448"/>
            <a:ext cx="49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62500" y="3324238"/>
            <a:ext cx="103632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155186" y="4077880"/>
            <a:ext cx="103632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610356" y="1144131"/>
            <a:ext cx="4491228" cy="5114937"/>
            <a:chOff x="3610356" y="1144131"/>
            <a:chExt cx="4491228" cy="511493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5638800" y="1144131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864096" y="1152144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610356" y="1517904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087112" y="1496568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129784" y="1496568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874764" y="1517904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997952" y="1515987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121908" y="1899297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051548" y="1890153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928616" y="2247163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629144" y="2231136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760976" y="2948940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130796" y="2941320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7732776" y="3332251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169664" y="3689998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244340" y="3698011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309104" y="3681984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383780" y="3679329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7629144" y="4019525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703820" y="4019525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531864" y="4785360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593336" y="4770120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280148" y="5151120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061204" y="5173244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027164" y="5527548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913376" y="5893308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728204" y="5882640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784592" y="5879985"/>
              <a:ext cx="103632" cy="3657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1" y="1764560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112" y="1951948"/>
            <a:ext cx="57550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smtClean="0">
                <a:solidFill>
                  <a:schemeClr val="accent1">
                    <a:lumMod val="75000"/>
                  </a:schemeClr>
                </a:solidFill>
              </a:rPr>
              <a:t>Học thuộc lòng bài thơ</a:t>
            </a:r>
            <a:endParaRPr lang="en-US" sz="3200" ker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1" y="118640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609183"/>
            <a:ext cx="7799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</a:rPr>
              <a:t>Thứ ba ngày 26 tháng 10 năm 2021</a:t>
            </a:r>
          </a:p>
          <a:p>
            <a:pPr algn="ctr"/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</a:rPr>
              <a:t>Tập đọc</a:t>
            </a:r>
          </a:p>
          <a:p>
            <a:pPr algn="ctr"/>
            <a:r>
              <a:rPr lang="en-US" sz="3200" b="1" smtClean="0">
                <a:solidFill>
                  <a:srgbClr val="C00000"/>
                </a:solidFill>
              </a:rPr>
              <a:t>Tiếng ru</a:t>
            </a:r>
          </a:p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Tố Hữu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776" y="292608"/>
            <a:ext cx="779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Thứ ba ngày 26 tháng 10 năm 2021</a:t>
            </a:r>
          </a:p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Tập đọc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</a:rPr>
              <a:t>Tiếng ru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Tố Hữu</a:t>
            </a:r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6171"/>
              </p:ext>
            </p:extLst>
          </p:nvPr>
        </p:nvGraphicFramePr>
        <p:xfrm>
          <a:off x="805688" y="1853522"/>
          <a:ext cx="8128000" cy="5147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514774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Luyện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đọc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Tìm</a:t>
                      </a:r>
                      <a:r>
                        <a:rPr lang="en-US" sz="2400" baseline="0" smtClean="0">
                          <a:solidFill>
                            <a:srgbClr val="FF0000"/>
                          </a:solidFill>
                        </a:rPr>
                        <a:t> hiểu bài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08736" y="2368296"/>
          <a:ext cx="8124952" cy="16062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247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247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16062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ngữ: 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2536" y="3810000"/>
          <a:ext cx="8124952" cy="22524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661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398833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2252472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Đoạn: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Nội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dung: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1432" y="2368296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ửa tàn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270" y="3031450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úa chín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7728" y="2356104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ùa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152" y="2356103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hân gian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8056" y="2356102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ồi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" y="4305103"/>
            <a:ext cx="475742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Núi cao bởi có đất bồi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đâu?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20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còn?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044661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13660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66402" y="4332535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46528" y="4685028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23768" y="4621127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80066" y="4633318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37393" y="4933546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352310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31108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89528" y="5267050"/>
            <a:ext cx="105484" cy="333504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78624" y="3051261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đồng chí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77384" y="4354465"/>
            <a:ext cx="498043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Bài thơ khuyên con người sống giữa cộng đồng phải biết yêu thương anh em, bạn bè, đồng chí.</a:t>
            </a:r>
            <a:endParaRPr lang="en-US" sz="2400" ker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936" y="2016414"/>
            <a:ext cx="72024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smtClean="0">
                <a:solidFill>
                  <a:schemeClr val="accent1">
                    <a:lumMod val="75000"/>
                  </a:schemeClr>
                </a:solidFill>
              </a:rPr>
              <a:t>Con đã thể hiện lời khuyên của nhà thơ Tố Hữu bằng những việc làm nào?</a:t>
            </a:r>
            <a:endParaRPr lang="en-US" sz="2800" ker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2936" y="3159043"/>
            <a:ext cx="72024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smtClean="0">
                <a:solidFill>
                  <a:schemeClr val="accent1">
                    <a:lumMod val="75000"/>
                  </a:schemeClr>
                </a:solidFill>
              </a:rPr>
              <a:t>Tìm 1 số câu ca dao, tục ngữ nói về tình anh em, bạn bè, đồng chí</a:t>
            </a:r>
            <a:endParaRPr lang="en-US" sz="2800" ker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56167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3" y="1184919"/>
            <a:ext cx="6689674" cy="1218648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C00000"/>
                </a:solidFill>
              </a:rPr>
              <a:t>Đọc đúng bài thơ, hiểu nghĩa các từ ngữ: đồng chí, nhân gian, bồi. </a:t>
            </a:r>
            <a:endParaRPr lang="en-US" sz="2400" smtClean="0">
              <a:solidFill>
                <a:srgbClr val="C00000"/>
              </a:solidFill>
            </a:endParaRPr>
          </a:p>
        </p:txBody>
      </p:sp>
      <p:sp>
        <p:nvSpPr>
          <p:cNvPr id="1158" name="Rounded Rectangle 1157"/>
          <p:cNvSpPr/>
          <p:nvPr/>
        </p:nvSpPr>
        <p:spPr>
          <a:xfrm>
            <a:off x="1566053" y="2983108"/>
            <a:ext cx="6756248" cy="1371177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>
                <a:solidFill>
                  <a:srgbClr val="C00000"/>
                </a:solidFill>
              </a:rPr>
              <a:t>Đọc được bài thơ với giọng tha thiết, tình cảm. Hiểu nội dung của bài thơ</a:t>
            </a:r>
            <a:r>
              <a:rPr lang="en-US" sz="2400">
                <a:solidFill>
                  <a:srgbClr val="C00000"/>
                </a:solidFill>
              </a:rPr>
              <a:t>. 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en-US" sz="2400" smtClean="0">
                <a:solidFill>
                  <a:srgbClr val="C00000"/>
                </a:solidFill>
              </a:rPr>
              <a:t>Đọc </a:t>
            </a:r>
            <a:r>
              <a:rPr lang="en-US" sz="2400">
                <a:solidFill>
                  <a:srgbClr val="C00000"/>
                </a:solidFill>
              </a:rPr>
              <a:t>thuộc lòng bài </a:t>
            </a:r>
            <a:r>
              <a:rPr lang="en-US" sz="2400">
                <a:solidFill>
                  <a:srgbClr val="C00000"/>
                </a:solidFill>
              </a:rPr>
              <a:t>thơ</a:t>
            </a:r>
            <a:r>
              <a:rPr lang="en-US" sz="2400" smtClean="0">
                <a:solidFill>
                  <a:srgbClr val="C00000"/>
                </a:solidFill>
              </a:rPr>
              <a:t>.</a:t>
            </a:r>
            <a:endParaRPr lang="en-US" sz="240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04808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25730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7" y="-81720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68" y="0"/>
            <a:ext cx="7689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-267280" y="1739731"/>
            <a:ext cx="10766032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spc="30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XIN KÍNH CHÚC CÁC THẦY CÔ MẠNH KHỎE</a:t>
            </a:r>
          </a:p>
          <a:p>
            <a:pPr algn="ctr"/>
            <a:r>
              <a:rPr lang="en-US" altLang="zh-CN" sz="2800" b="1" spc="30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CHÚC CÁC EM HỌC SINH LUÔN HỌC TỐT, CHĂM NGOAN</a:t>
            </a:r>
            <a:endParaRPr lang="en-US" altLang="zh-CN" sz="2800" b="1" spc="30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07716" y="2047116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9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3 L 0.04779 -0.0243 C 0.0651 -0.00601 0.04752 -0.02546 0.06107 -0.00949 C 0.06315 -0.00694 0.06536 -0.00532 0.06706 -0.00254 C 0.06953 0.00116 0.07135 0.00625 0.07396 0.00973 C 0.08125 0.01945 0.07318 0.00926 0.08021 0.01667 C 0.08685 0.02385 0.08255 0.02084 0.08711 0.02385 C 0.08867 0.02547 0.08997 0.02801 0.0918 0.02917 C 0.09362 0.03033 0.09609 0.03149 0.09779 0.03311 C 0.09883 0.03403 0.09948 0.03519 0.10013 0.03588 C 0.10182 0.03704 0.10338 0.03774 0.10482 0.03866 C 0.10599 0.03936 0.10703 0.04075 0.10807 0.04144 C 0.10872 0.0419 0.1095 0.04237 0.11029 0.04283 C 0.11146 0.04352 0.11237 0.04468 0.11341 0.04561 C 0.11497 0.04653 0.11654 0.04769 0.1181 0.04838 C 0.11914 0.04885 0.12018 0.04908 0.12122 0.04977 C 0.12226 0.05047 0.12318 0.05162 0.12422 0.05255 C 0.12552 0.05325 0.13021 0.05487 0.13125 0.0551 C 0.13424 0.0588 0.13333 0.05811 0.13737 0.06065 C 0.13971 0.06204 0.14232 0.06297 0.14453 0.06482 C 0.14948 0.06922 0.14648 0.06713 0.15378 0.07037 L 0.16003 0.07315 L 0.16302 0.07454 C 0.16862 0.07408 0.17435 0.07385 0.18008 0.07315 C 0.18112 0.07292 0.18216 0.072 0.1832 0.07176 C 0.1845 0.07107 0.18568 0.07061 0.18698 0.07037 C 0.19062 0.06922 0.19427 0.06852 0.19792 0.0676 C 0.19961 0.06713 0.20143 0.0669 0.20325 0.06621 C 0.20638 0.06505 0.21055 0.06366 0.21328 0.06204 L 0.21562 0.06065 C 0.21693 0.0588 0.2194 0.05533 0.22109 0.05371 C 0.222 0.05278 0.22318 0.05186 0.22422 0.05116 C 0.22591 0.05 0.22786 0.04931 0.22943 0.04838 C 0.23099 0.047 0.23216 0.04514 0.23359 0.04422 C 0.2401 0.03936 0.24114 0.03936 0.24674 0.03727 C 0.25026 0.03473 0.25703 0.02963 0.25989 0.02639 C 0.26068 0.02547 0.2612 0.02454 0.26211 0.02385 C 0.26315 0.02223 0.26432 0.02107 0.26523 0.01945 C 0.26588 0.01852 0.26588 0.01644 0.2668 0.01528 C 0.26745 0.01436 0.26823 0.01436 0.26914 0.01389 C 0.2694 0.0125 0.27005 0.01112 0.27057 0.00973 C 0.27239 0.00672 0.27695 0.00417 0.27838 0.00301 C 0.28047 0.00116 0.28229 -0.00092 0.28463 -0.00254 C 0.28867 -0.00578 0.29284 -0.00902 0.297 -0.01203 C 0.2987 -0.01342 0.30065 -0.01481 0.30234 -0.0162 C 0.30794 -0.02129 0.30534 -0.01967 0.31016 -0.02175 C 0.31055 -0.02314 0.31159 -0.02476 0.3125 -0.02592 C 0.31302 -0.02685 0.31745 -0.02824 0.31797 -0.0287 C 0.31927 -0.02939 0.32044 -0.03078 0.32187 -0.03148 C 0.32448 -0.03263 0.33398 -0.03379 0.33581 -0.03402 C 0.35443 -0.03726 0.33242 -0.03333 0.35117 -0.03819 C 0.35378 -0.03888 0.35638 -0.03912 0.35898 -0.03958 C 0.3612 -0.04004 0.36354 -0.0405 0.36588 -0.04097 C 0.36719 -0.04143 0.36849 -0.04189 0.36979 -0.04236 C 0.37643 -0.04189 0.3832 -0.04189 0.38984 -0.04097 C 0.39479 -0.0405 0.39974 -0.03865 0.40469 -0.03819 C 0.41497 -0.03726 0.42526 -0.03726 0.43568 -0.0368 C 0.44167 -0.03425 0.43724 -0.03588 0.44726 -0.03402 C 0.44948 -0.03379 0.45182 -0.03333 0.45417 -0.03287 C 0.45664 -0.03171 0.45742 -0.03148 0.4595 -0.03009 C 0.46094 -0.02916 0.46211 -0.028 0.46328 -0.02731 C 0.46497 -0.02662 0.46654 -0.02638 0.46797 -0.02592 C 0.4694 -0.02546 0.4707 -0.025 0.472 -0.02453 C 0.47357 -0.02407 0.47552 -0.02361 0.47734 -0.02314 C 0.47891 -0.02268 0.48047 -0.02222 0.48203 -0.02175 C 0.48385 -0.02129 0.48555 -0.02106 0.4875 -0.02037 C 0.48893 -0.0199 0.4957 -0.01759 0.49831 -0.0162 C 0.5 -0.01527 0.50143 -0.01435 0.50299 -0.01342 L 0.50534 -0.01203 C 0.50937 -0.0074 0.50599 -0.01041 0.51224 -0.0081 C 0.51315 -0.00763 0.5138 -0.00694 0.51458 -0.00671 C 0.51667 -0.00555 0.51875 -0.00486 0.52083 -0.00393 L 0.52383 -0.00254 C 0.52487 -0.00208 0.52578 -0.00162 0.52695 -0.00115 L 0.53086 0.00024 C 0.53255 0.0007 0.53398 0.00116 0.53555 0.00162 C 0.53659 0.00186 0.5375 0.00255 0.53841 0.00301 C 0.55013 0.00255 0.56185 0.00278 0.57344 0.00162 C 0.57565 0.00139 0.57747 -0.00069 0.57956 -0.00115 C 0.58581 -0.00231 0.58555 -0.00162 0.59049 -0.00393 C 0.60156 -0.00833 0.58281 -0.00115 0.59831 -0.0081 C 0.6013 -0.00949 0.60286 -0.00995 0.60599 -0.01203 C 0.60729 -0.01296 0.60859 -0.01412 0.60989 -0.01481 C 0.61081 -0.01527 0.61198 -0.01574 0.61289 -0.0162 C 0.61445 -0.01713 0.61601 -0.01805 0.61758 -0.01898 C 0.61836 -0.01944 0.61914 -0.0199 0.61992 -0.02037 C 0.62174 -0.02175 0.62344 -0.02314 0.62526 -0.02453 C 0.62604 -0.025 0.62682 -0.02523 0.6276 -0.02592 C 0.63333 -0.03009 0.62812 -0.02754 0.63385 -0.03009 C 0.63463 -0.03101 0.63529 -0.03217 0.6362 -0.03287 C 0.63763 -0.03402 0.63919 -0.03449 0.64075 -0.03541 C 0.64154 -0.03588 0.64232 -0.03657 0.6431 -0.0368 C 0.64414 -0.03726 0.64518 -0.03773 0.64622 -0.03819 C 0.64883 -0.03958 0.6513 -0.04166 0.65391 -0.04236 C 0.65599 -0.04305 0.65807 -0.04328 0.66016 -0.04375 C 0.6612 -0.04421 0.66237 -0.04467 0.66328 -0.04513 C 0.66406 -0.0456 0.66484 -0.04606 0.66562 -0.04652 C 0.66771 -0.04745 0.66979 -0.04838 0.67187 -0.0493 C 0.67292 -0.04976 0.67396 -0.05 0.67487 -0.05069 C 0.67682 -0.05162 0.67838 -0.05277 0.68034 -0.05347 C 0.68242 -0.05393 0.6845 -0.05439 0.68659 -0.05463 C 0.69141 -0.05393 0.69635 -0.05347 0.70117 -0.05208 C 0.7026 -0.05162 0.70378 -0.05 0.70508 -0.0493 C 0.72057 -0.03935 0.7013 -0.05254 0.71276 -0.04375 C 0.71354 -0.04328 0.71445 -0.04305 0.7151 -0.04236 C 0.72044 -0.03773 0.71406 -0.0412 0.72057 -0.03819 C 0.72135 -0.03726 0.722 -0.03611 0.72292 -0.03541 C 0.72435 -0.03425 0.72604 -0.03425 0.72747 -0.03287 C 0.72878 -0.03148 0.72995 -0.02963 0.73138 -0.0287 C 0.73229 -0.02777 0.73346 -0.02777 0.7345 -0.02731 C 0.73607 -0.02638 0.73906 -0.02453 0.73906 -0.0243 C 0.7457 -0.01666 0.73737 -0.02615 0.74375 -0.02037 C 0.74453 -0.01967 0.74518 -0.01805 0.74609 -0.01759 C 0.747 -0.01713 0.74818 -0.01759 0.74935 -0.01759 L 0.74935 -0.01736 L 0.74935 -0.01759 " pathEditMode="relative" rAng="0" ptsTypes="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8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3" y="1184919"/>
            <a:ext cx="6689674" cy="1218648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C00000"/>
                </a:solidFill>
              </a:rPr>
              <a:t>Đọc đúng bài thơ, hiểu nghĩa các từ ngữ: đồng chí, nhân gian, bồi. </a:t>
            </a:r>
            <a:endParaRPr lang="en-US" sz="2400" smtClean="0">
              <a:solidFill>
                <a:srgbClr val="C00000"/>
              </a:solidFill>
            </a:endParaRPr>
          </a:p>
        </p:txBody>
      </p:sp>
      <p:sp>
        <p:nvSpPr>
          <p:cNvPr id="1158" name="Rounded Rectangle 1157"/>
          <p:cNvSpPr/>
          <p:nvPr/>
        </p:nvSpPr>
        <p:spPr>
          <a:xfrm>
            <a:off x="1566053" y="2983108"/>
            <a:ext cx="6756248" cy="13711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>
                <a:solidFill>
                  <a:srgbClr val="C00000"/>
                </a:solidFill>
              </a:rPr>
              <a:t>Đọc được bài thơ với giọng tha thiết, tình cảm. Hiểu nội dung của bài thơ</a:t>
            </a:r>
            <a:r>
              <a:rPr lang="en-US" sz="2400">
                <a:solidFill>
                  <a:srgbClr val="C00000"/>
                </a:solidFill>
              </a:rPr>
              <a:t>. </a:t>
            </a:r>
            <a:endParaRPr lang="en-US" sz="2400" smtClean="0">
              <a:solidFill>
                <a:srgbClr val="C00000"/>
              </a:solidFill>
            </a:endParaRPr>
          </a:p>
          <a:p>
            <a:r>
              <a:rPr lang="en-US" sz="2400" smtClean="0">
                <a:solidFill>
                  <a:srgbClr val="C00000"/>
                </a:solidFill>
              </a:rPr>
              <a:t>Đọc </a:t>
            </a:r>
            <a:r>
              <a:rPr lang="en-US" sz="2400">
                <a:solidFill>
                  <a:srgbClr val="C00000"/>
                </a:solidFill>
              </a:rPr>
              <a:t>thuộc lòng bài </a:t>
            </a:r>
            <a:r>
              <a:rPr lang="en-US" sz="2400">
                <a:solidFill>
                  <a:srgbClr val="C00000"/>
                </a:solidFill>
              </a:rPr>
              <a:t>thơ</a:t>
            </a:r>
            <a:r>
              <a:rPr lang="en-US" sz="2400" smtClean="0">
                <a:solidFill>
                  <a:srgbClr val="C00000"/>
                </a:solidFill>
              </a:rPr>
              <a:t>.</a:t>
            </a:r>
            <a:endParaRPr lang="en-US" sz="240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04808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25730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3416" y="411479"/>
            <a:ext cx="9144000" cy="601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400" b="1" kern="0" smtClean="0">
                <a:solidFill>
                  <a:schemeClr val="accent6"/>
                </a:solidFill>
              </a:rPr>
              <a:t>TIẾNG RU</a:t>
            </a:r>
          </a:p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Con ong làm mật, yêu hoa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Con cá bơi, yêu nước; con chim ca, yêu trời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Con người muốn sống, con ơi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Phải yêu đồng chí, yêu người anh em.</a:t>
            </a:r>
          </a:p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Một ngôi sao, chẳng sáng đêm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Một thân lúa chín, chẳng nên mùa vàng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Một người – đâu phải nhân gian?</a:t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Sống chăng, một đốm lửa tàn mà thôi!</a:t>
            </a:r>
          </a:p>
          <a:p>
            <a:pPr algn="ctr"/>
            <a:endParaRPr lang="en-US" sz="2400" kern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Núi </a:t>
            </a: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>cao bởi có đất bồi</a:t>
            </a:r>
            <a:br>
              <a:rPr lang="en-US" sz="24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>Núi chê đất thấp, núi ngồi ở </a:t>
            </a: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đâu?</a:t>
            </a: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>Muôn dòng sông đổ biển sâu</a:t>
            </a:r>
            <a:br>
              <a:rPr lang="en-US" sz="2400" ker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>
                <a:solidFill>
                  <a:schemeClr val="accent1">
                    <a:lumMod val="75000"/>
                  </a:schemeClr>
                </a:solidFill>
              </a:rPr>
              <a:t>Biển chê sông nhỏ, biển đâu nước </a:t>
            </a:r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>còn?</a:t>
            </a:r>
          </a:p>
          <a:p>
            <a:pPr algn="ctr"/>
            <a:r>
              <a:rPr lang="en-US" sz="2400" b="1" kern="0" smtClean="0">
                <a:solidFill>
                  <a:schemeClr val="accent6"/>
                </a:solidFill>
              </a:rPr>
              <a:t>                                                                                      TỐ HỮU</a:t>
            </a:r>
            <a:r>
              <a:rPr lang="en-US" sz="2400" kern="0"/>
              <a:t/>
            </a:r>
            <a:br>
              <a:rPr lang="en-US" sz="2400" kern="0"/>
            </a:br>
            <a:endParaRPr lang="en-US" sz="2400" kern="0"/>
          </a:p>
        </p:txBody>
      </p:sp>
    </p:spTree>
    <p:extLst>
      <p:ext uri="{BB962C8B-B14F-4D97-AF65-F5344CB8AC3E}">
        <p14:creationId xmlns:p14="http://schemas.microsoft.com/office/powerpoint/2010/main" val="203813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86840" y="356615"/>
            <a:ext cx="9144000" cy="601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7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400" b="1" kern="0" smtClean="0">
                <a:solidFill>
                  <a:schemeClr val="accent6"/>
                </a:solidFill>
              </a:rPr>
              <a:t>TIẾNG RU</a:t>
            </a:r>
          </a:p>
          <a:p>
            <a:pPr algn="ctr"/>
            <a:r>
              <a:rPr lang="en-US" sz="2400" kern="0" smtClean="0">
                <a:solidFill>
                  <a:srgbClr val="0070C0"/>
                </a:solidFill>
              </a:rPr>
              <a:t>Con ong làm mật, yêu hoa</a:t>
            </a:r>
            <a:br>
              <a:rPr lang="en-US" sz="2400" kern="0" smtClean="0">
                <a:solidFill>
                  <a:srgbClr val="0070C0"/>
                </a:solidFill>
              </a:rPr>
            </a:br>
            <a:r>
              <a:rPr lang="en-US" sz="2400" kern="0" smtClean="0">
                <a:solidFill>
                  <a:srgbClr val="0070C0"/>
                </a:solidFill>
              </a:rPr>
              <a:t>Con cá bơi, yêu nước; con chim ca, yêu trời</a:t>
            </a:r>
            <a:br>
              <a:rPr lang="en-US" sz="2400" kern="0" smtClean="0">
                <a:solidFill>
                  <a:srgbClr val="0070C0"/>
                </a:solidFill>
              </a:rPr>
            </a:br>
            <a:r>
              <a:rPr lang="en-US" sz="2400" kern="0" smtClean="0">
                <a:solidFill>
                  <a:srgbClr val="0070C0"/>
                </a:solidFill>
              </a:rPr>
              <a:t>Con người muốn sống, con ơi</a:t>
            </a:r>
            <a:br>
              <a:rPr lang="en-US" sz="2400" kern="0" smtClean="0">
                <a:solidFill>
                  <a:srgbClr val="0070C0"/>
                </a:solidFill>
              </a:rPr>
            </a:br>
            <a:r>
              <a:rPr lang="en-US" sz="2400" kern="0" smtClean="0">
                <a:solidFill>
                  <a:srgbClr val="0070C0"/>
                </a:solidFill>
              </a:rPr>
              <a:t>Phải yêu đồng chí, yêu người anh em.</a:t>
            </a:r>
          </a:p>
          <a:p>
            <a:pPr algn="ctr"/>
            <a: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kern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kern="0" smtClean="0">
                <a:solidFill>
                  <a:schemeClr val="bg1">
                    <a:lumMod val="50000"/>
                  </a:schemeClr>
                </a:solidFill>
              </a:rPr>
              <a:t>Một ngôi sao, chẳng sáng đêm</a:t>
            </a:r>
            <a:br>
              <a:rPr lang="en-US" sz="2400" kern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kern="0" smtClean="0">
                <a:solidFill>
                  <a:schemeClr val="bg1">
                    <a:lumMod val="50000"/>
                  </a:schemeClr>
                </a:solidFill>
              </a:rPr>
              <a:t>Một thân lúa chín, chẳng nên mùa vàng</a:t>
            </a:r>
            <a:br>
              <a:rPr lang="en-US" sz="2400" kern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kern="0" smtClean="0">
                <a:solidFill>
                  <a:schemeClr val="bg1">
                    <a:lumMod val="50000"/>
                  </a:schemeClr>
                </a:solidFill>
              </a:rPr>
              <a:t>Một người – đâu phải nhân gian?</a:t>
            </a:r>
            <a:br>
              <a:rPr lang="en-US" sz="2400" kern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kern="0" smtClean="0">
                <a:solidFill>
                  <a:schemeClr val="bg1">
                    <a:lumMod val="50000"/>
                  </a:schemeClr>
                </a:solidFill>
              </a:rPr>
              <a:t>Sống chăng, một đốm lửa tàn mà thôi!</a:t>
            </a:r>
          </a:p>
          <a:p>
            <a:pPr algn="ctr"/>
            <a:endParaRPr lang="en-US" sz="2400" kern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smtClean="0">
                <a:solidFill>
                  <a:schemeClr val="accent6"/>
                </a:solidFill>
              </a:rPr>
              <a:t>Núi </a:t>
            </a:r>
            <a:r>
              <a:rPr lang="en-US" sz="2400" kern="0">
                <a:solidFill>
                  <a:schemeClr val="accent6"/>
                </a:solidFill>
              </a:rPr>
              <a:t>cao bởi có đất bồi</a:t>
            </a:r>
            <a:br>
              <a:rPr lang="en-US" sz="2400" kern="0">
                <a:solidFill>
                  <a:schemeClr val="accent6"/>
                </a:solidFill>
              </a:rPr>
            </a:br>
            <a:r>
              <a:rPr lang="en-US" sz="2400" kern="0">
                <a:solidFill>
                  <a:schemeClr val="accent6"/>
                </a:solidFill>
              </a:rPr>
              <a:t>Núi chê đất thấp, núi ngồi ở </a:t>
            </a:r>
            <a:r>
              <a:rPr lang="en-US" sz="2400" kern="0" smtClean="0">
                <a:solidFill>
                  <a:schemeClr val="accent6"/>
                </a:solidFill>
              </a:rPr>
              <a:t>đâu?</a:t>
            </a:r>
            <a:r>
              <a:rPr lang="en-US" sz="2400" kern="0">
                <a:solidFill>
                  <a:schemeClr val="accent6"/>
                </a:solidFill>
              </a:rPr>
              <a:t/>
            </a:r>
            <a:br>
              <a:rPr lang="en-US" sz="2400" kern="0">
                <a:solidFill>
                  <a:schemeClr val="accent6"/>
                </a:solidFill>
              </a:rPr>
            </a:br>
            <a:r>
              <a:rPr lang="en-US" sz="2400" kern="0">
                <a:solidFill>
                  <a:schemeClr val="accent6"/>
                </a:solidFill>
              </a:rPr>
              <a:t>Muôn dòng sông đổ biển sâu</a:t>
            </a:r>
            <a:br>
              <a:rPr lang="en-US" sz="2400" kern="0">
                <a:solidFill>
                  <a:schemeClr val="accent6"/>
                </a:solidFill>
              </a:rPr>
            </a:br>
            <a:r>
              <a:rPr lang="en-US" sz="2400" kern="0">
                <a:solidFill>
                  <a:schemeClr val="accent6"/>
                </a:solidFill>
              </a:rPr>
              <a:t>Biển chê sông nhỏ, biển đâu nước </a:t>
            </a:r>
            <a:r>
              <a:rPr lang="en-US" sz="2400" kern="0" smtClean="0">
                <a:solidFill>
                  <a:schemeClr val="accent6"/>
                </a:solidFill>
              </a:rPr>
              <a:t>còn?</a:t>
            </a:r>
          </a:p>
          <a:p>
            <a:pPr algn="ctr"/>
            <a:r>
              <a:rPr lang="en-US" sz="2400" b="1" kern="0" smtClean="0">
                <a:solidFill>
                  <a:schemeClr val="accent6"/>
                </a:solidFill>
              </a:rPr>
              <a:t>                                                                                      TỐ HỮU</a:t>
            </a:r>
            <a:r>
              <a:rPr lang="en-US" sz="2400" kern="0"/>
              <a:t/>
            </a:r>
            <a:br>
              <a:rPr lang="en-US" sz="2400" kern="0"/>
            </a:br>
            <a:endParaRPr lang="en-US" sz="2400" kern="0"/>
          </a:p>
        </p:txBody>
      </p:sp>
    </p:spTree>
    <p:extLst>
      <p:ext uri="{BB962C8B-B14F-4D97-AF65-F5344CB8AC3E}">
        <p14:creationId xmlns:p14="http://schemas.microsoft.com/office/powerpoint/2010/main" val="2723827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776" y="0"/>
            <a:ext cx="779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Thứ ba ngày 26 tháng 10 năm 2021</a:t>
            </a:r>
          </a:p>
          <a:p>
            <a:pPr algn="ctr"/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Tập đọc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</a:rPr>
              <a:t>Tiếng ru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Tố Hữu</a:t>
            </a:r>
            <a:endParaRPr 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42106"/>
              </p:ext>
            </p:extLst>
          </p:nvPr>
        </p:nvGraphicFramePr>
        <p:xfrm>
          <a:off x="805688" y="1853522"/>
          <a:ext cx="8128000" cy="5147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514774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Luyện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đọc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Tìm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hiểu bài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147765"/>
              </p:ext>
            </p:extLst>
          </p:nvPr>
        </p:nvGraphicFramePr>
        <p:xfrm>
          <a:off x="808736" y="2368296"/>
          <a:ext cx="8124952" cy="16062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247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406247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16062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Từ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ngữ: 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17959"/>
              </p:ext>
            </p:extLst>
          </p:nvPr>
        </p:nvGraphicFramePr>
        <p:xfrm>
          <a:off x="732536" y="3974592"/>
          <a:ext cx="8124952" cy="24444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36616">
                  <a:extLst>
                    <a:ext uri="{9D8B030D-6E8A-4147-A177-3AD203B41FA5}">
                      <a16:colId xmlns:a16="http://schemas.microsoft.com/office/drawing/2014/main" val="949296795"/>
                    </a:ext>
                  </a:extLst>
                </a:gridCol>
                <a:gridCol w="3988336">
                  <a:extLst>
                    <a:ext uri="{9D8B030D-6E8A-4147-A177-3AD203B41FA5}">
                      <a16:colId xmlns:a16="http://schemas.microsoft.com/office/drawing/2014/main" val="3176852280"/>
                    </a:ext>
                  </a:extLst>
                </a:gridCol>
              </a:tblGrid>
              <a:tr h="244449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Đoạn: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Nội</a:t>
                      </a:r>
                      <a:r>
                        <a:rPr lang="en-US" sz="24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dung:</a:t>
                      </a:r>
                      <a:endParaRPr lang="en-US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660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1432" y="2368296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ửa tàn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616" y="3022740"/>
            <a:ext cx="1420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úa chín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7728" y="2356104"/>
            <a:ext cx="15788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ùa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886" y="5439237"/>
            <a:ext cx="664370" cy="1308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62" y="105887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457199"/>
            <a:ext cx="3041904" cy="2408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4352" y="1368877"/>
            <a:ext cx="532108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Luyện đọc từng khổ thơ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1711</Words>
  <Application>Microsoft Office PowerPoint</Application>
  <PresentationFormat>Widescreen</PresentationFormat>
  <Paragraphs>204</Paragraphs>
  <Slides>44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等线</vt:lpstr>
      <vt:lpstr>宋体</vt:lpstr>
      <vt:lpstr>Arial</vt:lpstr>
      <vt:lpstr>Calibri</vt:lpstr>
      <vt:lpstr>Catamaran</vt:lpstr>
      <vt:lpstr>Chau Philomene One</vt:lpstr>
      <vt:lpstr>Chewy</vt:lpstr>
      <vt:lpstr>Inconsolata</vt:lpstr>
      <vt:lpstr>Maven Pro</vt:lpstr>
      <vt:lpstr>Montserrat</vt:lpstr>
      <vt:lpstr>Nunito</vt:lpstr>
      <vt:lpstr>Nunito SemiBold</vt:lpstr>
      <vt:lpstr>Times New Roman</vt:lpstr>
      <vt:lpstr>UTM Cooper Black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đọc đúng bài thơ, con đọc như thế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P180921</cp:lastModifiedBy>
  <cp:revision>75</cp:revision>
  <dcterms:created xsi:type="dcterms:W3CDTF">2021-10-22T01:23:58Z</dcterms:created>
  <dcterms:modified xsi:type="dcterms:W3CDTF">2021-10-26T09:40:21Z</dcterms:modified>
</cp:coreProperties>
</file>