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24" r:id="rId6"/>
  </p:sldMasterIdLst>
  <p:notesMasterIdLst>
    <p:notesMasterId r:id="rId42"/>
  </p:notesMasterIdLst>
  <p:sldIdLst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98" r:id="rId17"/>
    <p:sldId id="275" r:id="rId18"/>
    <p:sldId id="268" r:id="rId19"/>
    <p:sldId id="269" r:id="rId20"/>
    <p:sldId id="271" r:id="rId21"/>
    <p:sldId id="270" r:id="rId22"/>
    <p:sldId id="294" r:id="rId23"/>
    <p:sldId id="272" r:id="rId24"/>
    <p:sldId id="292" r:id="rId25"/>
    <p:sldId id="291" r:id="rId26"/>
    <p:sldId id="293" r:id="rId27"/>
    <p:sldId id="295" r:id="rId28"/>
    <p:sldId id="273" r:id="rId29"/>
    <p:sldId id="302" r:id="rId30"/>
    <p:sldId id="303" r:id="rId31"/>
    <p:sldId id="277" r:id="rId32"/>
    <p:sldId id="296" r:id="rId33"/>
    <p:sldId id="304" r:id="rId34"/>
    <p:sldId id="278" r:id="rId35"/>
    <p:sldId id="279" r:id="rId36"/>
    <p:sldId id="274" r:id="rId37"/>
    <p:sldId id="299" r:id="rId38"/>
    <p:sldId id="305" r:id="rId39"/>
    <p:sldId id="300" r:id="rId40"/>
    <p:sldId id="30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69" d="100"/>
          <a:sy n="69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563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17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969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56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EB9605-35F8-445B-AED6-EC00FB049276}" type="slidenum">
              <a:rPr lang="zh-CN" altLang="en-US">
                <a:solidFill>
                  <a:srgbClr val="000000"/>
                </a:solidFill>
                <a:cs typeface="等线"/>
              </a:rPr>
              <a:pPr/>
              <a:t>33</a:t>
            </a:fld>
            <a:endParaRPr lang="zh-CN" altLang="en-US">
              <a:solidFill>
                <a:srgbClr val="000000"/>
              </a:solidFill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529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EB9605-35F8-445B-AED6-EC00FB049276}" type="slidenum">
              <a:rPr lang="zh-CN" altLang="en-US">
                <a:solidFill>
                  <a:srgbClr val="000000"/>
                </a:solidFill>
                <a:cs typeface="等线"/>
              </a:rPr>
              <a:pPr/>
              <a:t>11</a:t>
            </a:fld>
            <a:endParaRPr lang="zh-CN" altLang="en-US">
              <a:solidFill>
                <a:srgbClr val="000000"/>
              </a:solidFill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066134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0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0018726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2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26888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7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6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2455239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2022/11/2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4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fif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5.wdp"/><Relationship Id="rId19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8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image" Target="../media/image24.png"/><Relationship Id="rId15" Type="http://schemas.microsoft.com/office/2007/relationships/hdphoto" Target="../media/hdphoto13.wdp"/><Relationship Id="rId10" Type="http://schemas.openxmlformats.org/officeDocument/2006/relationships/image" Target="../media/image26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7.png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30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6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31.jpeg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7.png"/><Relationship Id="rId2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microsoft.com/office/2007/relationships/hdphoto" Target="../media/hdphoto20.wdp"/><Relationship Id="rId5" Type="http://schemas.openxmlformats.org/officeDocument/2006/relationships/image" Target="../media/image36.jpe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</p:cSld>
  <p:clrMapOvr>
    <a:masterClrMapping/>
  </p:clrMapOvr>
  <p:transition advClick="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12192000" cy="74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01750" y="188913"/>
            <a:ext cx="9017000" cy="85725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929063"/>
            <a:ext cx="21177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5114925" y="4443413"/>
            <a:ext cx="192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4848225" y="5919788"/>
            <a:ext cx="6338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949450" y="1738313"/>
            <a:ext cx="9482138" cy="1103312"/>
            <a:chOff x="3174274" y="1000754"/>
            <a:chExt cx="7134322" cy="1350561"/>
          </a:xfrm>
        </p:grpSpPr>
        <p:sp>
          <p:nvSpPr>
            <p:cNvPr id="18" name="Pentagon 17"/>
            <p:cNvSpPr/>
            <p:nvPr/>
          </p:nvSpPr>
          <p:spPr>
            <a:xfrm>
              <a:off x="4547867" y="1000754"/>
              <a:ext cx="5760729" cy="1350561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đúng nhịp thơ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027" name="Group 19"/>
            <p:cNvGrpSpPr>
              <a:grpSpLocks/>
            </p:cNvGrpSpPr>
            <p:nvPr/>
          </p:nvGrpSpPr>
          <p:grpSpPr bwMode="auto">
            <a:xfrm>
              <a:off x="3174274" y="1005841"/>
              <a:ext cx="1433438" cy="1345474"/>
              <a:chOff x="3370217" y="3148149"/>
              <a:chExt cx="1433438" cy="1345474"/>
            </a:xfrm>
          </p:grpSpPr>
          <p:sp>
            <p:nvSpPr>
              <p:cNvPr id="21" name="Pentagon 20"/>
              <p:cNvSpPr/>
              <p:nvPr/>
            </p:nvSpPr>
            <p:spPr>
              <a:xfrm>
                <a:off x="3735712" y="3148891"/>
                <a:ext cx="1067819" cy="1344732"/>
              </a:xfrm>
              <a:prstGeom prst="homePlate">
                <a:avLst>
                  <a:gd name="adj" fmla="val 45455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3370217" y="3148891"/>
                <a:ext cx="796684" cy="134473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314575" y="3368675"/>
            <a:ext cx="9312275" cy="1119188"/>
            <a:chOff x="3032258" y="1005841"/>
            <a:chExt cx="8257864" cy="1345474"/>
          </a:xfrm>
        </p:grpSpPr>
        <p:sp>
          <p:nvSpPr>
            <p:cNvPr id="24" name="Pentagon 23"/>
            <p:cNvSpPr/>
            <p:nvPr/>
          </p:nvSpPr>
          <p:spPr>
            <a:xfrm>
              <a:off x="4023314" y="1024926"/>
              <a:ext cx="7266808" cy="130730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Trả lời được các câu hỏi có liên quan đến bài đọc</a:t>
              </a:r>
            </a:p>
          </p:txBody>
        </p:sp>
        <p:grpSp>
          <p:nvGrpSpPr>
            <p:cNvPr id="43023" name="Group 24"/>
            <p:cNvGrpSpPr>
              <a:grpSpLocks/>
            </p:cNvGrpSpPr>
            <p:nvPr/>
          </p:nvGrpSpPr>
          <p:grpSpPr bwMode="auto">
            <a:xfrm>
              <a:off x="3032258" y="1005841"/>
              <a:ext cx="1625550" cy="1345474"/>
              <a:chOff x="3228201" y="3148149"/>
              <a:chExt cx="1625550" cy="1345474"/>
            </a:xfrm>
          </p:grpSpPr>
          <p:sp>
            <p:nvSpPr>
              <p:cNvPr id="26" name="Pentagon 25"/>
              <p:cNvSpPr/>
              <p:nvPr/>
            </p:nvSpPr>
            <p:spPr>
              <a:xfrm>
                <a:off x="3736399" y="3148149"/>
                <a:ext cx="1117754" cy="1345474"/>
              </a:xfrm>
              <a:prstGeom prst="homePlate">
                <a:avLst>
                  <a:gd name="adj" fmla="val 4545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3228201" y="3148149"/>
                <a:ext cx="1121978" cy="13454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</a:t>
                </a:r>
              </a:p>
            </p:txBody>
          </p:sp>
        </p:grp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752724" y="5016500"/>
            <a:ext cx="8874125" cy="1176338"/>
            <a:chOff x="2997754" y="973782"/>
            <a:chExt cx="8185873" cy="1377532"/>
          </a:xfrm>
        </p:grpSpPr>
        <p:sp>
          <p:nvSpPr>
            <p:cNvPr id="30" name="Pentagon 29"/>
            <p:cNvSpPr/>
            <p:nvPr/>
          </p:nvSpPr>
          <p:spPr>
            <a:xfrm>
              <a:off x="4337692" y="1002174"/>
              <a:ext cx="6845935" cy="1284581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 cảm của bạn 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bè. 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019" name="Group 31"/>
            <p:cNvGrpSpPr>
              <a:grpSpLocks/>
            </p:cNvGrpSpPr>
            <p:nvPr/>
          </p:nvGrpSpPr>
          <p:grpSpPr bwMode="auto">
            <a:xfrm>
              <a:off x="2997754" y="973782"/>
              <a:ext cx="1603638" cy="1377532"/>
              <a:chOff x="3193697" y="3116090"/>
              <a:chExt cx="1603638" cy="1377532"/>
            </a:xfrm>
          </p:grpSpPr>
          <p:sp>
            <p:nvSpPr>
              <p:cNvPr id="33" name="Pentagon 32"/>
              <p:cNvSpPr/>
              <p:nvPr/>
            </p:nvSpPr>
            <p:spPr>
              <a:xfrm>
                <a:off x="4167153" y="3147694"/>
                <a:ext cx="630328" cy="1345928"/>
              </a:xfrm>
              <a:prstGeom prst="homePlate">
                <a:avLst>
                  <a:gd name="adj" fmla="val 45455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193697" y="3116090"/>
                <a:ext cx="1286353" cy="1371954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96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điều gì ở bạn ấy?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16951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683399" y="2402427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4BE21-70D6-4407-A3D0-F8C2361D7D20}"/>
              </a:ext>
            </a:extLst>
          </p:cNvPr>
          <p:cNvCxnSpPr/>
          <p:nvPr/>
        </p:nvCxnSpPr>
        <p:spPr>
          <a:xfrm>
            <a:off x="425450" y="5397168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07714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BDDDE-2EB6-46A5-9A9A-1B301B9F5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35" y="2713048"/>
            <a:ext cx="5924768" cy="3057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61831" y="1313273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3146" y="1401901"/>
            <a:ext cx="6916420" cy="1832610"/>
            <a:chOff x="206975" y="-84916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206975" y="-84916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309314" y="8084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6280DF7-D8AD-4B40-AF83-609697465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63" y="3407739"/>
            <a:ext cx="5494635" cy="292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754061"/>
            <a:ext cx="6916420" cy="1554465"/>
            <a:chOff x="99710" y="-2546382"/>
            <a:chExt cx="2109019" cy="1487432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09746" y="-254638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E047F02-794B-416C-9D29-AEE2AE835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49" y="2392809"/>
            <a:ext cx="546102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33372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838344"/>
            <a:ext cx="6916420" cy="1470182"/>
            <a:chOff x="99710" y="-2465734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24003" y="-2244058"/>
              <a:ext cx="1808630" cy="103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Nẻo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Lối đi đường đi về một phía nào đó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4391DD-BD6E-4A99-B105-1A944FAE5272}"/>
              </a:ext>
            </a:extLst>
          </p:cNvPr>
          <p:cNvGrpSpPr/>
          <p:nvPr/>
        </p:nvGrpSpPr>
        <p:grpSpPr>
          <a:xfrm>
            <a:off x="3864463" y="2944743"/>
            <a:ext cx="6916420" cy="1554465"/>
            <a:chOff x="99710" y="-2546382"/>
            <a:chExt cx="2109019" cy="1487432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3914A63-62DB-4684-80BE-E6321F34BFB8}"/>
                </a:ext>
              </a:extLst>
            </p:cNvPr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43">
              <a:extLst>
                <a:ext uri="{FF2B5EF4-FFF2-40B4-BE49-F238E27FC236}">
                  <a16:creationId xmlns:a16="http://schemas.microsoft.com/office/drawing/2014/main" id="{5AAC6490-6958-425F-B698-7A0B11775CB1}"/>
                </a:ext>
              </a:extLst>
            </p:cNvPr>
            <p:cNvSpPr txBox="1"/>
            <p:nvPr/>
          </p:nvSpPr>
          <p:spPr>
            <a:xfrm>
              <a:off x="209746" y="-2546382"/>
              <a:ext cx="1808630" cy="1443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Thuở nào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Khoảng thời gian không xác định đã lùi xa vào quá khứ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89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theo nhóm 3</a:t>
            </a:r>
          </a:p>
        </p:txBody>
      </p:sp>
    </p:spTree>
    <p:extLst>
      <p:ext uri="{BB962C8B-B14F-4D97-AF65-F5344CB8AC3E}">
        <p14:creationId xmlns:p14="http://schemas.microsoft.com/office/powerpoint/2010/main" val="262416728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9523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vi-VN" altLang="zh-CN" sz="5400" b="1" spc="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câu hỏi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Câu chuyện được kể trong bài diễn ra khi nào? Ở đâu?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 ra từ thuở xa xưa, trong rừng xanh sâu thẳm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Chuyện gì xảy ra khiến bê vàng phải lang thang tìm cỏ?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Trời hạn hán, cỏ héo khô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Khi bê vàng quên đường về, dê trắng đã làm gì?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Bê trắng chạy khắp nẻo đường gọi và tìm bạn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Nêu cảm nghĩ của em về bê vàng và dê trắng?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 bạn của 2 bạn rất đẹp và đáng quý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2183FF4D-6A82-4F86-BCBD-F6DF8B6B6BB8}"/>
              </a:ext>
            </a:extLst>
          </p:cNvPr>
          <p:cNvSpPr/>
          <p:nvPr/>
        </p:nvSpPr>
        <p:spPr>
          <a:xfrm>
            <a:off x="2764790" y="1755300"/>
            <a:ext cx="9312910" cy="258873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Nội dung: Bài thơ thể hiện tình bạn cảm động giữa Bê Vàng và Dê Trắng</a:t>
            </a:r>
          </a:p>
        </p:txBody>
      </p:sp>
    </p:spTree>
    <p:extLst>
      <p:ext uri="{BB962C8B-B14F-4D97-AF65-F5344CB8AC3E}">
        <p14:creationId xmlns:p14="http://schemas.microsoft.com/office/powerpoint/2010/main" val="34443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51" y="1170628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3446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506712" y="2673415"/>
            <a:ext cx="6053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đọc 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TRÒ CHƠI KHOA HỌC | Science - Quizizz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9301759" y="0"/>
            <a:ext cx="2890241" cy="15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491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54" y="1167765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167765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chỉ tâm trạng của dê trắng khi không thấy bạn trở về?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>
                <a:latin typeface="Arial-Rounded" panose="020B0500000000000000" pitchFamily="34" charset="0"/>
                <a:cs typeface="Arial-Rounded" panose="020B0500000000000000" pitchFamily="34" charset="0"/>
              </a:rPr>
              <a:t>2. Đóng vai 1 người bạn trong rừng nói lời an ủi dê trắng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647315"/>
            <a:ext cx="5913755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Mình biết là dê trắng đang rất buồn và nhớ bê vàng. Bạn đừng buồn nữa nhé! Bê vàng sẽ sớm tìm được đường về thôi.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2225"/>
            <a:ext cx="7681912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62759" y="2853453"/>
            <a:ext cx="3478213" cy="2160588"/>
          </a:xfrm>
          <a:prstGeom prst="rect">
            <a:avLst/>
          </a:prstGeom>
        </p:spPr>
        <p:txBody>
          <a:bodyPr lIns="0" tIns="96000" rIns="0" bIns="0" anchorCtr="1">
            <a:normAutofit/>
          </a:bodyPr>
          <a:lstStyle/>
          <a:p>
            <a:pPr defTabSz="121917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zh-CN" altLang="en-US" sz="1333" kern="0" dirty="0">
              <a:solidFill>
                <a:srgbClr val="30353A">
                  <a:lumMod val="75000"/>
                  <a:lumOff val="25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619"/>
            <a:ext cx="52546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22225"/>
            <a:ext cx="3270251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24;p38"/>
          <p:cNvSpPr txBox="1">
            <a:spLocks/>
          </p:cNvSpPr>
          <p:nvPr/>
        </p:nvSpPr>
        <p:spPr bwMode="auto">
          <a:xfrm>
            <a:off x="3883134" y="1124666"/>
            <a:ext cx="65532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sz="4800" b="1">
                <a:solidFill>
                  <a:srgbClr val="FF0000"/>
                </a:solidFill>
              </a:rPr>
              <a:t>Vận dụng </a:t>
            </a:r>
            <a:r>
              <a:rPr lang="en-US" sz="4800" b="1" smtClean="0">
                <a:solidFill>
                  <a:srgbClr val="FF0000"/>
                </a:solidFill>
              </a:rPr>
              <a:t>– Trải nghiệm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8" name="Google Shape;1324;p38"/>
          <p:cNvSpPr txBox="1">
            <a:spLocks/>
          </p:cNvSpPr>
          <p:nvPr/>
        </p:nvSpPr>
        <p:spPr bwMode="auto">
          <a:xfrm>
            <a:off x="3718034" y="1886666"/>
            <a:ext cx="47117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sz="3200" b="1" smtClean="0">
                <a:solidFill>
                  <a:srgbClr val="1003BD"/>
                </a:solidFill>
              </a:rPr>
              <a:t>- Hôm nay, con học bài gì ? </a:t>
            </a:r>
            <a:endParaRPr lang="en-US" altLang="en-US" sz="3200">
              <a:solidFill>
                <a:srgbClr val="1003BD"/>
              </a:solidFill>
              <a:latin typeface="Times New Roman" pitchFamily="18" charset="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9" name="Google Shape;1324;p38"/>
          <p:cNvSpPr txBox="1">
            <a:spLocks/>
          </p:cNvSpPr>
          <p:nvPr/>
        </p:nvSpPr>
        <p:spPr bwMode="auto">
          <a:xfrm>
            <a:off x="3718033" y="2598659"/>
            <a:ext cx="634299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3200" dirty="0" smtClean="0">
                <a:solidFill>
                  <a:srgbClr val="1003BD"/>
                </a:solidFill>
              </a:rPr>
              <a:t> </a:t>
            </a:r>
          </a:p>
          <a:p>
            <a:pPr marL="457200" indent="-457200">
              <a:buClr>
                <a:srgbClr val="000000"/>
              </a:buClr>
              <a:buFontTx/>
              <a:buChar char="-"/>
            </a:pPr>
            <a:r>
              <a:rPr lang="en-US" sz="3200" b="1" dirty="0" err="1" smtClean="0">
                <a:solidFill>
                  <a:srgbClr val="1003BD"/>
                </a:solidFill>
              </a:rPr>
              <a:t>Để</a:t>
            </a:r>
            <a:r>
              <a:rPr lang="en-US" sz="3200" b="1" dirty="0" smtClean="0">
                <a:solidFill>
                  <a:srgbClr val="1003BD"/>
                </a:solidFill>
              </a:rPr>
              <a:t> </a:t>
            </a:r>
            <a:r>
              <a:rPr lang="vi-VN" sz="3200" b="1" dirty="0" smtClean="0">
                <a:solidFill>
                  <a:srgbClr val="1003BD"/>
                </a:solidFill>
              </a:rPr>
              <a:t>thể hiện tình </a:t>
            </a:r>
            <a:r>
              <a:rPr lang="vi-VN" sz="3200" b="1" dirty="0" smtClean="0">
                <a:solidFill>
                  <a:srgbClr val="1003BD"/>
                </a:solidFill>
              </a:rPr>
              <a:t>cảm bạn bè</a:t>
            </a:r>
            <a:r>
              <a:rPr lang="en-US" sz="3200" b="1" dirty="0" smtClean="0">
                <a:solidFill>
                  <a:srgbClr val="1003BD"/>
                </a:solidFill>
              </a:rPr>
              <a:t>, </a:t>
            </a:r>
            <a:r>
              <a:rPr lang="en-US" sz="3200" b="1" dirty="0" smtClean="0">
                <a:solidFill>
                  <a:srgbClr val="1003BD"/>
                </a:solidFill>
              </a:rPr>
              <a:t>con </a:t>
            </a:r>
            <a:r>
              <a:rPr lang="en-US" sz="3200" b="1" dirty="0" err="1" smtClean="0">
                <a:solidFill>
                  <a:srgbClr val="1003BD"/>
                </a:solidFill>
              </a:rPr>
              <a:t>cần</a:t>
            </a:r>
            <a:r>
              <a:rPr lang="en-US" sz="3200" b="1" dirty="0" smtClean="0">
                <a:solidFill>
                  <a:srgbClr val="1003BD"/>
                </a:solidFill>
              </a:rPr>
              <a:t> </a:t>
            </a:r>
            <a:r>
              <a:rPr lang="en-US" sz="3200" b="1" dirty="0" err="1" smtClean="0">
                <a:solidFill>
                  <a:srgbClr val="1003BD"/>
                </a:solidFill>
              </a:rPr>
              <a:t>làm</a:t>
            </a:r>
            <a:r>
              <a:rPr lang="en-US" sz="3200" b="1" dirty="0" smtClean="0">
                <a:solidFill>
                  <a:srgbClr val="1003BD"/>
                </a:solidFill>
              </a:rPr>
              <a:t> </a:t>
            </a:r>
            <a:r>
              <a:rPr lang="en-US" sz="3200" b="1" dirty="0" err="1" smtClean="0">
                <a:solidFill>
                  <a:srgbClr val="1003BD"/>
                </a:solidFill>
              </a:rPr>
              <a:t>gì</a:t>
            </a:r>
            <a:r>
              <a:rPr lang="en-US" sz="3200" b="1" dirty="0" smtClean="0">
                <a:solidFill>
                  <a:srgbClr val="1003BD"/>
                </a:solidFill>
              </a:rPr>
              <a:t>?</a:t>
            </a:r>
            <a:endParaRPr lang="en-US" sz="3200" b="1" dirty="0" smtClean="0">
              <a:solidFill>
                <a:srgbClr val="1003BD"/>
              </a:solidFill>
            </a:endParaRPr>
          </a:p>
          <a:p>
            <a:pPr algn="ctr">
              <a:buClr>
                <a:srgbClr val="000000"/>
              </a:buClr>
            </a:pPr>
            <a:endParaRPr lang="en-US" altLang="en-US" sz="4400" dirty="0">
              <a:solidFill>
                <a:srgbClr val="1003BD"/>
              </a:solidFill>
              <a:latin typeface="Times New Roman" pitchFamily="18" charset="0"/>
              <a:cs typeface="Times New Roman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06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12192000" cy="74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01750" y="188913"/>
            <a:ext cx="9017000" cy="85725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929063"/>
            <a:ext cx="21177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5114925" y="4443413"/>
            <a:ext cx="192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4848225" y="5919788"/>
            <a:ext cx="6338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隶书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949450" y="1738313"/>
            <a:ext cx="9482138" cy="1103312"/>
            <a:chOff x="3174274" y="1000754"/>
            <a:chExt cx="7134322" cy="1350561"/>
          </a:xfrm>
        </p:grpSpPr>
        <p:sp>
          <p:nvSpPr>
            <p:cNvPr id="18" name="Pentagon 17"/>
            <p:cNvSpPr/>
            <p:nvPr/>
          </p:nvSpPr>
          <p:spPr>
            <a:xfrm>
              <a:off x="4547867" y="1000754"/>
              <a:ext cx="5760729" cy="1350561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đúng nhịp thơ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027" name="Group 19"/>
            <p:cNvGrpSpPr>
              <a:grpSpLocks/>
            </p:cNvGrpSpPr>
            <p:nvPr/>
          </p:nvGrpSpPr>
          <p:grpSpPr bwMode="auto">
            <a:xfrm>
              <a:off x="3174274" y="1005841"/>
              <a:ext cx="1433438" cy="1345474"/>
              <a:chOff x="3370217" y="3148149"/>
              <a:chExt cx="1433438" cy="1345474"/>
            </a:xfrm>
          </p:grpSpPr>
          <p:sp>
            <p:nvSpPr>
              <p:cNvPr id="21" name="Pentagon 20"/>
              <p:cNvSpPr/>
              <p:nvPr/>
            </p:nvSpPr>
            <p:spPr>
              <a:xfrm>
                <a:off x="3735712" y="3148891"/>
                <a:ext cx="1067819" cy="1344732"/>
              </a:xfrm>
              <a:prstGeom prst="homePlate">
                <a:avLst>
                  <a:gd name="adj" fmla="val 45455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3370217" y="3148891"/>
                <a:ext cx="796684" cy="134473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314575" y="3368675"/>
            <a:ext cx="9312275" cy="1119188"/>
            <a:chOff x="3032258" y="1005841"/>
            <a:chExt cx="8257864" cy="1345474"/>
          </a:xfrm>
        </p:grpSpPr>
        <p:sp>
          <p:nvSpPr>
            <p:cNvPr id="24" name="Pentagon 23"/>
            <p:cNvSpPr/>
            <p:nvPr/>
          </p:nvSpPr>
          <p:spPr>
            <a:xfrm>
              <a:off x="4023314" y="1024926"/>
              <a:ext cx="7266808" cy="130730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Trả lời được các câu hỏi có liên quan đến bài đọc</a:t>
              </a:r>
            </a:p>
          </p:txBody>
        </p:sp>
        <p:grpSp>
          <p:nvGrpSpPr>
            <p:cNvPr id="43023" name="Group 24"/>
            <p:cNvGrpSpPr>
              <a:grpSpLocks/>
            </p:cNvGrpSpPr>
            <p:nvPr/>
          </p:nvGrpSpPr>
          <p:grpSpPr bwMode="auto">
            <a:xfrm>
              <a:off x="3032258" y="1005841"/>
              <a:ext cx="1625550" cy="1345474"/>
              <a:chOff x="3228201" y="3148149"/>
              <a:chExt cx="1625550" cy="1345474"/>
            </a:xfrm>
          </p:grpSpPr>
          <p:sp>
            <p:nvSpPr>
              <p:cNvPr id="26" name="Pentagon 25"/>
              <p:cNvSpPr/>
              <p:nvPr/>
            </p:nvSpPr>
            <p:spPr>
              <a:xfrm>
                <a:off x="3736399" y="3148149"/>
                <a:ext cx="1117754" cy="1345474"/>
              </a:xfrm>
              <a:prstGeom prst="homePlate">
                <a:avLst>
                  <a:gd name="adj" fmla="val 4545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3228201" y="3148149"/>
                <a:ext cx="1121978" cy="13454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</a:t>
                </a:r>
              </a:p>
            </p:txBody>
          </p:sp>
        </p:grp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752724" y="5016500"/>
            <a:ext cx="8874125" cy="1176338"/>
            <a:chOff x="2997754" y="973782"/>
            <a:chExt cx="8185873" cy="1377532"/>
          </a:xfrm>
        </p:grpSpPr>
        <p:sp>
          <p:nvSpPr>
            <p:cNvPr id="30" name="Pentagon 29"/>
            <p:cNvSpPr/>
            <p:nvPr/>
          </p:nvSpPr>
          <p:spPr>
            <a:xfrm>
              <a:off x="4337692" y="1002174"/>
              <a:ext cx="6845935" cy="1284581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 cảm của bạn 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bè. 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019" name="Group 31"/>
            <p:cNvGrpSpPr>
              <a:grpSpLocks/>
            </p:cNvGrpSpPr>
            <p:nvPr/>
          </p:nvGrpSpPr>
          <p:grpSpPr bwMode="auto">
            <a:xfrm>
              <a:off x="2997754" y="973782"/>
              <a:ext cx="1603638" cy="1377532"/>
              <a:chOff x="3193697" y="3116090"/>
              <a:chExt cx="1603638" cy="1377532"/>
            </a:xfrm>
          </p:grpSpPr>
          <p:sp>
            <p:nvSpPr>
              <p:cNvPr id="33" name="Pentagon 32"/>
              <p:cNvSpPr/>
              <p:nvPr/>
            </p:nvSpPr>
            <p:spPr>
              <a:xfrm>
                <a:off x="4167153" y="3147694"/>
                <a:ext cx="630328" cy="1345928"/>
              </a:xfrm>
              <a:prstGeom prst="homePlate">
                <a:avLst>
                  <a:gd name="adj" fmla="val 45455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193697" y="3116090"/>
                <a:ext cx="1286353" cy="1371954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44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08" y="3647559"/>
            <a:ext cx="4876800" cy="756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https://f43-zpg.zdn.vn/6185731335456291870/bec43c41867a4e24176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1133"/>
          <a:stretch/>
        </p:blipFill>
        <p:spPr bwMode="auto">
          <a:xfrm>
            <a:off x="-93785" y="-488731"/>
            <a:ext cx="12379570" cy="73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224384" y="1988152"/>
            <a:ext cx="6085608" cy="709801"/>
            <a:chOff x="2619376" y="142875"/>
            <a:chExt cx="6181725" cy="1057275"/>
          </a:xfrm>
          <a:solidFill>
            <a:schemeClr val="bg1"/>
          </a:solidFill>
        </p:grpSpPr>
        <p:sp>
          <p:nvSpPr>
            <p:cNvPr id="13" name="Rounded Rectangle 12"/>
            <p:cNvSpPr/>
            <p:nvPr/>
          </p:nvSpPr>
          <p:spPr>
            <a:xfrm>
              <a:off x="2619376" y="142875"/>
              <a:ext cx="6181724" cy="1057275"/>
            </a:xfrm>
            <a:prstGeom prst="round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62250" y="187379"/>
              <a:ext cx="6038851" cy="9627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515783" y="2986048"/>
            <a:ext cx="9334499" cy="1092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15783" y="3001317"/>
            <a:ext cx="9334499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cho tiết học </a:t>
            </a:r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Viết chữ hoa </a:t>
            </a:r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sz="3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Nói và nghe: </a:t>
            </a:r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Gọi bạn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5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561641"/>
            <a:ext cx="7633146" cy="1813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7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1480</Words>
  <Application>Microsoft Office PowerPoint</Application>
  <PresentationFormat>Widescreen</PresentationFormat>
  <Paragraphs>252</Paragraphs>
  <Slides>35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62" baseType="lpstr">
      <vt:lpstr>Microsoft YaHei</vt:lpstr>
      <vt:lpstr>宋体</vt:lpstr>
      <vt:lpstr>宋体</vt:lpstr>
      <vt:lpstr>Arial</vt:lpstr>
      <vt:lpstr>Arial Rounded MT Bold</vt:lpstr>
      <vt:lpstr>Arial-Rounded</vt:lpstr>
      <vt:lpstr>Bahnschrift</vt:lpstr>
      <vt:lpstr>Calibri</vt:lpstr>
      <vt:lpstr>Calibri Light</vt:lpstr>
      <vt:lpstr>等线</vt:lpstr>
      <vt:lpstr>Franklin Gothic Book</vt:lpstr>
      <vt:lpstr>Franklin Gothic Medium</vt:lpstr>
      <vt:lpstr>隶书</vt:lpstr>
      <vt:lpstr>Pangolin</vt:lpstr>
      <vt:lpstr>华文楷体</vt:lpstr>
      <vt:lpstr>SVN-Gretoon</vt:lpstr>
      <vt:lpstr>Times New Roman</vt:lpstr>
      <vt:lpstr>UTM Androgyne</vt:lpstr>
      <vt:lpstr>UTM Cookies</vt:lpstr>
      <vt:lpstr>Wingdings 2</vt:lpstr>
      <vt:lpstr>汉仪黑荔枝体简</vt:lpstr>
      <vt:lpstr>1_Office Theme</vt:lpstr>
      <vt:lpstr>2_Office Theme</vt:lpstr>
      <vt:lpstr>3_Office Theme</vt:lpstr>
      <vt:lpstr>4_Office Theme</vt:lpstr>
      <vt:lpstr>Trek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Gọi bạn</vt:lpstr>
      <vt:lpstr>Gọi bạn</vt:lpstr>
      <vt:lpstr>PowerPoint Presentation</vt:lpstr>
      <vt:lpstr>PowerPoint Presentation</vt:lpstr>
      <vt:lpstr>PowerPoint Presentation</vt:lpstr>
      <vt:lpstr>PowerPoint Presentation</vt:lpstr>
      <vt:lpstr>Gọi bạn</vt:lpstr>
      <vt:lpstr>Gọi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Gọi bạn</vt:lpstr>
      <vt:lpstr>2. Đóng vai 1 người bạn trong rừng nói lời an ủi dê trắng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Hoa</cp:lastModifiedBy>
  <cp:revision>28</cp:revision>
  <dcterms:created xsi:type="dcterms:W3CDTF">2021-05-26T04:27:49Z</dcterms:created>
  <dcterms:modified xsi:type="dcterms:W3CDTF">2022-11-02T15:14:29Z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