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314" r:id="rId3"/>
    <p:sldId id="310" r:id="rId4"/>
    <p:sldId id="312" r:id="rId5"/>
    <p:sldId id="313" r:id="rId6"/>
    <p:sldId id="306" r:id="rId7"/>
    <p:sldId id="262" r:id="rId8"/>
    <p:sldId id="263" r:id="rId9"/>
    <p:sldId id="264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80" d="100"/>
          <a:sy n="80" d="100"/>
        </p:scale>
        <p:origin x="81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7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endParaRPr lang="en-US" altLang="zh-CN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791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Cái trống trường em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>
                <a:latin typeface="+mj-lt"/>
              </a:rPr>
              <a:t>- Nghe - viết đúng chính tả bài Cái trống trường em; 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Trình bày đúng khổ thơ, biết viết hoa chữ cái đầu tên bài thơ và các dòng thơ. Làm đúng các bài tập chính tả phân biệt c/k; s/x (hoặc tiếng có dấu hỏi hoặc dấu ngã)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Nghe viết đúng chính tả khi viết các bài thơ khác.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Viết đúng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cỡ chữ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+mj-lt"/>
              </a:rPr>
              <a:t>trình bày đẹp</a:t>
            </a:r>
            <a:r>
              <a:rPr lang="pl-PL" dirty="0" smtClean="0">
                <a:latin typeface="+mj-lt"/>
              </a:rPr>
              <a:t>.</a:t>
            </a:r>
            <a:endParaRPr lang="vi-VN" dirty="0" smtClean="0">
              <a:latin typeface="+mj-lt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Rèn kĩ năng viết chữ chuẩn mẫu, sạch sẽ.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Biết vận dụng những kiến thức đã học vào trong việc ghi chép học tập hàng ngày.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2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94" y="1182414"/>
            <a:ext cx="9757458" cy="459916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6004" y="2068435"/>
            <a:ext cx="728998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Buồn không hả trống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Trong những ngày hè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Bọn mình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i vắng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Chỉ còn tiếng ve?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9581" y="1476888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71356" y="2164136"/>
            <a:ext cx="6038599" cy="35701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Cái trống lặng im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Nghiêng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đầu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 trên giá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Chắc thấy chúng em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Nó vui mừng quá!</a:t>
            </a:r>
          </a:p>
          <a:p>
            <a:pPr algn="just"/>
            <a:endParaRPr lang="en-US" sz="3200" b="1" dirty="0" smtClean="0">
              <a:latin typeface="HP001 4 hàng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Kìa trống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ang gọi: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Tùng! Tùng! Tùng! Tùng!</a:t>
            </a:r>
          </a:p>
        </p:txBody>
      </p:sp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trống, lặng im, 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989293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Viết hoa những chữ cái đầu dòng 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38763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9638" y="134606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Cái Ǉrūg ǇrưŊg em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6209" y="66388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6917" y="3137652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Bŧ jìζ đi vắng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179" y="178385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BuŬ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hả Ǉrūg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237" y="246252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lt-LT" sz="3400" b="1" dirty="0">
                <a:latin typeface="HP001 4 hàng" pitchFamily="34" charset="0"/>
              </a:rPr>
              <a:t>g 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lt-LT" sz="3400" b="1" dirty="0">
                <a:latin typeface="HP001 4 hàng" pitchFamily="34" charset="0"/>
              </a:rPr>
              <a:t>ững wgày Ǘ∆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1081" y="380989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Chỉ cŜ Ǉ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vi-VN" sz="3400" b="1" dirty="0">
                <a:latin typeface="HP001 4 hàng" pitchFamily="34" charset="0"/>
              </a:rPr>
              <a:t>Ğng </a:t>
            </a:r>
            <a:r>
              <a:rPr lang="el-GR" sz="3400" b="1" dirty="0">
                <a:latin typeface="HP001 4 hàng" pitchFamily="34" charset="0"/>
              </a:rPr>
              <a:t>ωψ ?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4397" y="405696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 smtClean="0">
                <a:latin typeface="HP001 4 hàng" pitchFamily="34" charset="0"/>
              </a:rPr>
              <a:t>Nó </a:t>
            </a:r>
            <a:r>
              <a:rPr lang="el-GR" sz="3400" b="1" dirty="0">
                <a:latin typeface="HP001 4 hàng" pitchFamily="34" charset="0"/>
              </a:rPr>
              <a:t>νί</a:t>
            </a:r>
            <a:r>
              <a:rPr lang="vi-VN" sz="3400" b="1" dirty="0">
                <a:latin typeface="HP001 4 hàng" pitchFamily="34" charset="0"/>
              </a:rPr>
              <a:t>i jừng Ǖ</a:t>
            </a:r>
            <a:r>
              <a:rPr lang="el-GR" sz="3400" b="1" dirty="0">
                <a:latin typeface="HP001 4 hàng" pitchFamily="34" charset="0"/>
              </a:rPr>
              <a:t>ί</a:t>
            </a:r>
            <a:r>
              <a:rPr lang="vi-VN" sz="3400" b="1" dirty="0" smtClean="0">
                <a:latin typeface="HP001 4 hàng" pitchFamily="34" charset="0"/>
              </a:rPr>
              <a:t>á!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5074" y="202270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Cái Ǉrūg lặng Łm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7599" y="269981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</a:t>
            </a:r>
            <a:r>
              <a:rPr lang="el-GR" sz="3400" b="1" dirty="0">
                <a:latin typeface="HP001 4 hàng" pitchFamily="34" charset="0"/>
              </a:rPr>
              <a:t>θΗ</a:t>
            </a:r>
            <a:r>
              <a:rPr lang="vi-VN" sz="3400" b="1" dirty="0">
                <a:latin typeface="HP001 4 hàng" pitchFamily="34" charset="0"/>
              </a:rPr>
              <a:t>łng đầu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giá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77599" y="336095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Chắc </a:t>
            </a:r>
            <a:r>
              <a:rPr lang="el-GR" sz="3400" b="1" dirty="0">
                <a:latin typeface="HP001 4 hàng" pitchFamily="34" charset="0"/>
              </a:rPr>
              <a:t>κ</a:t>
            </a:r>
            <a:r>
              <a:rPr lang="vi-VN" sz="3400" b="1" dirty="0">
                <a:latin typeface="HP001 4 hàng" pitchFamily="34" charset="0"/>
              </a:rPr>
              <a:t>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vi-VN" sz="3400" b="1" dirty="0">
                <a:latin typeface="HP001 4 hàng" pitchFamily="34" charset="0"/>
              </a:rPr>
              <a:t>úng 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08014" y="545509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Kìa Ǉrūg đang gĊ: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5199" y="610911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</a:t>
            </a:r>
            <a:r>
              <a:rPr lang="vi-VN" sz="3400" b="1" dirty="0" smtClean="0">
                <a:latin typeface="HP001 4 hàng" pitchFamily="34" charset="0"/>
              </a:rPr>
              <a:t>Tùng! Tùng! Tùng! Tùng! </a:t>
            </a:r>
            <a:endParaRPr lang="en-US" sz="3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2" t="37313" r="7287" b="32836"/>
          <a:stretch/>
        </p:blipFill>
        <p:spPr bwMode="auto">
          <a:xfrm>
            <a:off x="7647480" y="1748737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Dựa vào tranh, viết từ ngữ có tiếng bắt đầu bằng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4328" r="37373" b="32836"/>
          <a:stretch/>
        </p:blipFill>
        <p:spPr bwMode="auto">
          <a:xfrm>
            <a:off x="4669805" y="1462414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4328" r="61861" b="32836"/>
          <a:stretch/>
        </p:blipFill>
        <p:spPr bwMode="auto">
          <a:xfrm>
            <a:off x="1105469" y="1573607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054" y="4179882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6582" y="4180537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0411" y="4179883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96" y="312478"/>
            <a:ext cx="3565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 đám lá mượt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Treo từng chùm chuông nhỏ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 và hồng đỏ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Bừng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áng và vườn quê.</a:t>
            </a:r>
          </a:p>
          <a:p>
            <a:pPr algn="r"/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(Là quả gì?)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59142" r="63020" b="18097"/>
          <a:stretch/>
        </p:blipFill>
        <p:spPr bwMode="auto">
          <a:xfrm rot="21438380">
            <a:off x="401063" y="3797586"/>
            <a:ext cx="3577972" cy="24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4038" y="4485267"/>
            <a:ext cx="7835704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 gì không bắc qua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trèo qua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uối mà chồng lên mây?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26300" r="62689" b="47400"/>
          <a:stretch/>
        </p:blipFill>
        <p:spPr bwMode="auto">
          <a:xfrm>
            <a:off x="581096" y="1376565"/>
            <a:ext cx="3217908" cy="235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66" y="5278210"/>
            <a:ext cx="520505" cy="52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0" y="3207794"/>
            <a:ext cx="520505" cy="52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65" y="2580568"/>
            <a:ext cx="520505" cy="52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81" y="1497355"/>
            <a:ext cx="520505" cy="520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02" y="4629558"/>
            <a:ext cx="520505" cy="520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25887" y="3714858"/>
            <a:ext cx="151009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roi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3119" y="5708357"/>
            <a:ext cx="221662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91098" y="5853183"/>
            <a:ext cx="18006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gì?)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654" y="808959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vuông rồi giải câu đố.</a:t>
            </a:r>
          </a:p>
        </p:txBody>
      </p:sp>
      <p:sp>
        <p:nvSpPr>
          <p:cNvPr id="20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8295" y="5275421"/>
            <a:ext cx="1251895" cy="1634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6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/>
      <p:bldP spid="17" grpId="0"/>
      <p:bldP spid="18" grpId="0"/>
      <p:bldP spid="18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54" y="586650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 hỏi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 ngã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 chữ in đậm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658" y="2096219"/>
            <a:ext cx="10545176" cy="2092816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ngôi nhà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ô cửa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cánh khép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mơ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 hai hàng mi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khi người đi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buồn ngủ miết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 về mắt vui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 không biết mệt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0995" y="4383269"/>
            <a:ext cx="49116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Đặng Vương Hùng.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15" y="2058460"/>
            <a:ext cx="94253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2102" y="2708456"/>
            <a:ext cx="1104317" cy="430823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8825" y="309114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468" y="205846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71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589</Words>
  <Application>Microsoft Office PowerPoint</Application>
  <PresentationFormat>Widescreen</PresentationFormat>
  <Paragraphs>94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宋体</vt:lpstr>
      <vt:lpstr>Arial</vt:lpstr>
      <vt:lpstr>Arial Rounded MT Bold</vt:lpstr>
      <vt:lpstr>Arial-Rounded</vt:lpstr>
      <vt:lpstr>Calibri</vt:lpstr>
      <vt:lpstr>Calibri Light</vt:lpstr>
      <vt:lpstr>Dotum</vt:lpstr>
      <vt:lpstr>HP001 4 hàng</vt:lpstr>
      <vt:lpstr>Times New Roman</vt:lpstr>
      <vt:lpstr>思源黑体 CN Bold</vt:lpstr>
      <vt:lpstr>Office Theme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Trang Lê</cp:lastModifiedBy>
  <cp:revision>150</cp:revision>
  <dcterms:created xsi:type="dcterms:W3CDTF">2021-06-02T14:23:54Z</dcterms:created>
  <dcterms:modified xsi:type="dcterms:W3CDTF">2022-10-17T07:14:06Z</dcterms:modified>
</cp:coreProperties>
</file>