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</p:sldMasterIdLst>
  <p:notesMasterIdLst>
    <p:notesMasterId r:id="rId34"/>
  </p:notesMasterIdLst>
  <p:sldIdLst>
    <p:sldId id="257" r:id="rId4"/>
    <p:sldId id="510" r:id="rId5"/>
    <p:sldId id="326" r:id="rId6"/>
    <p:sldId id="258" r:id="rId7"/>
    <p:sldId id="294" r:id="rId8"/>
    <p:sldId id="296" r:id="rId9"/>
    <p:sldId id="289" r:id="rId10"/>
    <p:sldId id="259" r:id="rId11"/>
    <p:sldId id="297" r:id="rId12"/>
    <p:sldId id="300" r:id="rId13"/>
    <p:sldId id="298" r:id="rId14"/>
    <p:sldId id="261" r:id="rId15"/>
    <p:sldId id="299" r:id="rId16"/>
    <p:sldId id="288" r:id="rId17"/>
    <p:sldId id="301" r:id="rId18"/>
    <p:sldId id="282" r:id="rId19"/>
    <p:sldId id="279" r:id="rId20"/>
    <p:sldId id="291" r:id="rId21"/>
    <p:sldId id="292" r:id="rId22"/>
    <p:sldId id="293" r:id="rId23"/>
    <p:sldId id="256" r:id="rId24"/>
    <p:sldId id="264" r:id="rId25"/>
    <p:sldId id="302" r:id="rId26"/>
    <p:sldId id="268" r:id="rId27"/>
    <p:sldId id="284" r:id="rId28"/>
    <p:sldId id="270" r:id="rId29"/>
    <p:sldId id="511" r:id="rId30"/>
    <p:sldId id="512" r:id="rId31"/>
    <p:sldId id="513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34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20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27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126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8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34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2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64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62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54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28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46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121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72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5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7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4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2.png"/><Relationship Id="rId4" Type="http://schemas.openxmlformats.org/officeDocument/2006/relationships/image" Target="../media/image38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microsoft.com/office/2007/relationships/hdphoto" Target="../media/hdphoto9.wdp"/><Relationship Id="rId12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microsoft.com/office/2007/relationships/hdphoto" Target="../media/hdphoto11.wdp"/><Relationship Id="rId5" Type="http://schemas.microsoft.com/office/2007/relationships/hdphoto" Target="../media/hdphoto1.wdp"/><Relationship Id="rId10" Type="http://schemas.openxmlformats.org/officeDocument/2006/relationships/image" Target="../media/image58.png"/><Relationship Id="rId4" Type="http://schemas.openxmlformats.org/officeDocument/2006/relationships/image" Target="../media/image14.png"/><Relationship Id="rId9" Type="http://schemas.microsoft.com/office/2007/relationships/hdphoto" Target="../media/hdphoto10.wdp"/><Relationship Id="rId1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62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4.png"/><Relationship Id="rId7" Type="http://schemas.openxmlformats.org/officeDocument/2006/relationships/image" Target="../media/image4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1" y="3727994"/>
            <a:ext cx="2829239" cy="2971890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4400" b="1" dirty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ông</a:t>
            </a:r>
            <a:endParaRPr lang="en-US" sz="4400" b="1" dirty="0">
              <a:solidFill>
                <a:srgbClr val="0070C0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033136" y="4459964"/>
            <a:ext cx="1714770" cy="706589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34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3044252" y="1416978"/>
            <a:ext cx="637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nhức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400800" y="3429000"/>
            <a:ext cx="5646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khiễng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thấp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84" y="2988874"/>
            <a:ext cx="2558691" cy="2350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3" y="683309"/>
            <a:ext cx="2569101" cy="256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8613885" y="215900"/>
            <a:ext cx="3701866" cy="1580521"/>
            <a:chOff x="242986" y="532128"/>
            <a:chExt cx="3338015" cy="182869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14695" y="972891"/>
              <a:ext cx="2527566" cy="1387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15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34" y="-2677799"/>
            <a:ext cx="4672052" cy="4672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CB2C34-852A-40AB-A3D5-57A9F51EE7A7}"/>
              </a:ext>
            </a:extLst>
          </p:cNvPr>
          <p:cNvSpPr txBox="1"/>
          <p:nvPr/>
        </p:nvSpPr>
        <p:spPr>
          <a:xfrm>
            <a:off x="3607308" y="1720840"/>
            <a:ext cx="61539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 ton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463550"/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B5B48D-1055-451F-BD41-3D6203376B34}"/>
              </a:ext>
            </a:extLst>
          </p:cNvPr>
          <p:cNvSpPr/>
          <p:nvPr/>
        </p:nvSpPr>
        <p:spPr>
          <a:xfrm>
            <a:off x="3534943" y="1756333"/>
            <a:ext cx="515867" cy="57517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9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1300780" y="3797906"/>
            <a:ext cx="9387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ton: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160" y="1379287"/>
            <a:ext cx="2732950" cy="204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4689269" y="267888"/>
            <a:ext cx="3701866" cy="1580521"/>
            <a:chOff x="242986" y="532128"/>
            <a:chExt cx="3338015" cy="182869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14695" y="972891"/>
              <a:ext cx="2527566" cy="1387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84" y="-2915719"/>
            <a:ext cx="4672052" cy="467205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AB5B48D-1055-451F-BD41-3D6203376B34}"/>
              </a:ext>
            </a:extLst>
          </p:cNvPr>
          <p:cNvSpPr/>
          <p:nvPr/>
        </p:nvSpPr>
        <p:spPr>
          <a:xfrm>
            <a:off x="3580764" y="1273879"/>
            <a:ext cx="515867" cy="57517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AC21DB-CEB4-46DB-90D7-FD895BE84D2E}"/>
              </a:ext>
            </a:extLst>
          </p:cNvPr>
          <p:cNvSpPr txBox="1"/>
          <p:nvPr/>
        </p:nvSpPr>
        <p:spPr>
          <a:xfrm>
            <a:off x="3655857" y="1273879"/>
            <a:ext cx="61566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sung s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Quẳng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au,</a:t>
            </a: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463550"/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thằng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khoẻ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352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79267" y="277134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ÔNG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89108"/>
            <a:ext cx="2978934" cy="1247257"/>
            <a:chOff x="242986" y="532128"/>
            <a:chExt cx="3338015" cy="16070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74903" y="1087066"/>
              <a:ext cx="2866306" cy="674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 ton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sung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09DBDA-3235-425F-A81A-203ACD0F783A}"/>
              </a:ext>
            </a:extLst>
          </p:cNvPr>
          <p:cNvSpPr/>
          <p:nvPr/>
        </p:nvSpPr>
        <p:spPr>
          <a:xfrm>
            <a:off x="2822137" y="1050276"/>
            <a:ext cx="390617" cy="4193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1161BF-5F02-4993-99EF-38D7044DAB87}"/>
              </a:ext>
            </a:extLst>
          </p:cNvPr>
          <p:cNvSpPr/>
          <p:nvPr/>
        </p:nvSpPr>
        <p:spPr>
          <a:xfrm>
            <a:off x="2817554" y="3663943"/>
            <a:ext cx="390617" cy="4193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553277-0733-465B-81BE-8C7E8103D9F1}"/>
              </a:ext>
            </a:extLst>
          </p:cNvPr>
          <p:cNvSpPr/>
          <p:nvPr/>
        </p:nvSpPr>
        <p:spPr>
          <a:xfrm>
            <a:off x="7377577" y="2765670"/>
            <a:ext cx="390617" cy="4193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163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26959" y="2494512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20283" y="295969"/>
            <a:ext cx="10705233" cy="750198"/>
            <a:chOff x="3859031" y="295969"/>
            <a:chExt cx="10705233" cy="750198"/>
          </a:xfrm>
        </p:grpSpPr>
        <p:sp>
          <p:nvSpPr>
            <p:cNvPr id="24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859031" y="295969"/>
              <a:ext cx="5742835" cy="750198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2227" y="372351"/>
              <a:ext cx="10282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bị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449943" y="907719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94518" y="1330929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khiễng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 ton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804012" y="175942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82637" y="3916698"/>
            <a:ext cx="2926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715" y="2270039"/>
            <a:ext cx="2915518" cy="4266465"/>
          </a:xfrm>
          <a:prstGeom prst="rect">
            <a:avLst/>
          </a:prstGeom>
        </p:spPr>
      </p:pic>
      <p:pic>
        <p:nvPicPr>
          <p:cNvPr id="2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DC8A6C-5553-487C-960D-D2304E0DF487}"/>
              </a:ext>
            </a:extLst>
          </p:cNvPr>
          <p:cNvCxnSpPr>
            <a:cxnSpLocks/>
          </p:cNvCxnSpPr>
          <p:nvPr/>
        </p:nvCxnSpPr>
        <p:spPr>
          <a:xfrm>
            <a:off x="5682637" y="2203722"/>
            <a:ext cx="23640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0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96140" y="375991"/>
            <a:ext cx="11263751" cy="1253334"/>
            <a:chOff x="3641820" y="56683"/>
            <a:chExt cx="10540789" cy="1253334"/>
          </a:xfrm>
        </p:grpSpPr>
        <p:grpSp>
          <p:nvGrpSpPr>
            <p:cNvPr id="23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20" y="56683"/>
              <a:ext cx="10053972" cy="1253334"/>
              <a:chOff x="4591306" y="613472"/>
              <a:chExt cx="3660397" cy="5708191"/>
            </a:xfrm>
          </p:grpSpPr>
          <p:sp>
            <p:nvSpPr>
              <p:cNvPr id="24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7"/>
                <a:ext cx="3488274" cy="341670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2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6186" y="3618437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900572" y="382314"/>
              <a:ext cx="10282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đau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72579" y="1293165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846012" y="2125233"/>
            <a:ext cx="7626096" cy="1225296"/>
            <a:chOff x="258726" y="2238007"/>
            <a:chExt cx="7128190" cy="1397822"/>
          </a:xfrm>
        </p:grpSpPr>
        <p:pic>
          <p:nvPicPr>
            <p:cNvPr id="15" name="图片 71687" descr="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726" y="2238007"/>
              <a:ext cx="7128190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14645" y="2569033"/>
              <a:ext cx="62631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gậy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64041" y="3523055"/>
            <a:ext cx="7624092" cy="1221276"/>
            <a:chOff x="195981" y="3532148"/>
            <a:chExt cx="6135187" cy="1221276"/>
          </a:xfrm>
        </p:grpSpPr>
        <p:pic>
          <p:nvPicPr>
            <p:cNvPr id="19" name="图片 71688" descr="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981" y="3532148"/>
              <a:ext cx="5967823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14369" y="3799317"/>
              <a:ext cx="5816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vịn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vai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đỡ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32143" y="4906749"/>
            <a:ext cx="7626096" cy="1225296"/>
            <a:chOff x="151638" y="4656674"/>
            <a:chExt cx="6151721" cy="1159041"/>
          </a:xfrm>
        </p:grpSpPr>
        <p:pic>
          <p:nvPicPr>
            <p:cNvPr id="29" name="图片 71689" descr="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638" y="4656674"/>
              <a:ext cx="6012165" cy="1098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486560" y="4861608"/>
              <a:ext cx="5816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gần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thăm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sức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khỏe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4252391" y="3669522"/>
            <a:ext cx="627321" cy="627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0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33313" y="1260629"/>
            <a:ext cx="9286042" cy="2804291"/>
            <a:chOff x="3641819" y="56683"/>
            <a:chExt cx="10969928" cy="2968398"/>
          </a:xfrm>
        </p:grpSpPr>
        <p:grpSp>
          <p:nvGrpSpPr>
            <p:cNvPr id="23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68398"/>
              <a:chOff x="4591306" y="613472"/>
              <a:chExt cx="3655113" cy="13519290"/>
            </a:xfrm>
          </p:grpSpPr>
          <p:sp>
            <p:nvSpPr>
              <p:cNvPr id="24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9064" y="1783796"/>
                <a:ext cx="3488274" cy="12348966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2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882862" y="446110"/>
              <a:ext cx="10728885" cy="618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Theo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tuy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khỏe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0" y="479915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358023" y="2417145"/>
            <a:ext cx="721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25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r="1550"/>
          <a:stretch/>
        </p:blipFill>
        <p:spPr>
          <a:xfrm>
            <a:off x="1658280" y="70055"/>
            <a:ext cx="9480775" cy="7109445"/>
          </a:xfrm>
          <a:prstGeom prst="rect">
            <a:avLst/>
          </a:prstGeom>
        </p:spPr>
      </p:pic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1FFA95B-FBE4-475F-9D2C-8B116AB94D7A}"/>
              </a:ext>
            </a:extLst>
          </p:cNvPr>
          <p:cNvSpPr txBox="1"/>
          <p:nvPr/>
        </p:nvSpPr>
        <p:spPr>
          <a:xfrm>
            <a:off x="580375" y="492963"/>
            <a:ext cx="10788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方正卡通简体" panose="03000509000000000000" pitchFamily="65" charset="-122"/>
              </a:rPr>
              <a:t>Thứ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方正卡通简体" panose="03000509000000000000" pitchFamily="65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方正卡通简体" panose="03000509000000000000" pitchFamily="65" charset="-122"/>
              </a:rPr>
              <a:t>tư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方正卡通简体" panose="03000509000000000000" pitchFamily="65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方正卡通简体" panose="03000509000000000000" pitchFamily="65" charset="-122"/>
              </a:rPr>
              <a:t>ngày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方正卡通简体" panose="03000509000000000000" pitchFamily="65" charset="-122"/>
              </a:rPr>
              <a:t> 22 tháng 12 năm 2021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  <a:ea typeface="方正卡通简体" panose="03000509000000000000" pitchFamily="65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5F768A-B94A-4C92-956B-B20901D8F566}"/>
              </a:ext>
            </a:extLst>
          </p:cNvPr>
          <p:cNvSpPr txBox="1"/>
          <p:nvPr/>
        </p:nvSpPr>
        <p:spPr>
          <a:xfrm>
            <a:off x="892749" y="1095130"/>
            <a:ext cx="898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方正卡通简体" panose="03000509000000000000" pitchFamily="65" charset="-122"/>
              </a:rPr>
              <a:t>Tiếng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方正卡通简体" panose="03000509000000000000" pitchFamily="65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  <a:ea typeface="方正卡通简体" panose="03000509000000000000" pitchFamily="65" charset="-122"/>
              </a:rPr>
              <a:t>Việt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  <a:ea typeface="方正卡通简体" panose="03000509000000000000" pitchFamily="65" charset="-12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B15F7E-FD8A-4A9C-ACD0-F837E70F697C}"/>
              </a:ext>
            </a:extLst>
          </p:cNvPr>
          <p:cNvSpPr txBox="1"/>
          <p:nvPr/>
        </p:nvSpPr>
        <p:spPr>
          <a:xfrm>
            <a:off x="3695551" y="1697297"/>
            <a:ext cx="455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方正卡通简体" panose="03000509000000000000" pitchFamily="65" charset="-122"/>
              </a:rPr>
              <a:t>Đọc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方正卡通简体" panose="03000509000000000000" pitchFamily="65" charset="-122"/>
              </a:rPr>
              <a:t>: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方正卡通简体" panose="03000509000000000000" pitchFamily="65" charset="-122"/>
              </a:rPr>
              <a:t>Thương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方正卡通简体" panose="03000509000000000000" pitchFamily="65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方正卡通简体" panose="03000509000000000000" pitchFamily="65" charset="-122"/>
              </a:rPr>
              <a:t>ông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方正卡通简体" panose="03000509000000000000" pitchFamily="65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865F9E-7F91-425F-8658-6F97DBAF12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2" r="8408"/>
          <a:stretch/>
        </p:blipFill>
        <p:spPr>
          <a:xfrm>
            <a:off x="11092247" y="70054"/>
            <a:ext cx="684543" cy="71094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5044" y="1630019"/>
            <a:ext cx="116619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S/126</a:t>
            </a:r>
          </a:p>
        </p:txBody>
      </p:sp>
    </p:spTree>
    <p:extLst>
      <p:ext uri="{BB962C8B-B14F-4D97-AF65-F5344CB8AC3E}">
        <p14:creationId xmlns:p14="http://schemas.microsoft.com/office/powerpoint/2010/main" val="77427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67112" y="1599327"/>
            <a:ext cx="6468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r>
              <a:rPr lang="en-US" sz="35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thuộc</a:t>
            </a:r>
            <a:r>
              <a:rPr lang="en-US" sz="35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lòng</a:t>
            </a:r>
            <a:r>
              <a:rPr lang="en-US" sz="35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khổ</a:t>
            </a:r>
            <a:r>
              <a:rPr lang="en-US" sz="35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thơ</a:t>
            </a:r>
            <a:r>
              <a:rPr lang="en-US" sz="35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em</a:t>
            </a:r>
            <a:r>
              <a:rPr lang="en-US" sz="35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cs typeface="+mn-ea"/>
                <a:sym typeface="+mn-lt"/>
              </a:rPr>
              <a:t>thích</a:t>
            </a:r>
            <a:endParaRPr lang="en-US" sz="3500" b="1" dirty="0">
              <a:solidFill>
                <a:srgbClr val="FF00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94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250662" y="1968709"/>
            <a:ext cx="5903114" cy="4889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665" y="487496"/>
            <a:ext cx="8468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000" b="1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408" y="1796569"/>
            <a:ext cx="9115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79267" y="277134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ÔNG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89108"/>
            <a:ext cx="2978934" cy="1247257"/>
            <a:chOff x="242986" y="532128"/>
            <a:chExt cx="3338015" cy="16070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74903" y="1087066"/>
              <a:ext cx="2866306" cy="674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khiễng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 ton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sung 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09DBDA-3235-425F-A81A-203ACD0F783A}"/>
              </a:ext>
            </a:extLst>
          </p:cNvPr>
          <p:cNvSpPr/>
          <p:nvPr/>
        </p:nvSpPr>
        <p:spPr>
          <a:xfrm>
            <a:off x="2822137" y="1050276"/>
            <a:ext cx="390617" cy="4193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1161BF-5F02-4993-99EF-38D7044DAB87}"/>
              </a:ext>
            </a:extLst>
          </p:cNvPr>
          <p:cNvSpPr/>
          <p:nvPr/>
        </p:nvSpPr>
        <p:spPr>
          <a:xfrm>
            <a:off x="2817554" y="3663943"/>
            <a:ext cx="390617" cy="4193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553277-0733-465B-81BE-8C7E8103D9F1}"/>
              </a:ext>
            </a:extLst>
          </p:cNvPr>
          <p:cNvSpPr/>
          <p:nvPr/>
        </p:nvSpPr>
        <p:spPr>
          <a:xfrm>
            <a:off x="7377577" y="2765670"/>
            <a:ext cx="390617" cy="4193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278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319" y="890578"/>
            <a:ext cx="2475494" cy="123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774" y="41435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93010" y="2575734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59714" y="2575734"/>
            <a:ext cx="2886864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72496" y="2575733"/>
            <a:ext cx="2227646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45854" y="414543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92551" y="410634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khiễng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79" y="1988251"/>
            <a:ext cx="706143" cy="9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56" y="4290441"/>
            <a:ext cx="1623551" cy="9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2132973" y="3802396"/>
            <a:ext cx="662016" cy="7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44" y="1804770"/>
            <a:ext cx="780270" cy="76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08" y="2096298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871" y="4372175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731" y="1988251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059886" y="414359"/>
            <a:ext cx="1108608" cy="16464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834" y="919037"/>
            <a:ext cx="1084905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7050"/>
            <a:ext cx="4139460" cy="41477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65241" y="1838995"/>
            <a:ext cx="7126819" cy="3069584"/>
            <a:chOff x="4065241" y="1838995"/>
            <a:chExt cx="7126819" cy="3069584"/>
          </a:xfrm>
        </p:grpSpPr>
        <p:grpSp>
          <p:nvGrpSpPr>
            <p:cNvPr id="15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4065241" y="1838995"/>
              <a:ext cx="6470816" cy="3069584"/>
              <a:chOff x="4591306" y="613472"/>
              <a:chExt cx="3070172" cy="13980130"/>
            </a:xfrm>
          </p:grpSpPr>
          <p:sp>
            <p:nvSpPr>
              <p:cNvPr id="17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2903333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8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9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5961" y="11890376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5096060" y="2259943"/>
              <a:ext cx="6096000" cy="23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63550">
                <a:lnSpc>
                  <a:spcPct val="150000"/>
                </a:lnSpc>
              </a:pP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thằng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</a:p>
            <a:p>
              <a:pPr indent="463550">
                <a:lnSpc>
                  <a:spcPct val="15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khoẻ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>
                <a:lnSpc>
                  <a:spcPct val="15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175" y="2737776"/>
            <a:ext cx="10301466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1363" y="4741026"/>
            <a:ext cx="2488911" cy="2370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173730" y="237796"/>
            <a:ext cx="5368475" cy="10315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556" y="1217894"/>
            <a:ext cx="10351166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657242" y="1591029"/>
            <a:ext cx="675600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1981" y="4228196"/>
            <a:ext cx="10351166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6695" y="1254165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7353" y="267936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307" y="4257658"/>
            <a:ext cx="1142429" cy="1061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821318" y="2900779"/>
            <a:ext cx="642784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 nội dung bài thơ và trả lời được các câu hỏi liên quan đến bài thơ.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4894765" y="4381815"/>
            <a:ext cx="648958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sát, nhận biết được các chi tiết trong tranh và suy luận từ tranh quan sát được.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2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1E9D6-40A6-4370-AE2A-62F0ED9AC31C}"/>
              </a:ext>
            </a:extLst>
          </p:cNvPr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607239"/>
            <a:ext cx="439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319534"/>
            <a:ext cx="65908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nhà</a:t>
            </a:r>
            <a:r>
              <a:rPr lang="en-US" sz="3200" b="1" dirty="0"/>
              <a:t> </a:t>
            </a:r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trả</a:t>
            </a:r>
            <a:r>
              <a:rPr lang="en-US" sz="3200" b="1" dirty="0"/>
              <a:t> </a:t>
            </a:r>
            <a:r>
              <a:rPr lang="en-US" sz="3200" b="1" dirty="0" err="1"/>
              <a:t>lời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Nghe</a:t>
            </a:r>
            <a:r>
              <a:rPr lang="en-US" sz="3200" b="1" dirty="0"/>
              <a:t> – </a:t>
            </a:r>
            <a:r>
              <a:rPr lang="en-US" sz="3200" b="1" dirty="0" err="1"/>
              <a:t>viết</a:t>
            </a:r>
            <a:r>
              <a:rPr lang="en-US" sz="3200" b="1" dirty="0"/>
              <a:t>: </a:t>
            </a:r>
            <a:r>
              <a:rPr lang="en-US" sz="3200" b="1" dirty="0" err="1"/>
              <a:t>Thương</a:t>
            </a:r>
            <a:r>
              <a:rPr lang="en-US" sz="3200" b="1" dirty="0"/>
              <a:t> </a:t>
            </a:r>
            <a:r>
              <a:rPr lang="en-US" sz="3200" b="1" dirty="0" err="1"/>
              <a:t>ông</a:t>
            </a:r>
            <a:r>
              <a:rPr lang="en-US" sz="3200" b="1" dirty="0"/>
              <a:t>/tr. 127</a:t>
            </a:r>
          </a:p>
          <a:p>
            <a:pPr marL="285750" indent="-285750">
              <a:buFontTx/>
              <a:buChar char="-"/>
            </a:pPr>
            <a:r>
              <a:rPr lang="en-US" sz="3200" b="1" dirty="0" err="1"/>
              <a:t>Xem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Luyện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: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sự</a:t>
            </a:r>
            <a:r>
              <a:rPr lang="en-US" sz="3200" b="1" dirty="0"/>
              <a:t> </a:t>
            </a:r>
            <a:r>
              <a:rPr lang="en-US" sz="3200" b="1" dirty="0" err="1"/>
              <a:t>vật</a:t>
            </a:r>
            <a:r>
              <a:rPr lang="en-US" sz="3200" b="1" dirty="0"/>
              <a:t>,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;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nêu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/tr. 128</a:t>
            </a:r>
          </a:p>
        </p:txBody>
      </p:sp>
    </p:spTree>
    <p:extLst>
      <p:ext uri="{BB962C8B-B14F-4D97-AF65-F5344CB8AC3E}">
        <p14:creationId xmlns:p14="http://schemas.microsoft.com/office/powerpoint/2010/main" val="275525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175" y="2737776"/>
            <a:ext cx="10301466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1363" y="4741026"/>
            <a:ext cx="2488911" cy="2370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173730" y="237796"/>
            <a:ext cx="5368475" cy="10315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556" y="1217894"/>
            <a:ext cx="10351166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657242" y="1591029"/>
            <a:ext cx="675600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1981" y="4228196"/>
            <a:ext cx="10351166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6695" y="1254165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7353" y="267936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307" y="4257658"/>
            <a:ext cx="1142429" cy="1061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821318" y="2900779"/>
            <a:ext cx="642784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 nội dung bài thơ và trả lời được các câu hỏi liên quan đến bài thơ.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4894765" y="4381815"/>
            <a:ext cx="648958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sát, nhận biết được các chi tiết trong tranh và suy luận từ tranh quan sát được.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9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42328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9" y="392875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74" y="3638712"/>
            <a:ext cx="3017520" cy="3017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21" l="0" r="100000">
                        <a14:foregroundMark x1="13578" y1="21246" x2="29553" y2="19489"/>
                        <a14:foregroundMark x1="64696" y1="10703" x2="87380" y2="20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84" y="636380"/>
            <a:ext cx="3011277" cy="3011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591" y1="71246" x2="92173" y2="78115"/>
                        <a14:foregroundMark x1="78115" y1="62141" x2="95847" y2="74601"/>
                        <a14:foregroundMark x1="51438" y1="79872" x2="60224" y2="87220"/>
                        <a14:foregroundMark x1="31310" y1="57508" x2="35783" y2="58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7" y="685587"/>
            <a:ext cx="3017520" cy="3017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5" b="96166" l="0" r="99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09" y="3636269"/>
            <a:ext cx="3017520" cy="30175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61407" y="3518441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iCiel Cadena" panose="02000503000000020004" pitchFamily="2" charset="0"/>
              </a:rPr>
              <a:t>Dọn</a:t>
            </a:r>
            <a:r>
              <a:rPr lang="en-US" dirty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Cadena" panose="02000503000000020004" pitchFamily="2" charset="0"/>
              </a:rPr>
              <a:t>đồ</a:t>
            </a:r>
            <a:r>
              <a:rPr lang="en-US" dirty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Cadena" panose="02000503000000020004" pitchFamily="2" charset="0"/>
              </a:rPr>
              <a:t>chơi</a:t>
            </a:r>
            <a:endParaRPr lang="en-US" dirty="0"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4407" y="3529674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iCiel Cadena" panose="02000503000000020004" pitchFamily="2" charset="0"/>
              </a:rPr>
              <a:t>Đổ</a:t>
            </a:r>
            <a:r>
              <a:rPr lang="en-US" dirty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Cadena" panose="02000503000000020004" pitchFamily="2" charset="0"/>
              </a:rPr>
              <a:t>rác</a:t>
            </a:r>
            <a:endParaRPr lang="en-US" dirty="0"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2569" y="6422627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iCiel Cadena" panose="02000503000000020004" pitchFamily="2" charset="0"/>
              </a:rPr>
              <a:t>Quét</a:t>
            </a:r>
            <a:r>
              <a:rPr lang="en-US" dirty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Cadena" panose="02000503000000020004" pitchFamily="2" charset="0"/>
              </a:rPr>
              <a:t>nhà</a:t>
            </a:r>
            <a:endParaRPr lang="en-US" dirty="0"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6804" y="6430919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iCiel Cadena" panose="02000503000000020004" pitchFamily="2" charset="0"/>
              </a:rPr>
              <a:t>Phơi</a:t>
            </a:r>
            <a:r>
              <a:rPr lang="en-US" dirty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Cadena" panose="02000503000000020004" pitchFamily="2" charset="0"/>
              </a:rPr>
              <a:t>quần</a:t>
            </a:r>
            <a:r>
              <a:rPr lang="en-US" dirty="0">
                <a:solidFill>
                  <a:srgbClr val="002060"/>
                </a:solidFill>
                <a:latin typeface="iCiel Cadena" panose="02000503000000020004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Cadena" panose="02000503000000020004" pitchFamily="2" charset="0"/>
              </a:rPr>
              <a:t>áo</a:t>
            </a:r>
            <a:endParaRPr lang="en-US" dirty="0"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79267" y="277134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ÔNG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89108"/>
            <a:ext cx="2978934" cy="1247257"/>
            <a:chOff x="242986" y="532128"/>
            <a:chExt cx="3338015" cy="16070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74903" y="1087066"/>
              <a:ext cx="2866306" cy="674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khiễng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 ton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sung s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Quẳng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thằng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khoẻ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(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Mỡ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29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79267" y="277134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ÔNG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89108"/>
            <a:ext cx="2978934" cy="1247257"/>
            <a:chOff x="242986" y="532128"/>
            <a:chExt cx="3338015" cy="16070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74903" y="1087066"/>
              <a:ext cx="2866306" cy="674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khiễng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 ton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sung s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Quẳng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thằng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khoẻ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(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Mỡ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09DBDA-3235-425F-A81A-203ACD0F783A}"/>
              </a:ext>
            </a:extLst>
          </p:cNvPr>
          <p:cNvSpPr/>
          <p:nvPr/>
        </p:nvSpPr>
        <p:spPr>
          <a:xfrm>
            <a:off x="2822137" y="1050276"/>
            <a:ext cx="390617" cy="4193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1161BF-5F02-4993-99EF-38D7044DAB87}"/>
              </a:ext>
            </a:extLst>
          </p:cNvPr>
          <p:cNvSpPr/>
          <p:nvPr/>
        </p:nvSpPr>
        <p:spPr>
          <a:xfrm>
            <a:off x="2817554" y="3663943"/>
            <a:ext cx="390617" cy="4193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553277-0733-465B-81BE-8C7E8103D9F1}"/>
              </a:ext>
            </a:extLst>
          </p:cNvPr>
          <p:cNvSpPr/>
          <p:nvPr/>
        </p:nvSpPr>
        <p:spPr>
          <a:xfrm>
            <a:off x="7377577" y="2765670"/>
            <a:ext cx="390617" cy="4193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44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48114" y="25573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ÔNG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khiễng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 ton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sung s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Quẳng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thằng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khoẻ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(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Mỡ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764577" y="1915888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7199" y="2772230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7901" y="2774629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94151" y="4877059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16649" y="3599546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07377" y="5314883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912143" y="4023112"/>
            <a:ext cx="1554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A424AA4-6DC9-42D3-9A8D-2904CA5F0377}"/>
              </a:ext>
            </a:extLst>
          </p:cNvPr>
          <p:cNvSpPr/>
          <p:nvPr/>
        </p:nvSpPr>
        <p:spPr>
          <a:xfrm>
            <a:off x="2822137" y="1050276"/>
            <a:ext cx="390617" cy="4193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4AD86B0-AF29-45AE-AD7E-0E57FAE60B0F}"/>
              </a:ext>
            </a:extLst>
          </p:cNvPr>
          <p:cNvSpPr/>
          <p:nvPr/>
        </p:nvSpPr>
        <p:spPr>
          <a:xfrm>
            <a:off x="2817554" y="3663943"/>
            <a:ext cx="390617" cy="4193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A73BD9-F088-4DDB-BE04-A7A635E06FB4}"/>
              </a:ext>
            </a:extLst>
          </p:cNvPr>
          <p:cNvSpPr/>
          <p:nvPr/>
        </p:nvSpPr>
        <p:spPr>
          <a:xfrm>
            <a:off x="7377577" y="2765670"/>
            <a:ext cx="390617" cy="4193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590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90396" y="1089848"/>
            <a:ext cx="4884604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311" y="1865255"/>
            <a:ext cx="164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sưng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2786" y="2496400"/>
            <a:ext cx="477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khiễng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1147" y="3149516"/>
            <a:ext cx="222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4693" y="3793878"/>
            <a:ext cx="289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yếm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2613" y="4483543"/>
            <a:ext cx="3203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sung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sướng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48448" y="304435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ÔNG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34" y="-2677799"/>
            <a:ext cx="4672052" cy="467205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209DBDA-3235-425F-A81A-203ACD0F783A}"/>
              </a:ext>
            </a:extLst>
          </p:cNvPr>
          <p:cNvSpPr/>
          <p:nvPr/>
        </p:nvSpPr>
        <p:spPr>
          <a:xfrm>
            <a:off x="3342919" y="1419077"/>
            <a:ext cx="515867" cy="57517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83D936-8E5D-45BA-A406-956CAD181415}"/>
              </a:ext>
            </a:extLst>
          </p:cNvPr>
          <p:cNvSpPr txBox="1"/>
          <p:nvPr/>
        </p:nvSpPr>
        <p:spPr>
          <a:xfrm>
            <a:off x="3600852" y="1352493"/>
            <a:ext cx="61566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khiễng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F182E0-DBE1-4FE8-B721-E9F57780D98C}"/>
              </a:ext>
            </a:extLst>
          </p:cNvPr>
          <p:cNvCxnSpPr/>
          <p:nvPr/>
        </p:nvCxnSpPr>
        <p:spPr>
          <a:xfrm flipH="1">
            <a:off x="4597569" y="2575856"/>
            <a:ext cx="128016" cy="4023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80C45C-5D50-4B70-B621-034F2C0F35B3}"/>
              </a:ext>
            </a:extLst>
          </p:cNvPr>
          <p:cNvCxnSpPr/>
          <p:nvPr/>
        </p:nvCxnSpPr>
        <p:spPr>
          <a:xfrm flipH="1">
            <a:off x="5933094" y="1994253"/>
            <a:ext cx="128016" cy="4023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0EBDFB-19C7-446D-A35A-539C5C205A2D}"/>
              </a:ext>
            </a:extLst>
          </p:cNvPr>
          <p:cNvCxnSpPr/>
          <p:nvPr/>
        </p:nvCxnSpPr>
        <p:spPr>
          <a:xfrm flipH="1">
            <a:off x="6378221" y="4199086"/>
            <a:ext cx="128016" cy="4023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5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1320</Words>
  <Application>Microsoft Office PowerPoint</Application>
  <PresentationFormat>Widescreen</PresentationFormat>
  <Paragraphs>269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Arial-Rounded</vt:lpstr>
      <vt:lpstr>Calibri</vt:lpstr>
      <vt:lpstr>Calibri Light</vt:lpstr>
      <vt:lpstr>HP001 4H</vt:lpstr>
      <vt:lpstr>iCiel Cadena</vt:lpstr>
      <vt:lpstr>iCiel Crocante</vt:lpstr>
      <vt:lpstr>iCiel Nabila</vt:lpstr>
      <vt:lpstr>SVN-Gretoon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Thị Thu Thảo (420001734)</cp:lastModifiedBy>
  <cp:revision>136</cp:revision>
  <dcterms:created xsi:type="dcterms:W3CDTF">2021-06-17T09:40:01Z</dcterms:created>
  <dcterms:modified xsi:type="dcterms:W3CDTF">2022-01-04T08:52:21Z</dcterms:modified>
</cp:coreProperties>
</file>