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8"/>
  </p:notesMasterIdLst>
  <p:sldIdLst>
    <p:sldId id="330" r:id="rId3"/>
    <p:sldId id="257" r:id="rId4"/>
    <p:sldId id="325" r:id="rId5"/>
    <p:sldId id="326" r:id="rId6"/>
    <p:sldId id="258" r:id="rId7"/>
    <p:sldId id="327" r:id="rId8"/>
    <p:sldId id="308" r:id="rId9"/>
    <p:sldId id="328" r:id="rId10"/>
    <p:sldId id="320" r:id="rId11"/>
    <p:sldId id="321" r:id="rId12"/>
    <p:sldId id="329" r:id="rId13"/>
    <p:sldId id="261" r:id="rId14"/>
    <p:sldId id="333" r:id="rId15"/>
    <p:sldId id="332" r:id="rId16"/>
    <p:sldId id="331" r:id="rId17"/>
    <p:sldId id="322" r:id="rId18"/>
    <p:sldId id="334" r:id="rId19"/>
    <p:sldId id="316" r:id="rId20"/>
    <p:sldId id="313" r:id="rId21"/>
    <p:sldId id="317" r:id="rId22"/>
    <p:sldId id="323" r:id="rId23"/>
    <p:sldId id="318" r:id="rId24"/>
    <p:sldId id="305" r:id="rId25"/>
    <p:sldId id="335" r:id="rId26"/>
    <p:sldId id="268" r:id="rId27"/>
    <p:sldId id="377" r:id="rId28"/>
    <p:sldId id="378" r:id="rId29"/>
    <p:sldId id="383" r:id="rId30"/>
    <p:sldId id="379" r:id="rId31"/>
    <p:sldId id="380" r:id="rId32"/>
    <p:sldId id="381" r:id="rId33"/>
    <p:sldId id="382" r:id="rId34"/>
    <p:sldId id="384" r:id="rId35"/>
    <p:sldId id="385" r:id="rId36"/>
    <p:sldId id="286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0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dục HS kiếm chỗ thả diều an toàn và nên có người lớn chơi cùng.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dục HS kiếm chỗ thả diều an toàn và nên có người lớn chơi cùng.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6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5334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8656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4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76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8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93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70" y="4617311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68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88" y="5647753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211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407" y="6305923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41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37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34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616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68" y="4319018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49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93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12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905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620" y="6620154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49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809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66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719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800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86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64" y="560417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57" y="6300545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51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82" y="268833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72" y="128481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40429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93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93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75" y="344905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77374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56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87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90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9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5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56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42620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94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94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74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69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65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59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33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7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57" y="278573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25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917" y="287073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43" y="4322047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55" y="6143913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910" y="621665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60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106" y="608084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323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80" y="623429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76" y="502871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66" y="518215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55" y="547594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807" y="574241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75" y="5301679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99" y="5600723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73" y="630918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922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88" y="622613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40" y="574241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906" y="639548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44" y="539907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46285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872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55" y="4408649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42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26" y="5850533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818" y="5055294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28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59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68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73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55" y="47024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910" y="506708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73" y="4813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58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913" y="13323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93" y="806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82" y="54285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99" y="679407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73" y="47104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322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40" y="53514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40" y="2279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43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99" y="6352707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28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33" y="6558271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90" y="65505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99" y="6325657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722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33" y="5516871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49" y="6229521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77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40" y="660901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58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9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57543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66" y="5679095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60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38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27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27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48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31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85" y="22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66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71" y="5188064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31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623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8015" y="3111917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67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28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82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9023" y="42727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2926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6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72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2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0" r:id="rId28"/>
    <p:sldLayoutId id="214748366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93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93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613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audio" Target="../media/audio2.wav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8.png"/><Relationship Id="rId7" Type="http://schemas.openxmlformats.org/officeDocument/2006/relationships/image" Target="../media/image4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167139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3580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879" y="259136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8112" y="3526230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nguôi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4344461"/>
            <a:ext cx="3245944" cy="25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712" y="165550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cháu còn thấp bé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cửa có hai then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chỉ cài then d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 bà cài then trên.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97675" y="1655503"/>
            <a:ext cx="750075" cy="767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306555" y="2422742"/>
            <a:ext cx="1096040" cy="678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031" y="5144525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1959292" y="1609321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745612" y="1609321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712" y="165550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năm cháu lớn lên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l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còng cắm cúi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cài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trên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chỉ cài then d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97675" y="1655503"/>
            <a:ext cx="750075" cy="767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711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712" y="165550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cháu về nhà mới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cánh cửa – ô trời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lần tay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cửa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 nhớ bà khôn nguôi.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97675" y="1655503"/>
            <a:ext cx="750075" cy="767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09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19" y="-304322"/>
            <a:ext cx="7611613" cy="3026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84687" y="716696"/>
            <a:ext cx="11203016" cy="1252262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ctr" defTabSz="1219079">
              <a:lnSpc>
                <a:spcPct val="150000"/>
              </a:lnSpc>
              <a:defRPr/>
            </a:pP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0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0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0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7" y="-321171"/>
            <a:ext cx="5550856" cy="3026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486646" y="128582"/>
            <a:ext cx="4850723" cy="23083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21693">
              <a:buClr>
                <a:srgbClr val="000000"/>
              </a:buClr>
            </a:pP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Yêu</a:t>
            </a:r>
            <a:r>
              <a:rPr lang="zh-CN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 </a:t>
            </a: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cầu</a:t>
            </a:r>
            <a:endParaRPr lang="zh-CN" altLang="en-US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iCiel Cadena" panose="02000503000000020004" pitchFamily="2" charset="0"/>
              <a:cs typeface="Arial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Phân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công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đọc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theo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khổ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Tất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cả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viên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đều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đọc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Sửa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lỗi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cho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bạn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nếu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bạn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đọc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chưa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đúng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.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2299" y="4414661"/>
            <a:ext cx="2017484" cy="1107495"/>
            <a:chOff x="9069733" y="5886213"/>
            <a:chExt cx="2689979" cy="1476660"/>
          </a:xfrm>
        </p:grpSpPr>
        <p:sp>
          <p:nvSpPr>
            <p:cNvPr id="4" name="Oval Callout 3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9233" y="6131766"/>
              <a:ext cx="2610479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khổ 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77192" y="3270995"/>
            <a:ext cx="2134633" cy="580348"/>
            <a:chOff x="8913533" y="5402959"/>
            <a:chExt cx="2846178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8913533" y="5402959"/>
              <a:ext cx="2754783" cy="773797"/>
            </a:xfrm>
            <a:prstGeom prst="wedgeEllipseCallout">
              <a:avLst>
                <a:gd name="adj1" fmla="val 28445"/>
                <a:gd name="adj2" fmla="val 27264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639262"/>
              <a:ext cx="261047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5" name="Google Shape;568;p14">
            <a:extLst>
              <a:ext uri="{FF2B5EF4-FFF2-40B4-BE49-F238E27FC236}">
                <a16:creationId xmlns:a16="http://schemas.microsoft.com/office/drawing/2014/main" id="{FC0C6F80-00E3-4D1F-A729-EE47A7A85D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983" y="3025016"/>
            <a:ext cx="5237199" cy="377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572;p14">
            <a:extLst>
              <a:ext uri="{FF2B5EF4-FFF2-40B4-BE49-F238E27FC236}">
                <a16:creationId xmlns:a16="http://schemas.microsoft.com/office/drawing/2014/main" id="{37347A14-E965-43E2-8A13-E78951902B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678" y="3996745"/>
            <a:ext cx="4637808" cy="212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C00210-0378-46B9-9D5B-AFBB533D9E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6"/>
          <a:stretch/>
        </p:blipFill>
        <p:spPr>
          <a:xfrm>
            <a:off x="8760158" y="4233598"/>
            <a:ext cx="3431842" cy="251553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DCC6042-4203-4FAE-8FBB-B055C9655B67}"/>
              </a:ext>
            </a:extLst>
          </p:cNvPr>
          <p:cNvGrpSpPr/>
          <p:nvPr/>
        </p:nvGrpSpPr>
        <p:grpSpPr>
          <a:xfrm>
            <a:off x="10420053" y="3065889"/>
            <a:ext cx="2066087" cy="580348"/>
            <a:chOff x="9708033" y="5143416"/>
            <a:chExt cx="2754783" cy="773797"/>
          </a:xfrm>
        </p:grpSpPr>
        <p:sp>
          <p:nvSpPr>
            <p:cNvPr id="21" name="Oval Callout 13">
              <a:extLst>
                <a:ext uri="{FF2B5EF4-FFF2-40B4-BE49-F238E27FC236}">
                  <a16:creationId xmlns:a16="http://schemas.microsoft.com/office/drawing/2014/main" id="{03629111-A60A-47BE-9595-C3919369C84D}"/>
                </a:ext>
              </a:extLst>
            </p:cNvPr>
            <p:cNvSpPr/>
            <p:nvPr/>
          </p:nvSpPr>
          <p:spPr>
            <a:xfrm>
              <a:off x="9708033" y="5143416"/>
              <a:ext cx="2754783" cy="773797"/>
            </a:xfrm>
            <a:prstGeom prst="wedgeEllipseCallout">
              <a:avLst>
                <a:gd name="adj1" fmla="val 15428"/>
                <a:gd name="adj2" fmla="val 2958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B6BBB8-8F75-40E9-9B45-296C1BF42CFC}"/>
                </a:ext>
              </a:extLst>
            </p:cNvPr>
            <p:cNvSpPr txBox="1"/>
            <p:nvPr/>
          </p:nvSpPr>
          <p:spPr>
            <a:xfrm>
              <a:off x="9780632" y="5389637"/>
              <a:ext cx="261047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3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80562"/>
            <a:ext cx="11029948" cy="6244138"/>
            <a:chOff x="1828797" y="880562"/>
            <a:chExt cx="10401301" cy="62441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880562"/>
              <a:ext cx="5219701" cy="6244138"/>
              <a:chOff x="6991348" y="880562"/>
              <a:chExt cx="5219701" cy="62441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880562"/>
                <a:ext cx="5219701" cy="59774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" y="19653"/>
            <a:ext cx="7529213" cy="57795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88" y="2909408"/>
            <a:ext cx="3613836" cy="36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C20E4F-5598-4543-99AA-79D922EC798E}"/>
              </a:ext>
            </a:extLst>
          </p:cNvPr>
          <p:cNvSpPr txBox="1"/>
          <p:nvPr/>
        </p:nvSpPr>
        <p:spPr>
          <a:xfrm>
            <a:off x="2950457" y="2640052"/>
            <a:ext cx="304100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1891363" y="3100499"/>
            <a:ext cx="510948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66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581"/>
            <a:ext cx="12344400" cy="6943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41" y="4317718"/>
            <a:ext cx="2682135" cy="268752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4428" y="1286950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3572" y="2748587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4428" y="431771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cháu còn thấp bé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cửa có hai then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chỉ cài then d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endParaRPr lang="en-US" sz="32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 bà cài then trên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0"/>
            <a:ext cx="12344400" cy="71123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2631" y="443213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năm cháu lớn lên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l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còng cắm cúi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cài 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trên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chỉ cài then d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1600" y="437709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 CỬA NHỚ BÀ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52" y="1948524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34184" y="1407892"/>
            <a:ext cx="2273643" cy="4209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1</a:t>
            </a:r>
          </a:p>
        </p:txBody>
      </p:sp>
      <p:sp>
        <p:nvSpPr>
          <p:cNvPr id="9" name="Oval 8"/>
          <p:cNvSpPr/>
          <p:nvPr/>
        </p:nvSpPr>
        <p:spPr>
          <a:xfrm>
            <a:off x="1520452" y="1479065"/>
            <a:ext cx="2273643" cy="4209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2</a:t>
            </a:r>
          </a:p>
        </p:txBody>
      </p:sp>
      <p:sp>
        <p:nvSpPr>
          <p:cNvPr id="14" name="Oval 13"/>
          <p:cNvSpPr/>
          <p:nvPr/>
        </p:nvSpPr>
        <p:spPr>
          <a:xfrm>
            <a:off x="4759869" y="1467754"/>
            <a:ext cx="2273643" cy="4209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</a:t>
            </a:r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nguôi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2631" y="443213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cháu về nhà mới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cánh cửa – ô trời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lần tay 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cửa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 nhớ bà khôn nguôi.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80562"/>
            <a:ext cx="11029948" cy="6244138"/>
            <a:chOff x="1828797" y="880562"/>
            <a:chExt cx="10401301" cy="62441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880562"/>
              <a:ext cx="5219701" cy="6244138"/>
              <a:chOff x="6991348" y="880562"/>
              <a:chExt cx="5219701" cy="62441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880562"/>
                <a:ext cx="5219701" cy="59774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6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65330" y="963204"/>
            <a:ext cx="9988470" cy="731520"/>
            <a:chOff x="292250" y="915918"/>
            <a:chExt cx="9988470" cy="731520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19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4" y="984274"/>
              <a:ext cx="9285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Những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từ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ngữ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nào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dưới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đây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chỉ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hoạt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động</a:t>
              </a:r>
              <a:r>
                <a:rPr lang="en-US" sz="3600" kern="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1381" y="914400"/>
            <a:ext cx="1023938" cy="927100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8" y="2286000"/>
            <a:ext cx="1087782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55" y="2304106"/>
            <a:ext cx="523845" cy="54476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91" y="2356106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27" y="3962453"/>
            <a:ext cx="523845" cy="5447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962452"/>
            <a:ext cx="523845" cy="54476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508505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124" y="3992001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01571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780909" y="2286000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FAF4F2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5630340" y="2304053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FAF4F2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7894328" y="2210673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FAF4F2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10058400" y="3718687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FAF4F2"/>
                </a:solidFill>
                <a:latin typeface="Arial"/>
                <a:sym typeface="Arial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7239026" y="3732669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FAF4F2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34" name="Oval 33"/>
          <p:cNvSpPr/>
          <p:nvPr/>
        </p:nvSpPr>
        <p:spPr>
          <a:xfrm>
            <a:off x="4038626" y="3732669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FAF4F2"/>
                </a:solidFill>
                <a:latin typeface="Arial"/>
                <a:sym typeface="Arial"/>
              </a:rPr>
              <a:t>6</a:t>
            </a:r>
          </a:p>
        </p:txBody>
      </p:sp>
      <p:sp>
        <p:nvSpPr>
          <p:cNvPr id="35" name="Oval 34"/>
          <p:cNvSpPr/>
          <p:nvPr/>
        </p:nvSpPr>
        <p:spPr>
          <a:xfrm>
            <a:off x="1202152" y="3869019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FAF4F2"/>
                </a:solidFill>
                <a:latin typeface="Arial"/>
                <a:sym typeface="Arial"/>
              </a:rPr>
              <a:t>7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0377F3-3FA0-49F6-B0C5-5973910618E1}"/>
              </a:ext>
            </a:extLst>
          </p:cNvPr>
          <p:cNvCxnSpPr>
            <a:cxnSpLocks/>
          </p:cNvCxnSpPr>
          <p:nvPr/>
        </p:nvCxnSpPr>
        <p:spPr>
          <a:xfrm>
            <a:off x="7539497" y="1564828"/>
            <a:ext cx="2729659" cy="27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37CD69-85CD-420E-8E0F-A002B16F3F51}"/>
              </a:ext>
            </a:extLst>
          </p:cNvPr>
          <p:cNvCxnSpPr>
            <a:cxnSpLocks/>
          </p:cNvCxnSpPr>
          <p:nvPr/>
        </p:nvCxnSpPr>
        <p:spPr>
          <a:xfrm>
            <a:off x="2198767" y="1564828"/>
            <a:ext cx="2453737" cy="13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3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27" y="979926"/>
            <a:ext cx="10287001" cy="1268685"/>
            <a:chOff x="292250" y="915918"/>
            <a:chExt cx="9701032" cy="1268685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3" y="984274"/>
              <a:ext cx="89980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những từ ngữ chỉ hoạt động có thể kết hợp với từ “cửa”.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863561" y="2326175"/>
            <a:ext cx="636119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đẩy cửa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87334" y="3352800"/>
            <a:ext cx="256032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đóng cửa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87334" y="4267200"/>
            <a:ext cx="256032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cài cửa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87334" y="5192486"/>
            <a:ext cx="256032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 cửa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19800" y="3352800"/>
            <a:ext cx="29718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chốt cửa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4267200"/>
            <a:ext cx="29718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 cửa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19800" y="5192486"/>
            <a:ext cx="34290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sản xuất cửa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FCFCBE-1A3E-4670-8E4B-3755CAEBD528}"/>
              </a:ext>
            </a:extLst>
          </p:cNvPr>
          <p:cNvCxnSpPr>
            <a:cxnSpLocks/>
          </p:cNvCxnSpPr>
          <p:nvPr/>
        </p:nvCxnSpPr>
        <p:spPr>
          <a:xfrm>
            <a:off x="2611434" y="1538370"/>
            <a:ext cx="2453737" cy="13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67166B-75DE-4B8F-995C-632598291CBE}"/>
              </a:ext>
            </a:extLst>
          </p:cNvPr>
          <p:cNvCxnSpPr>
            <a:cxnSpLocks/>
          </p:cNvCxnSpPr>
          <p:nvPr/>
        </p:nvCxnSpPr>
        <p:spPr>
          <a:xfrm>
            <a:off x="5439508" y="1568944"/>
            <a:ext cx="2453737" cy="13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1F5BA8-6712-42CD-8219-D80635A7085B}"/>
              </a:ext>
            </a:extLst>
          </p:cNvPr>
          <p:cNvCxnSpPr>
            <a:cxnSpLocks/>
          </p:cNvCxnSpPr>
          <p:nvPr/>
        </p:nvCxnSpPr>
        <p:spPr>
          <a:xfrm flipV="1">
            <a:off x="1535051" y="2072820"/>
            <a:ext cx="1934290" cy="2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017908-7493-4294-BDA0-C23103BDB278}"/>
              </a:ext>
            </a:extLst>
          </p:cNvPr>
          <p:cNvCxnSpPr>
            <a:cxnSpLocks/>
          </p:cNvCxnSpPr>
          <p:nvPr/>
        </p:nvCxnSpPr>
        <p:spPr>
          <a:xfrm flipV="1">
            <a:off x="9547412" y="1575838"/>
            <a:ext cx="1250576" cy="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75" y="2737776"/>
            <a:ext cx="10301466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63" y="4741026"/>
            <a:ext cx="2488911" cy="237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73730" y="237796"/>
            <a:ext cx="5368475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556" y="1217894"/>
            <a:ext cx="10351166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657242" y="1431230"/>
            <a:ext cx="675600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một văn bản thơ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981" y="4228196"/>
            <a:ext cx="10351166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695" y="1254165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353" y="267936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307" y="4257658"/>
            <a:ext cx="1142429" cy="1061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821318" y="2900779"/>
            <a:ext cx="64278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 thơ và trả lời được các câu hỏi liên quan đến bài thơ.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894765" y="4381815"/>
            <a:ext cx="64895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sát, nhận biết được các chi tiết trong tranh và suy luận từ tranh quan sát được.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29698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54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4014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21" y="5302872"/>
            <a:ext cx="2652358" cy="1555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" y="120387"/>
            <a:ext cx="2741256" cy="1451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" y="5433901"/>
            <a:ext cx="2269946" cy="1293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2" y="1714222"/>
            <a:ext cx="10847547" cy="39937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76182" y="1714222"/>
            <a:ext cx="0" cy="3865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085" y="2135585"/>
            <a:ext cx="8456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HP001 4H" panose="020B0603050302020204" pitchFamily="34" charset="0"/>
              </a:rPr>
              <a:t>Thứ hai </a:t>
            </a:r>
            <a:r>
              <a:rPr lang="en-US" sz="3600" b="1" err="1">
                <a:solidFill>
                  <a:srgbClr val="990099"/>
                </a:solidFill>
                <a:latin typeface="HP001 4H" panose="020B0603050302020204" pitchFamily="34" charset="0"/>
              </a:rPr>
              <a:t>ngày</a:t>
            </a:r>
            <a:r>
              <a:rPr lang="en-US" sz="3600" b="1">
                <a:solidFill>
                  <a:srgbClr val="990099"/>
                </a:solidFill>
                <a:latin typeface="HP001 4H" panose="020B0603050302020204" pitchFamily="34" charset="0"/>
              </a:rPr>
              <a:t> 20 tháng 12  </a:t>
            </a:r>
            <a:r>
              <a:rPr lang="en-US" sz="3600" b="1" dirty="0" err="1">
                <a:solidFill>
                  <a:srgbClr val="990099"/>
                </a:solidFill>
                <a:latin typeface="HP001 4H" panose="020B0603050302020204" pitchFamily="34" charset="0"/>
              </a:rPr>
              <a:t>năm</a:t>
            </a:r>
            <a:r>
              <a:rPr lang="en-US" sz="3600" b="1" dirty="0">
                <a:solidFill>
                  <a:srgbClr val="990099"/>
                </a:solidFill>
                <a:latin typeface="HP001 4H" panose="020B0603050302020204" pitchFamily="34" charset="0"/>
              </a:rPr>
              <a:t>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3513" y="2917176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HP001 4H" panose="020B0603050302020204" pitchFamily="34" charset="0"/>
              </a:rPr>
              <a:t>Tiếng</a:t>
            </a:r>
            <a:r>
              <a:rPr lang="en-US" sz="3600" b="1" dirty="0">
                <a:solidFill>
                  <a:srgbClr val="990099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H" panose="020B0603050302020204" pitchFamily="34" charset="0"/>
              </a:rPr>
              <a:t>Việt</a:t>
            </a:r>
            <a:endParaRPr lang="en-US" sz="3600" b="1" dirty="0">
              <a:solidFill>
                <a:srgbClr val="990099"/>
              </a:solidFill>
              <a:latin typeface="HP001 4H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2763" y="3705708"/>
            <a:ext cx="4815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rgbClr val="990099"/>
                </a:solidFill>
                <a:latin typeface="HP001 4H" panose="020B0603050302020204" pitchFamily="34" charset="0"/>
              </a:rPr>
              <a:t>Đọc</a:t>
            </a:r>
            <a:r>
              <a:rPr lang="en-US" sz="3600" b="1">
                <a:solidFill>
                  <a:srgbClr val="990099"/>
                </a:solidFill>
                <a:latin typeface="HP001 4H" panose="020B0603050302020204" pitchFamily="34" charset="0"/>
              </a:rPr>
              <a:t>: Cánh cửa nhớ bà</a:t>
            </a:r>
            <a:endParaRPr lang="en-US" sz="3600" b="1" dirty="0">
              <a:solidFill>
                <a:srgbClr val="990099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795" y="2667000"/>
            <a:ext cx="8229600" cy="10137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Tx/>
              <a:defRPr/>
            </a:pPr>
            <a:r>
              <a:rPr lang="en-US" sz="44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Bà</a:t>
            </a:r>
            <a:endParaRPr lang="vi-VN" sz="4400" dirty="0">
              <a:solidFill>
                <a:srgbClr val="FAF4F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1795" y="5453725"/>
            <a:ext cx="8229600" cy="10396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Mẹ</a:t>
            </a:r>
            <a:endParaRPr lang="en-US" sz="4400" dirty="0">
              <a:solidFill>
                <a:srgbClr val="FAF4F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1357" y="4039824"/>
            <a:ext cx="8229600" cy="10104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Bố</a:t>
            </a:r>
            <a:endParaRPr lang="en-US" sz="4400" dirty="0">
              <a:solidFill>
                <a:srgbClr val="FAF4F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4690" y="381000"/>
            <a:ext cx="9052560" cy="1600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là tình cảm người cháu dành cho ai?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02" y="2844326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19" y="4214207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057" y="5689427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288" y="3886253"/>
            <a:ext cx="9144000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Tx/>
              <a:defRPr/>
            </a:pPr>
            <a:r>
              <a:rPr lang="en-US" sz="40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Lại nhớ bà khôn nguôi</a:t>
            </a:r>
            <a:endParaRPr lang="vi-VN" sz="4000" dirty="0">
              <a:solidFill>
                <a:srgbClr val="FAF4F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1958" y="5360711"/>
            <a:ext cx="9144000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Bà lưng còng cắm cúi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1958" y="2438400"/>
            <a:ext cx="9144000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Nay cháu về nhà mới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1114" y="457200"/>
            <a:ext cx="10058400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 thơ nào thể hiện tình cảm người cháu dành cho bà?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40" y="4162579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65" y="2693953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680537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7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288" y="3886253"/>
            <a:ext cx="9144000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Tx/>
              <a:defRPr/>
            </a:pPr>
            <a:r>
              <a:rPr lang="en-US" sz="40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B. Hiếu thảo</a:t>
            </a:r>
            <a:endParaRPr lang="vi-VN" sz="4000" dirty="0">
              <a:solidFill>
                <a:srgbClr val="FAF4F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1958" y="5360711"/>
            <a:ext cx="9144000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Khoẻ mạnh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1958" y="2438400"/>
            <a:ext cx="9144000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 algn="just"/>
            <a:r>
              <a:rPr lang="en-US" sz="4000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Chăm chỉ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1114" y="685800"/>
            <a:ext cx="10058400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 cháu trong bài là người </a:t>
            </a:r>
          </a:p>
          <a:p>
            <a:pPr algn="ctr"/>
            <a:r>
              <a:rPr lang="en-US" sz="4400" b="1">
                <a:solidFill>
                  <a:srgbClr val="FAF4F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thế nào?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40" y="4162579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65" y="2693953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680537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/>
              <a:t>Chuẩn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nghe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Kể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cháu</a:t>
            </a:r>
            <a:r>
              <a:rPr lang="en-US" sz="3200" b="1" dirty="0" smtClean="0"/>
              <a:t>/ tr.125</a:t>
            </a:r>
            <a:endParaRPr lang="en-US" sz="3200" b="1" dirty="0" smtClean="0"/>
          </a:p>
          <a:p>
            <a:pPr marL="285750" indent="-285750">
              <a:buFontTx/>
              <a:buChar char="-"/>
            </a:pPr>
            <a:r>
              <a:rPr lang="en-US" sz="3200" b="1" dirty="0" err="1" smtClean="0"/>
              <a:t>Xem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 Ô, Ơ/ tr.125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50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75" y="2737776"/>
            <a:ext cx="10301466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63" y="4741026"/>
            <a:ext cx="2488911" cy="237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73730" y="237796"/>
            <a:ext cx="5368475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556" y="1217894"/>
            <a:ext cx="10351166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657242" y="1431230"/>
            <a:ext cx="675600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một văn bản thơ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981" y="4228196"/>
            <a:ext cx="10351166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695" y="1254165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353" y="267936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307" y="4257658"/>
            <a:ext cx="1142429" cy="1061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821318" y="2900779"/>
            <a:ext cx="64278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 thơ và trả lời được các câu hỏi liên quan đến bài thơ.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894765" y="4381815"/>
            <a:ext cx="64895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sát, nhận biết được các chi tiết trong tranh và suy luận từ tranh quan sát được.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5" y="1832044"/>
            <a:ext cx="6382251" cy="490393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" y="19653"/>
            <a:ext cx="7529213" cy="57795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88" y="2909408"/>
            <a:ext cx="3613836" cy="36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C20E4F-5598-4543-99AA-79D922EC798E}"/>
              </a:ext>
            </a:extLst>
          </p:cNvPr>
          <p:cNvSpPr txBox="1"/>
          <p:nvPr/>
        </p:nvSpPr>
        <p:spPr>
          <a:xfrm>
            <a:off x="2950457" y="2640052"/>
            <a:ext cx="304100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2950457" y="3171769"/>
            <a:ext cx="2991297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6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sz="66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26982"/>
            <a:ext cx="11029947" cy="6297718"/>
            <a:chOff x="1828797" y="826982"/>
            <a:chExt cx="10401300" cy="629771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639821" y="826982"/>
              <a:ext cx="4590276" cy="6297718"/>
              <a:chOff x="7620772" y="826982"/>
              <a:chExt cx="4590276" cy="629771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7620772" y="826982"/>
                <a:ext cx="4590276" cy="603101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861018" y="96681"/>
            <a:ext cx="2901595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26982"/>
            <a:ext cx="11029947" cy="6297718"/>
            <a:chOff x="1828797" y="826982"/>
            <a:chExt cx="10401300" cy="629771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639821" y="826982"/>
              <a:ext cx="4590276" cy="6297718"/>
              <a:chOff x="7620772" y="826982"/>
              <a:chExt cx="4590276" cy="629771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7620772" y="826982"/>
                <a:ext cx="4590276" cy="603101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861018" y="96681"/>
            <a:ext cx="2901595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nối tiếp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20346" y="1012134"/>
            <a:ext cx="544558" cy="54747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546628" y="2963304"/>
            <a:ext cx="544558" cy="47473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2554460" y="4957860"/>
            <a:ext cx="544558" cy="47473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3448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80562"/>
            <a:ext cx="11029948" cy="6244138"/>
            <a:chOff x="1828797" y="880562"/>
            <a:chExt cx="10401301" cy="62441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880562"/>
              <a:ext cx="5219701" cy="6244138"/>
              <a:chOff x="6991348" y="880562"/>
              <a:chExt cx="5219701" cy="62441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880562"/>
                <a:ext cx="5219701" cy="59774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72150" y="1791451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3753" y="6637919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103036" y="18638"/>
            <a:ext cx="4067610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khó đọc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061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76782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1189</Words>
  <Application>Microsoft Office PowerPoint</Application>
  <PresentationFormat>Widescreen</PresentationFormat>
  <Paragraphs>212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8" baseType="lpstr">
      <vt:lpstr>等线</vt:lpstr>
      <vt:lpstr>宋体</vt:lpstr>
      <vt:lpstr>Arial</vt:lpstr>
      <vt:lpstr>Arial Rounded MT Bold</vt:lpstr>
      <vt:lpstr>Arial-Rounded</vt:lpstr>
      <vt:lpstr>Calibri</vt:lpstr>
      <vt:lpstr>Calibri Light</vt:lpstr>
      <vt:lpstr>Chewy</vt:lpstr>
      <vt:lpstr>Comfortaa</vt:lpstr>
      <vt:lpstr>Delius Unicase</vt:lpstr>
      <vt:lpstr>HP001 4H</vt:lpstr>
      <vt:lpstr>iCiel Cadena</vt:lpstr>
      <vt:lpstr>iCiel Crocante</vt:lpstr>
      <vt:lpstr>Livvic</vt:lpstr>
      <vt:lpstr>Roboto Condensed Light</vt:lpstr>
      <vt:lpstr>SVN-Gretoon</vt:lpstr>
      <vt:lpstr>Times New Roman</vt:lpstr>
      <vt:lpstr>UTM Avo</vt:lpstr>
      <vt:lpstr>UTM Cookies</vt:lpstr>
      <vt:lpstr>字魂17号-萌趣果冻体</vt:lpstr>
      <vt:lpstr>方正粗圆_GBK</vt:lpstr>
      <vt:lpstr>Office Theme</vt:lpstr>
      <vt:lpstr>1_Response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H220121</cp:lastModifiedBy>
  <cp:revision>164</cp:revision>
  <dcterms:created xsi:type="dcterms:W3CDTF">2021-06-17T09:40:01Z</dcterms:created>
  <dcterms:modified xsi:type="dcterms:W3CDTF">2021-12-19T09:47:31Z</dcterms:modified>
</cp:coreProperties>
</file>