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89" r:id="rId2"/>
    <p:sldId id="290" r:id="rId3"/>
    <p:sldId id="280" r:id="rId4"/>
    <p:sldId id="293" r:id="rId5"/>
    <p:sldId id="283" r:id="rId6"/>
    <p:sldId id="294" r:id="rId7"/>
    <p:sldId id="284" r:id="rId8"/>
    <p:sldId id="288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AF4DD"/>
    <a:srgbClr val="00FFFF"/>
    <a:srgbClr val="CC0099"/>
    <a:srgbClr val="000099"/>
    <a:srgbClr val="FFCCCC"/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2" autoAdjust="0"/>
    <p:restoredTop sz="94165" autoAdjust="0"/>
  </p:normalViewPr>
  <p:slideViewPr>
    <p:cSldViewPr>
      <p:cViewPr varScale="1">
        <p:scale>
          <a:sx n="69" d="100"/>
          <a:sy n="69" d="100"/>
        </p:scale>
        <p:origin x="12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2625-3464-4949-ADA2-9E4CB14FDCB2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FB53-F9F3-4949-855D-B6FFF42CE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5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kien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E90E3A-E70C-4256-8AEC-8B9B738A5C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C741-122F-462A-B814-6EB9E0CC1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5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71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8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941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81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C28C-C1FE-4827-A381-123631864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39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0D39-1C01-43E0-AB1D-256B10C671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9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F3276-AF3E-4D32-A6E0-12B18FFD4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5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05E-2697-498C-9995-3E5133996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9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F4E-1A96-4897-9853-1FA5CDD4C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36BB-CFF6-4F64-9FF7-CBC8DC4B2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5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4CF5-4F04-4890-9034-C68E9C8B2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2208-F889-4D25-B72F-6184A7A6E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0C34-F95A-4D2F-A1B1-B5CF61C89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7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59D-492C-483C-89C3-866D7970D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52F4-DE10-4D4A-8854-1235DD13A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8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93B0D12-8275-441C-8D3F-52F58AB22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hyperlink" Target="../choi%20du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dua%20thuyen.wm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-15240" y="1447800"/>
            <a:ext cx="8016082" cy="1352641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17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0" b="1" dirty="0" err="1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16000" b="1" dirty="0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0" b="1" dirty="0" err="1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16000" b="1" dirty="0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0" b="1" dirty="0" err="1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16000" b="1" dirty="0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0" b="1" dirty="0" err="1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16000" b="1" dirty="0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ctr" eaLnBrk="1" hangingPunct="1">
              <a:buFontTx/>
              <a:buNone/>
            </a:pPr>
            <a:r>
              <a:rPr lang="en-US" sz="16000" b="1" dirty="0" err="1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16000" b="1" dirty="0" smtClean="0">
                <a:solidFill>
                  <a:srgbClr val="3A09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</a:p>
          <a:p>
            <a:pPr algn="ctr" eaLnBrk="1" hangingPunct="1">
              <a:buFontTx/>
              <a:buNone/>
            </a:pPr>
            <a:endParaRPr lang="en-US" sz="4200" b="1" dirty="0">
              <a:solidFill>
                <a:srgbClr val="3A09ED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en-US" sz="19200" b="1" dirty="0" smtClean="0">
              <a:solidFill>
                <a:srgbClr val="FF0000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19200" b="1" dirty="0" smtClean="0">
                <a:solidFill>
                  <a:srgbClr val="FF0000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KỂ VỀ LỄ HỘI</a:t>
            </a:r>
          </a:p>
        </p:txBody>
      </p:sp>
      <p:sp>
        <p:nvSpPr>
          <p:cNvPr id="5124" name="WordArt 9"/>
          <p:cNvSpPr>
            <a:spLocks noChangeArrowheads="1" noChangeShapeType="1" noTextEdit="1"/>
          </p:cNvSpPr>
          <p:nvPr/>
        </p:nvSpPr>
        <p:spPr bwMode="auto">
          <a:xfrm>
            <a:off x="940038" y="685800"/>
            <a:ext cx="6105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LONG BIÊN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8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gentileframe1181x1772pngh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433388" y="2133600"/>
            <a:ext cx="8405812" cy="21923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4000" b="1" kern="10">
                <a:ln w="18034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Chúc các em chăm ngoan, học giỏi</a:t>
            </a:r>
          </a:p>
        </p:txBody>
      </p:sp>
    </p:spTree>
    <p:extLst>
      <p:ext uri="{BB962C8B-B14F-4D97-AF65-F5344CB8AC3E}">
        <p14:creationId xmlns:p14="http://schemas.microsoft.com/office/powerpoint/2010/main" val="17399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428081" y="1649538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29947" y="3830883"/>
            <a:ext cx="720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Rèn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kỹ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năng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sử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dụng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ngôn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ngữ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Tiếng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Việt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kể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lại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nội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dung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một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bức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ảnh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45187" y="2490940"/>
            <a:ext cx="7427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1.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Rèn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kỹ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Arial" panose="020B0604020202020204" pitchFamily="34" charset="0"/>
              </a:rPr>
              <a:t>năng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quan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sát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tranh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ảnh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nắm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quang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cảnh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hoạt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động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những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người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tham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gia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lễ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hội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trong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bức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ảnh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sz="24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45187" y="4750803"/>
            <a:ext cx="7294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3.Tự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hào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về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truyền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thống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văn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hóa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phong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phú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đất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nước</a:t>
            </a: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6807" y="2355850"/>
            <a:ext cx="7839075" cy="3511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147893"/>
            <a:ext cx="6629400" cy="18002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400" b="1" kern="0" dirty="0" smtClean="0">
                <a:solidFill>
                  <a:schemeClr val="accent2"/>
                </a:solidFill>
              </a:rPr>
              <a:t>       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sáu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b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lễ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US" sz="1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/>
      <p:bldP spid="4101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7"/>
          <p:cNvSpPr>
            <a:spLocks noChangeArrowheads="1"/>
          </p:cNvSpPr>
          <p:nvPr/>
        </p:nvSpPr>
        <p:spPr bwMode="auto">
          <a:xfrm>
            <a:off x="0" y="0"/>
            <a:ext cx="8458200" cy="708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pic>
        <p:nvPicPr>
          <p:cNvPr id="2053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1588"/>
            <a:ext cx="1104900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67481" y="5928519"/>
            <a:ext cx="11049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58200" y="5754688"/>
            <a:ext cx="6889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20" descr="photo662"/>
          <p:cNvPicPr>
            <a:picLocks noChangeAspect="1" noChangeArrowheads="1"/>
          </p:cNvPicPr>
          <p:nvPr/>
        </p:nvPicPr>
        <p:blipFill>
          <a:blip r:embed="rId3"/>
          <a:srcRect r="39232"/>
          <a:stretch>
            <a:fillRect/>
          </a:stretch>
        </p:blipFill>
        <p:spPr bwMode="auto">
          <a:xfrm>
            <a:off x="0" y="12954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981200" y="277812"/>
            <a:ext cx="4572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2060"/>
                </a:solidFill>
              </a:rPr>
              <a:t>HOẠT </a:t>
            </a:r>
            <a:r>
              <a:rPr lang="en-US" sz="2600" b="1" dirty="0" smtClean="0">
                <a:solidFill>
                  <a:srgbClr val="002060"/>
                </a:solidFill>
              </a:rPr>
              <a:t>ĐỘNG 1</a:t>
            </a:r>
            <a:r>
              <a:rPr lang="en-US" sz="2600" b="1" dirty="0">
                <a:solidFill>
                  <a:srgbClr val="002060"/>
                </a:solidFill>
              </a:rPr>
              <a:t>: QUAN SÁT</a:t>
            </a:r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99314" y="1362710"/>
            <a:ext cx="5082286" cy="838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  </a:t>
            </a:r>
            <a:r>
              <a:rPr lang="en-US" sz="2000" b="1" dirty="0" err="1">
                <a:solidFill>
                  <a:schemeClr val="accent2"/>
                </a:solidFill>
              </a:rPr>
              <a:t>Hãy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quan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sát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bức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ảnh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và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nêu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những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accent2"/>
                </a:solidFill>
              </a:rPr>
              <a:t>hình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ảnh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mà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em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nhìn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thấy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  <a:endParaRPr lang="en-US" sz="2000" dirty="0"/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3175" y="1372537"/>
            <a:ext cx="5864225" cy="838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  </a:t>
            </a:r>
            <a:r>
              <a:rPr lang="en-US" sz="2000" b="1" dirty="0" err="1">
                <a:solidFill>
                  <a:schemeClr val="accent2"/>
                </a:solidFill>
              </a:rPr>
              <a:t>Quan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sát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cổng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ình</a:t>
            </a:r>
            <a:r>
              <a:rPr lang="en-US" sz="2000" b="1" dirty="0">
                <a:solidFill>
                  <a:schemeClr val="accent2"/>
                </a:solidFill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</a:rPr>
              <a:t>cây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>
                <a:solidFill>
                  <a:schemeClr val="accent2"/>
                </a:solidFill>
              </a:rPr>
              <a:t>u </a:t>
            </a:r>
            <a:r>
              <a:rPr lang="en-US" sz="2000" b="1" dirty="0" err="1">
                <a:solidFill>
                  <a:schemeClr val="accent2"/>
                </a:solidFill>
              </a:rPr>
              <a:t>và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cho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biết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ây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là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accent2"/>
                </a:solidFill>
              </a:rPr>
              <a:t>cảnh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gì</a:t>
            </a:r>
            <a:r>
              <a:rPr lang="en-US" sz="2000" b="1" dirty="0">
                <a:solidFill>
                  <a:schemeClr val="accent2"/>
                </a:solidFill>
              </a:rPr>
              <a:t>? </a:t>
            </a:r>
            <a:r>
              <a:rPr lang="en-US" sz="2000" b="1" dirty="0" err="1" smtClean="0">
                <a:solidFill>
                  <a:schemeClr val="accent2"/>
                </a:solidFill>
              </a:rPr>
              <a:t>Diễn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ra</a:t>
            </a:r>
            <a:r>
              <a:rPr lang="en-US" sz="2000" b="1" dirty="0">
                <a:solidFill>
                  <a:schemeClr val="accent2"/>
                </a:solidFill>
              </a:rPr>
              <a:t> ở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âu</a:t>
            </a:r>
            <a:r>
              <a:rPr lang="en-US" sz="2000" b="1" dirty="0">
                <a:solidFill>
                  <a:schemeClr val="accent2"/>
                </a:solidFill>
              </a:rPr>
              <a:t> ? </a:t>
            </a:r>
            <a:r>
              <a:rPr lang="en-US" sz="2000" b="1" dirty="0" err="1">
                <a:solidFill>
                  <a:schemeClr val="accent2"/>
                </a:solidFill>
              </a:rPr>
              <a:t>Vào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thời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gian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nào</a:t>
            </a:r>
            <a:r>
              <a:rPr lang="en-US" sz="20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168274" y="1379537"/>
            <a:ext cx="5668074" cy="838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                  </a:t>
            </a:r>
            <a:r>
              <a:rPr lang="en-US" sz="2200" b="1" dirty="0" err="1">
                <a:solidFill>
                  <a:schemeClr val="accent2"/>
                </a:solidFill>
              </a:rPr>
              <a:t>Tr</a:t>
            </a:r>
            <a:r>
              <a:rPr lang="vi-VN" sz="2200" b="1" dirty="0">
                <a:solidFill>
                  <a:schemeClr val="accent2"/>
                </a:solidFill>
              </a:rPr>
              <a:t>ư</a:t>
            </a:r>
            <a:r>
              <a:rPr lang="en-US" sz="2200" b="1" dirty="0" err="1">
                <a:solidFill>
                  <a:schemeClr val="accent2"/>
                </a:solidFill>
              </a:rPr>
              <a:t>ớc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</a:rPr>
              <a:t>sân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vi-VN" sz="2200" b="1" dirty="0">
                <a:solidFill>
                  <a:schemeClr val="accent2"/>
                </a:solidFill>
              </a:rPr>
              <a:t>đ</a:t>
            </a:r>
            <a:r>
              <a:rPr lang="en-US" sz="2200" b="1" dirty="0" err="1">
                <a:solidFill>
                  <a:schemeClr val="accent2"/>
                </a:solidFill>
              </a:rPr>
              <a:t>ình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</a:rPr>
              <a:t>có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</a:rPr>
              <a:t>treo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</a:rPr>
              <a:t>gì</a:t>
            </a:r>
            <a:r>
              <a:rPr lang="en-US" sz="2200" b="1" dirty="0">
                <a:solidFill>
                  <a:schemeClr val="accent2"/>
                </a:solidFill>
              </a:rPr>
              <a:t>? </a:t>
            </a:r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127444" y="1356614"/>
            <a:ext cx="5615686" cy="838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Mọi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ng</a:t>
            </a:r>
            <a:r>
              <a:rPr lang="vi-VN" sz="2000" b="1" dirty="0">
                <a:solidFill>
                  <a:schemeClr val="accent2"/>
                </a:solidFill>
              </a:rPr>
              <a:t>ư</a:t>
            </a:r>
            <a:r>
              <a:rPr lang="en-US" sz="2000" b="1" dirty="0" err="1">
                <a:solidFill>
                  <a:schemeClr val="accent2"/>
                </a:solidFill>
              </a:rPr>
              <a:t>ời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ến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xem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ch</a:t>
            </a:r>
            <a:r>
              <a:rPr lang="vi-VN" sz="2000" b="1" dirty="0">
                <a:solidFill>
                  <a:schemeClr val="accent2"/>
                </a:solidFill>
              </a:rPr>
              <a:t>ơ</a:t>
            </a:r>
            <a:r>
              <a:rPr lang="en-US" sz="2000" b="1" dirty="0" err="1">
                <a:solidFill>
                  <a:schemeClr val="accent2"/>
                </a:solidFill>
              </a:rPr>
              <a:t>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>
                <a:solidFill>
                  <a:schemeClr val="accent2"/>
                </a:solidFill>
              </a:rPr>
              <a:t>u </a:t>
            </a:r>
            <a:r>
              <a:rPr lang="en-US" sz="2000" b="1" dirty="0" err="1">
                <a:solidFill>
                  <a:schemeClr val="accent2"/>
                </a:solidFill>
              </a:rPr>
              <a:t>có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ông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không</a:t>
            </a:r>
            <a:r>
              <a:rPr lang="en-US" sz="2000" b="1" dirty="0">
                <a:solidFill>
                  <a:schemeClr val="accent2"/>
                </a:solidFill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    </a:t>
            </a:r>
            <a:r>
              <a:rPr lang="en-US" sz="2000" b="1" dirty="0" err="1" smtClean="0">
                <a:solidFill>
                  <a:schemeClr val="accent2"/>
                </a:solidFill>
              </a:rPr>
              <a:t>Họ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ă</a:t>
            </a:r>
            <a:r>
              <a:rPr lang="en-US" sz="2000" b="1" dirty="0">
                <a:solidFill>
                  <a:schemeClr val="accent2"/>
                </a:solidFill>
              </a:rPr>
              <a:t>n </a:t>
            </a:r>
            <a:r>
              <a:rPr lang="en-US" sz="2000" b="1" dirty="0" err="1">
                <a:solidFill>
                  <a:schemeClr val="accent2"/>
                </a:solidFill>
              </a:rPr>
              <a:t>mặc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ra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sao</a:t>
            </a:r>
            <a:r>
              <a:rPr lang="en-US" sz="2000" b="1" dirty="0">
                <a:solidFill>
                  <a:schemeClr val="accent2"/>
                </a:solidFill>
              </a:rPr>
              <a:t>? </a:t>
            </a:r>
            <a:r>
              <a:rPr lang="en-US" sz="2000" b="1" dirty="0" err="1">
                <a:solidFill>
                  <a:schemeClr val="accent2"/>
                </a:solidFill>
              </a:rPr>
              <a:t>Họ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xem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nh</a:t>
            </a:r>
            <a:r>
              <a:rPr lang="vi-VN" sz="2000" b="1" dirty="0">
                <a:solidFill>
                  <a:schemeClr val="accent2"/>
                </a:solidFill>
              </a:rPr>
              <a:t>ư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thế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nào</a:t>
            </a:r>
            <a:r>
              <a:rPr lang="en-US" sz="20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127444" y="1432814"/>
            <a:ext cx="5715000" cy="7620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   </a:t>
            </a:r>
            <a:r>
              <a:rPr lang="en-US" sz="2000" b="1" dirty="0" err="1" smtClean="0">
                <a:solidFill>
                  <a:schemeClr val="accent2"/>
                </a:solidFill>
              </a:rPr>
              <a:t>Cây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>
                <a:solidFill>
                  <a:schemeClr val="accent2"/>
                </a:solidFill>
              </a:rPr>
              <a:t>u </a:t>
            </a:r>
            <a:r>
              <a:rPr lang="vi-VN" sz="2000" b="1" dirty="0">
                <a:solidFill>
                  <a:schemeClr val="accent2"/>
                </a:solidFill>
              </a:rPr>
              <a:t>đư</a:t>
            </a:r>
            <a:r>
              <a:rPr lang="en-US" sz="2000" b="1" dirty="0" err="1">
                <a:solidFill>
                  <a:schemeClr val="accent2"/>
                </a:solidFill>
              </a:rPr>
              <a:t>ợc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làm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bằng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gì</a:t>
            </a:r>
            <a:r>
              <a:rPr lang="en-US" sz="2000" b="1" dirty="0">
                <a:solidFill>
                  <a:schemeClr val="accent2"/>
                </a:solidFill>
              </a:rPr>
              <a:t>? </a:t>
            </a:r>
            <a:r>
              <a:rPr lang="en-US" sz="2000" b="1" dirty="0" err="1">
                <a:solidFill>
                  <a:schemeClr val="accent2"/>
                </a:solidFill>
              </a:rPr>
              <a:t>Có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cao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không</a:t>
            </a:r>
            <a:r>
              <a:rPr lang="en-US" sz="20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9728" name="AutoShape 32"/>
          <p:cNvSpPr>
            <a:spLocks noChangeArrowheads="1"/>
          </p:cNvSpPr>
          <p:nvPr/>
        </p:nvSpPr>
        <p:spPr bwMode="auto">
          <a:xfrm>
            <a:off x="50481" y="1379537"/>
            <a:ext cx="6113146" cy="838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Hãy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tả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hoạt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ộng</a:t>
            </a:r>
            <a:r>
              <a:rPr lang="en-US" sz="2000" b="1" dirty="0">
                <a:solidFill>
                  <a:schemeClr val="accent2"/>
                </a:solidFill>
              </a:rPr>
              <a:t>, t</a:t>
            </a:r>
            <a:r>
              <a:rPr lang="vi-VN" sz="2000" b="1" dirty="0">
                <a:solidFill>
                  <a:schemeClr val="accent2"/>
                </a:solidFill>
              </a:rPr>
              <a:t>ư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thế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của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hai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ng</a:t>
            </a:r>
            <a:r>
              <a:rPr lang="vi-VN" sz="2000" b="1" dirty="0">
                <a:solidFill>
                  <a:schemeClr val="accent2"/>
                </a:solidFill>
              </a:rPr>
              <a:t>ư</a:t>
            </a:r>
            <a:r>
              <a:rPr lang="en-US" sz="2000" b="1" dirty="0" err="1">
                <a:solidFill>
                  <a:schemeClr val="accent2"/>
                </a:solidFill>
              </a:rPr>
              <a:t>ời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ch</a:t>
            </a:r>
            <a:r>
              <a:rPr lang="vi-VN" sz="2000" b="1" dirty="0">
                <a:solidFill>
                  <a:schemeClr val="accent2"/>
                </a:solidFill>
              </a:rPr>
              <a:t>ơ</a:t>
            </a:r>
            <a:r>
              <a:rPr lang="en-US" sz="2000" b="1" dirty="0" err="1">
                <a:solidFill>
                  <a:schemeClr val="accent2"/>
                </a:solidFill>
              </a:rPr>
              <a:t>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>
                <a:solidFill>
                  <a:schemeClr val="accent2"/>
                </a:solidFill>
              </a:rPr>
              <a:t>u?</a:t>
            </a:r>
          </a:p>
        </p:txBody>
      </p:sp>
      <p:sp>
        <p:nvSpPr>
          <p:cNvPr id="2065" name="AutoShape 39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848600" y="6515100"/>
            <a:ext cx="1295400" cy="6858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" name="TextBox 1"/>
          <p:cNvSpPr txBox="1"/>
          <p:nvPr/>
        </p:nvSpPr>
        <p:spPr>
          <a:xfrm>
            <a:off x="3335337" y="753209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Ảnh</a:t>
            </a:r>
            <a:r>
              <a:rPr lang="en-US" sz="2800" b="1" dirty="0" smtClean="0">
                <a:solidFill>
                  <a:srgbClr val="002060"/>
                </a:solidFill>
              </a:rPr>
              <a:t> 1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 animBg="1"/>
      <p:bldP spid="29724" grpId="0" animBg="1"/>
      <p:bldP spid="29725" grpId="0" animBg="1"/>
      <p:bldP spid="29726" grpId="0" animBg="1"/>
      <p:bldP spid="29727" grpId="0" animBg="1"/>
      <p:bldP spid="297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51" y="295505"/>
            <a:ext cx="6347713" cy="963168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Tưng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bừng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</a:t>
            </a:r>
            <a:r>
              <a:rPr lang="en-US" b="1" dirty="0" err="1" smtClean="0">
                <a:solidFill>
                  <a:srgbClr val="FF0000"/>
                </a:solidFill>
              </a:rPr>
              <a:t>ội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xuân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193"/>
            <a:ext cx="4608576" cy="56049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008" y="1231900"/>
            <a:ext cx="4572000" cy="56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1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hoto662"/>
          <p:cNvPicPr>
            <a:picLocks noChangeAspect="1" noChangeArrowheads="1"/>
          </p:cNvPicPr>
          <p:nvPr/>
        </p:nvPicPr>
        <p:blipFill>
          <a:blip r:embed="rId2"/>
          <a:srcRect l="58546"/>
          <a:stretch>
            <a:fillRect/>
          </a:stretch>
        </p:blipFill>
        <p:spPr bwMode="auto">
          <a:xfrm>
            <a:off x="9144" y="1752600"/>
            <a:ext cx="8173212" cy="557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838200" y="1333555"/>
            <a:ext cx="4800600" cy="436178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>
                <a:solidFill>
                  <a:schemeClr val="accent2"/>
                </a:solidFill>
              </a:rPr>
              <a:t>Ảnh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chụp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cảnh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hội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gì</a:t>
            </a:r>
            <a:r>
              <a:rPr lang="en-US" sz="2000" b="1" dirty="0">
                <a:solidFill>
                  <a:schemeClr val="accent2"/>
                </a:solidFill>
              </a:rPr>
              <a:t>? </a:t>
            </a:r>
            <a:r>
              <a:rPr lang="en-US" sz="2000" b="1" dirty="0" err="1">
                <a:solidFill>
                  <a:schemeClr val="accent2"/>
                </a:solidFill>
              </a:rPr>
              <a:t>Diễn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ra</a:t>
            </a:r>
            <a:r>
              <a:rPr lang="en-US" sz="2000" b="1" dirty="0">
                <a:solidFill>
                  <a:schemeClr val="accent2"/>
                </a:solidFill>
              </a:rPr>
              <a:t> ở </a:t>
            </a:r>
            <a:r>
              <a:rPr lang="vi-VN" sz="2000" b="1" dirty="0">
                <a:solidFill>
                  <a:schemeClr val="accent2"/>
                </a:solidFill>
              </a:rPr>
              <a:t>đ</a:t>
            </a:r>
            <a:r>
              <a:rPr lang="en-US" sz="2000" b="1" dirty="0" err="1">
                <a:solidFill>
                  <a:schemeClr val="accent2"/>
                </a:solidFill>
              </a:rPr>
              <a:t>âu</a:t>
            </a:r>
            <a:r>
              <a:rPr lang="en-US" sz="20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481584" y="1305491"/>
            <a:ext cx="6934200" cy="457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accent2"/>
                </a:solidFill>
              </a:rPr>
              <a:t>Trên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sông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có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nhiều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thuyền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vi-VN" b="1" dirty="0">
                <a:solidFill>
                  <a:schemeClr val="accent2"/>
                </a:solidFill>
              </a:rPr>
              <a:t>đ</a:t>
            </a:r>
            <a:r>
              <a:rPr lang="en-US" b="1" dirty="0" err="1">
                <a:solidFill>
                  <a:schemeClr val="accent2"/>
                </a:solidFill>
              </a:rPr>
              <a:t>ua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không</a:t>
            </a:r>
            <a:r>
              <a:rPr lang="en-US" b="1" dirty="0">
                <a:solidFill>
                  <a:schemeClr val="accent2"/>
                </a:solidFill>
              </a:rPr>
              <a:t>? </a:t>
            </a:r>
            <a:r>
              <a:rPr lang="en-US" b="1" dirty="0" err="1">
                <a:solidFill>
                  <a:schemeClr val="accent2"/>
                </a:solidFill>
              </a:rPr>
              <a:t>Thuyền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ngắn</a:t>
            </a:r>
            <a:r>
              <a:rPr lang="en-US" b="1" dirty="0">
                <a:solidFill>
                  <a:schemeClr val="accent2"/>
                </a:solidFill>
              </a:rPr>
              <a:t> hay </a:t>
            </a:r>
            <a:r>
              <a:rPr lang="en-US" b="1" dirty="0" err="1">
                <a:solidFill>
                  <a:schemeClr val="accent2"/>
                </a:solidFill>
              </a:rPr>
              <a:t>dài</a:t>
            </a:r>
            <a:r>
              <a:rPr lang="en-US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195453" y="1310641"/>
            <a:ext cx="7772400" cy="457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accent2"/>
                </a:solidFill>
              </a:rPr>
              <a:t>Trên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mỗi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thuyền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có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khoảng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nhiêu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ng</a:t>
            </a:r>
            <a:r>
              <a:rPr lang="vi-VN" b="1" dirty="0">
                <a:solidFill>
                  <a:schemeClr val="accent2"/>
                </a:solidFill>
              </a:rPr>
              <a:t>ư</a:t>
            </a:r>
            <a:r>
              <a:rPr lang="en-US" b="1" dirty="0" err="1">
                <a:solidFill>
                  <a:schemeClr val="accent2"/>
                </a:solidFill>
              </a:rPr>
              <a:t>ời</a:t>
            </a:r>
            <a:r>
              <a:rPr lang="en-US" b="1" dirty="0">
                <a:solidFill>
                  <a:schemeClr val="accent2"/>
                </a:solidFill>
              </a:rPr>
              <a:t>? </a:t>
            </a:r>
            <a:r>
              <a:rPr lang="en-US" b="1" dirty="0" err="1">
                <a:solidFill>
                  <a:schemeClr val="accent2"/>
                </a:solidFill>
              </a:rPr>
              <a:t>Trông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họ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nh</a:t>
            </a:r>
            <a:r>
              <a:rPr lang="vi-VN" b="1" dirty="0">
                <a:solidFill>
                  <a:schemeClr val="accent2"/>
                </a:solidFill>
              </a:rPr>
              <a:t>ư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thế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nào</a:t>
            </a:r>
            <a:r>
              <a:rPr lang="en-US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195453" y="1323809"/>
            <a:ext cx="7772400" cy="457200"/>
          </a:xfrm>
          <a:prstGeom prst="flowChartAlternateProces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accent2"/>
                </a:solidFill>
              </a:rPr>
              <a:t>Hãy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miêu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tả</a:t>
            </a:r>
            <a:r>
              <a:rPr lang="en-US" b="1" dirty="0">
                <a:solidFill>
                  <a:schemeClr val="accent2"/>
                </a:solidFill>
              </a:rPr>
              <a:t> t</a:t>
            </a:r>
            <a:r>
              <a:rPr lang="vi-VN" b="1" dirty="0">
                <a:solidFill>
                  <a:schemeClr val="accent2"/>
                </a:solidFill>
              </a:rPr>
              <a:t>ư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thế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hoạt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vi-VN" b="1" dirty="0">
                <a:solidFill>
                  <a:schemeClr val="accent2"/>
                </a:solidFill>
              </a:rPr>
              <a:t>đ</a:t>
            </a:r>
            <a:r>
              <a:rPr lang="en-US" b="1" dirty="0" err="1">
                <a:solidFill>
                  <a:schemeClr val="accent2"/>
                </a:solidFill>
              </a:rPr>
              <a:t>ộng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của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từng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nhóm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ng</a:t>
            </a:r>
            <a:r>
              <a:rPr lang="vi-VN" b="1" dirty="0">
                <a:solidFill>
                  <a:schemeClr val="accent2"/>
                </a:solidFill>
              </a:rPr>
              <a:t>ư</a:t>
            </a:r>
            <a:r>
              <a:rPr lang="en-US" b="1" dirty="0" err="1">
                <a:solidFill>
                  <a:schemeClr val="accent2"/>
                </a:solidFill>
              </a:rPr>
              <a:t>ời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trên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thuyền</a:t>
            </a:r>
            <a:r>
              <a:rPr lang="en-US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082" name="AutoShape 18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620000" y="6553200"/>
            <a:ext cx="1143000" cy="6096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" name="Rounded Rectangle 1"/>
          <p:cNvSpPr/>
          <p:nvPr/>
        </p:nvSpPr>
        <p:spPr>
          <a:xfrm>
            <a:off x="1943100" y="74594"/>
            <a:ext cx="4305300" cy="934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133600" y="158902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HOẠT </a:t>
            </a:r>
            <a:r>
              <a:rPr lang="en-US" sz="2400" b="1" dirty="0" smtClean="0">
                <a:solidFill>
                  <a:srgbClr val="002060"/>
                </a:solidFill>
              </a:rPr>
              <a:t>ĐỘNG 1</a:t>
            </a:r>
            <a:r>
              <a:rPr lang="en-US" sz="2400" b="1" dirty="0">
                <a:solidFill>
                  <a:srgbClr val="002060"/>
                </a:solidFill>
              </a:rPr>
              <a:t>: QUAN SÁT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533400"/>
            <a:ext cx="14577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</a:rPr>
              <a:t>Ảnh</a:t>
            </a:r>
            <a:r>
              <a:rPr lang="en-US" sz="2600" b="1" dirty="0" smtClean="0">
                <a:solidFill>
                  <a:srgbClr val="002060"/>
                </a:solidFill>
              </a:rPr>
              <a:t> 2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6" grpId="0" animBg="1"/>
      <p:bldP spid="32779" grpId="0" animBg="1"/>
      <p:bldP spid="327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98" y="3352800"/>
            <a:ext cx="4838702" cy="3505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305299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99" y="0"/>
            <a:ext cx="4838701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352800"/>
            <a:ext cx="4305297" cy="35052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961130" y="3058759"/>
            <a:ext cx="2743200" cy="790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60008" y="3213311"/>
            <a:ext cx="288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33CC"/>
                </a:solidFill>
              </a:rPr>
              <a:t>Hội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đua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thuyền</a:t>
            </a:r>
            <a:endParaRPr lang="en-US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  <a:gradFill rotWithShape="1">
            <a:gsLst>
              <a:gs pos="0">
                <a:srgbClr val="FF99FF"/>
              </a:gs>
              <a:gs pos="100000">
                <a:srgbClr val="A6F4F8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 KỂ LẠI NỘI DUNG TỪNG BỨC ẢNH</a:t>
            </a:r>
          </a:p>
        </p:txBody>
      </p:sp>
      <p:pic>
        <p:nvPicPr>
          <p:cNvPr id="33800" name="Picture 8" descr="photo662"/>
          <p:cNvPicPr>
            <a:picLocks noChangeAspect="1" noChangeArrowheads="1"/>
          </p:cNvPicPr>
          <p:nvPr/>
        </p:nvPicPr>
        <p:blipFill>
          <a:blip r:embed="rId2"/>
          <a:srcRect r="39232"/>
          <a:stretch>
            <a:fillRect/>
          </a:stretch>
        </p:blipFill>
        <p:spPr bwMode="auto">
          <a:xfrm>
            <a:off x="-36576" y="1104900"/>
            <a:ext cx="4953000" cy="612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photo662"/>
          <p:cNvPicPr>
            <a:picLocks noChangeAspect="1" noChangeArrowheads="1"/>
          </p:cNvPicPr>
          <p:nvPr/>
        </p:nvPicPr>
        <p:blipFill>
          <a:blip r:embed="rId2"/>
          <a:srcRect l="58546"/>
          <a:stretch>
            <a:fillRect/>
          </a:stretch>
        </p:blipFill>
        <p:spPr bwMode="auto">
          <a:xfrm>
            <a:off x="4343400" y="1138237"/>
            <a:ext cx="4953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0" y="639763"/>
            <a:ext cx="91440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>
                <a:solidFill>
                  <a:srgbClr val="0033CC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Quan sát ảnh lễ hội d</a:t>
            </a:r>
            <a:r>
              <a:rPr lang="vi-VN" sz="2000" b="1">
                <a:solidFill>
                  <a:srgbClr val="0033CC"/>
                </a:solidFill>
              </a:rPr>
              <a:t>ư</a:t>
            </a:r>
            <a:r>
              <a:rPr lang="en-US" sz="2000" b="1">
                <a:solidFill>
                  <a:srgbClr val="0033CC"/>
                </a:solidFill>
              </a:rPr>
              <a:t>ới </a:t>
            </a:r>
            <a:r>
              <a:rPr lang="vi-VN" sz="2000" b="1">
                <a:solidFill>
                  <a:srgbClr val="0033CC"/>
                </a:solidFill>
              </a:rPr>
              <a:t>đ</a:t>
            </a:r>
            <a:r>
              <a:rPr lang="en-US" sz="2000" b="1">
                <a:solidFill>
                  <a:srgbClr val="0033CC"/>
                </a:solidFill>
              </a:rPr>
              <a:t>ây và kể lại quang cảnh, hoạt </a:t>
            </a:r>
            <a:r>
              <a:rPr lang="vi-VN" sz="2000" b="1">
                <a:solidFill>
                  <a:srgbClr val="0033CC"/>
                </a:solidFill>
              </a:rPr>
              <a:t>đ</a:t>
            </a:r>
            <a:r>
              <a:rPr lang="en-US" sz="2000" b="1">
                <a:solidFill>
                  <a:srgbClr val="0033CC"/>
                </a:solidFill>
              </a:rPr>
              <a:t>ộng </a:t>
            </a:r>
          </a:p>
          <a:p>
            <a:r>
              <a:rPr lang="en-US" sz="2000" b="1">
                <a:solidFill>
                  <a:srgbClr val="0033CC"/>
                </a:solidFill>
              </a:rPr>
              <a:t>của những ng</a:t>
            </a:r>
            <a:r>
              <a:rPr lang="vi-VN" sz="2000" b="1">
                <a:solidFill>
                  <a:srgbClr val="0033CC"/>
                </a:solidFill>
              </a:rPr>
              <a:t>ư</a:t>
            </a:r>
            <a:r>
              <a:rPr lang="en-US" sz="2000" b="1">
                <a:solidFill>
                  <a:srgbClr val="0033CC"/>
                </a:solidFill>
              </a:rPr>
              <a:t>ời tham gia lễ hội trong từng bức ảnh.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507992" y="1359217"/>
            <a:ext cx="64008" cy="5346383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40" name="Picture 12" descr="Digit 6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76200"/>
            <a:ext cx="1676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85928" y="0"/>
            <a:ext cx="8958072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0033CC"/>
                </a:solidFill>
              </a:rPr>
              <a:t>   </a:t>
            </a:r>
            <a:r>
              <a:rPr lang="en-US" sz="2000" b="1" dirty="0" err="1">
                <a:solidFill>
                  <a:srgbClr val="0033CC"/>
                </a:solidFill>
              </a:rPr>
              <a:t>Hãy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chọn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và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kể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lại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quang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cảnh</a:t>
            </a:r>
            <a:r>
              <a:rPr lang="en-US" sz="2000" b="1" dirty="0">
                <a:solidFill>
                  <a:srgbClr val="0033CC"/>
                </a:solidFill>
              </a:rPr>
              <a:t>, </a:t>
            </a:r>
            <a:r>
              <a:rPr lang="en-US" sz="2000" b="1" dirty="0" err="1">
                <a:solidFill>
                  <a:srgbClr val="0033CC"/>
                </a:solidFill>
              </a:rPr>
              <a:t>hoạt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vi-VN" sz="2000" b="1" dirty="0">
                <a:solidFill>
                  <a:srgbClr val="0033CC"/>
                </a:solidFill>
              </a:rPr>
              <a:t>đ</a:t>
            </a:r>
            <a:r>
              <a:rPr lang="en-US" sz="2000" b="1" dirty="0" err="1">
                <a:solidFill>
                  <a:srgbClr val="0033CC"/>
                </a:solidFill>
              </a:rPr>
              <a:t>ộng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của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những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ng</a:t>
            </a:r>
            <a:r>
              <a:rPr lang="vi-VN" sz="2000" b="1" dirty="0">
                <a:solidFill>
                  <a:srgbClr val="0033CC"/>
                </a:solidFill>
              </a:rPr>
              <a:t>ư</a:t>
            </a:r>
            <a:r>
              <a:rPr lang="en-US" sz="2000" b="1" dirty="0" err="1">
                <a:solidFill>
                  <a:srgbClr val="0033CC"/>
                </a:solidFill>
              </a:rPr>
              <a:t>ời</a:t>
            </a:r>
            <a:endParaRPr lang="en-US" sz="2000" b="1" dirty="0">
              <a:solidFill>
                <a:srgbClr val="0033CC"/>
              </a:solidFill>
            </a:endParaRPr>
          </a:p>
          <a:p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tham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gia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lễ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hội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trong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một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bức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ảnh</a:t>
            </a:r>
            <a:r>
              <a:rPr lang="en-US" sz="20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572000" y="1295400"/>
            <a:ext cx="76200" cy="54102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34696" y="175260"/>
            <a:ext cx="7815072" cy="89154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err="1">
                <a:solidFill>
                  <a:schemeClr val="bg1"/>
                </a:solidFill>
              </a:rPr>
              <a:t>Em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có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cảm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nhận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gì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về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những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lễ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hội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của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nhân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dân</a:t>
            </a:r>
            <a:r>
              <a:rPr lang="en-US" sz="2200" b="1" dirty="0">
                <a:solidFill>
                  <a:schemeClr val="bg1"/>
                </a:solidFill>
              </a:rPr>
              <a:t> ta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qua </a:t>
            </a:r>
            <a:r>
              <a:rPr lang="en-US" sz="2200" b="1" dirty="0" err="1">
                <a:solidFill>
                  <a:schemeClr val="bg1"/>
                </a:solidFill>
              </a:rPr>
              <a:t>hai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lễ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hội</a:t>
            </a:r>
            <a:r>
              <a:rPr lang="en-US" sz="2200" b="1" dirty="0">
                <a:solidFill>
                  <a:schemeClr val="bg1"/>
                </a:solidFill>
              </a:rPr>
              <a:t> d</a:t>
            </a:r>
            <a:r>
              <a:rPr lang="vi-VN" sz="2200" b="1" dirty="0">
                <a:solidFill>
                  <a:schemeClr val="bg1"/>
                </a:solidFill>
              </a:rPr>
              <a:t>ư</a:t>
            </a:r>
            <a:r>
              <a:rPr lang="en-US" sz="2200" b="1" dirty="0" err="1">
                <a:solidFill>
                  <a:schemeClr val="bg1"/>
                </a:solidFill>
              </a:rPr>
              <a:t>ới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vi-VN" sz="2200" b="1" dirty="0">
                <a:solidFill>
                  <a:schemeClr val="bg1"/>
                </a:solidFill>
              </a:rPr>
              <a:t>đ</a:t>
            </a:r>
            <a:r>
              <a:rPr lang="en-US" sz="2200" b="1" dirty="0" err="1">
                <a:solidFill>
                  <a:schemeClr val="bg1"/>
                </a:solidFill>
              </a:rPr>
              <a:t>ây</a:t>
            </a:r>
            <a:r>
              <a:rPr lang="en-US" sz="2200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0" y="1302639"/>
            <a:ext cx="4632960" cy="5468874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1295400"/>
            <a:ext cx="4472940" cy="54688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 animBg="1"/>
      <p:bldP spid="419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676400"/>
            <a:ext cx="7696200" cy="2133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8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8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25.</a:t>
            </a:r>
          </a:p>
          <a:p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TLV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endParaRPr lang="en-US" sz="28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04872" y="385762"/>
            <a:ext cx="3581400" cy="766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</TotalTime>
  <Words>439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Tưng bừng Hội đu xuân</vt:lpstr>
      <vt:lpstr>PowerPoint Presentation</vt:lpstr>
      <vt:lpstr>PowerPoint Presentation</vt:lpstr>
      <vt:lpstr>HOẠT ĐỘNG 2: KỂ LẠI NỘI DUNG TỪNG BỨC ẢNH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</cp:lastModifiedBy>
  <cp:revision>82</cp:revision>
  <dcterms:created xsi:type="dcterms:W3CDTF">2007-02-26T08:52:15Z</dcterms:created>
  <dcterms:modified xsi:type="dcterms:W3CDTF">2022-03-04T08:40:38Z</dcterms:modified>
</cp:coreProperties>
</file>