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4"/>
  </p:notesMasterIdLst>
  <p:sldIdLst>
    <p:sldId id="321" r:id="rId2"/>
    <p:sldId id="299" r:id="rId3"/>
    <p:sldId id="349" r:id="rId4"/>
    <p:sldId id="329" r:id="rId5"/>
    <p:sldId id="322" r:id="rId6"/>
    <p:sldId id="323" r:id="rId7"/>
    <p:sldId id="313" r:id="rId8"/>
    <p:sldId id="325" r:id="rId9"/>
    <p:sldId id="326" r:id="rId10"/>
    <p:sldId id="316" r:id="rId11"/>
    <p:sldId id="327" r:id="rId12"/>
    <p:sldId id="348" r:id="rId13"/>
  </p:sldIdLst>
  <p:sldSz cx="1080135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9999"/>
    <a:srgbClr val="FF0066"/>
    <a:srgbClr val="FF00FF"/>
    <a:srgbClr val="000000"/>
    <a:srgbClr val="FF0000"/>
    <a:srgbClr val="FFFFC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07" y="67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C2B6EF-94C0-4A6B-B63E-CF874676534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20B069-BBC1-4E46-95A6-5265B947C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864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1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53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0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9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64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5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4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58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43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F416BE-8A5C-47C4-92BA-8A874C9AA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959273" y="452736"/>
            <a:ext cx="5220653" cy="1104245"/>
          </a:xfrm>
          <a:prstGeom prst="horizontalScroll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0034" y="1447801"/>
            <a:ext cx="99012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360717" y="1676401"/>
            <a:ext cx="10801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98804" y="2543175"/>
            <a:ext cx="963120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35" y="3581400"/>
            <a:ext cx="3160973" cy="26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4 Quan niệm sai lầm phổ biến về nước uống - Hỏi đáp cùng chuyên gia máy lọc 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450771"/>
            <a:ext cx="4572000" cy="33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-695325" y="0"/>
            <a:ext cx="11344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	M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ỗ</a:t>
            </a:r>
            <a:r>
              <a:rPr lang="vi-VN" sz="6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i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ngày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cơ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thể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mất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đi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khoảng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1,5 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í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nướ</a:t>
            </a:r>
            <a:r>
              <a:rPr lang="vi-VN" sz="8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 qua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đại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tiểu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tiện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,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đổ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mồ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hô</a:t>
            </a:r>
            <a:r>
              <a:rPr lang="vi-VN" sz="6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i, hơ</a:t>
            </a:r>
            <a:r>
              <a:rPr lang="vi-VN" sz="4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i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thở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Nướ</a:t>
            </a:r>
            <a:r>
              <a:rPr lang="vi-VN" sz="4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giúp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l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o</a:t>
            </a:r>
            <a:r>
              <a:rPr lang="vi-VN" sz="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ại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bỏ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các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chất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thải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của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cơ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thể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qua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hệ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tiết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niệu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, da,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ruộ</a:t>
            </a:r>
            <a:r>
              <a:rPr lang="vi-VN" sz="8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t, hơi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thở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.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Làm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việc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,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vận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động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cơ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thể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sẽ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mất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thêm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nướ</a:t>
            </a:r>
            <a:r>
              <a:rPr lang="vi-VN" sz="6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c. 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Vì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vậy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,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để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giữ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lượng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nướ</a:t>
            </a:r>
            <a:r>
              <a:rPr lang="vi-VN" sz="9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của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cơ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thể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bình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thường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,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cần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phải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uống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nướ</a:t>
            </a:r>
            <a:r>
              <a:rPr lang="vi-VN" sz="7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c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để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thay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thế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phần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</a:t>
            </a:r>
            <a:r>
              <a:rPr lang="vi-VN" sz="3200" b="1" dirty="0" err="1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mất</a:t>
            </a:r>
            <a:r>
              <a:rPr lang="vi-VN" sz="3200" b="1" dirty="0">
                <a:ln>
                  <a:solidFill>
                    <a:schemeClr val="tx1"/>
                  </a:solidFill>
                </a:ln>
                <a:solidFill>
                  <a:srgbClr val="0D0D0D"/>
                </a:solidFill>
                <a:latin typeface="HP001 4 hàng" pitchFamily="34" charset="-93"/>
              </a:rPr>
              <a:t> đi.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D0D0D"/>
              </a:solidFill>
              <a:latin typeface="HP001 4 hàng" pitchFamily="34" charset="-9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0" y="350837"/>
            <a:ext cx="10506075" cy="5440363"/>
          </a:xfrm>
        </p:spPr>
        <p:txBody>
          <a:bodyPr/>
          <a:lstStyle/>
          <a:p>
            <a:pPr algn="ctr">
              <a:buFontTx/>
              <a:buNone/>
            </a:pP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* Ghi </a:t>
            </a:r>
            <a:r>
              <a:rPr lang="vi-V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nhớ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:</a:t>
            </a:r>
          </a:p>
          <a:p>
            <a:pPr algn="just">
              <a:buFontTx/>
              <a:buNone/>
            </a:pPr>
            <a:r>
              <a:rPr lang="vi-VN" i="1" dirty="0">
                <a:latin typeface="+mj-lt"/>
              </a:rPr>
              <a:t>	- Cơ quan </a:t>
            </a:r>
            <a:r>
              <a:rPr lang="vi-VN" i="1" dirty="0" err="1">
                <a:latin typeface="+mj-lt"/>
              </a:rPr>
              <a:t>bài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tiết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nước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tiểu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gồm</a:t>
            </a:r>
            <a:r>
              <a:rPr lang="vi-VN" i="1" dirty="0">
                <a:latin typeface="+mj-lt"/>
              </a:rPr>
              <a:t>: hai </a:t>
            </a:r>
            <a:r>
              <a:rPr lang="vi-VN" i="1" dirty="0" err="1">
                <a:latin typeface="+mj-lt"/>
              </a:rPr>
              <a:t>quả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thận</a:t>
            </a:r>
            <a:r>
              <a:rPr lang="vi-VN" i="1" dirty="0">
                <a:latin typeface="+mj-lt"/>
              </a:rPr>
              <a:t>, hai </a:t>
            </a:r>
            <a:r>
              <a:rPr lang="vi-VN" i="1" dirty="0" err="1">
                <a:latin typeface="+mj-lt"/>
              </a:rPr>
              <a:t>ống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dẫn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nước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tiểu</a:t>
            </a:r>
            <a:r>
              <a:rPr lang="vi-VN" i="1" dirty="0">
                <a:latin typeface="+mj-lt"/>
              </a:rPr>
              <a:t>, </a:t>
            </a:r>
            <a:r>
              <a:rPr lang="vi-VN" i="1" dirty="0" err="1">
                <a:latin typeface="+mj-lt"/>
              </a:rPr>
              <a:t>bóng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đái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và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ống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đái</a:t>
            </a:r>
            <a:r>
              <a:rPr lang="vi-VN" i="1" dirty="0">
                <a:latin typeface="+mj-lt"/>
              </a:rPr>
              <a:t>.</a:t>
            </a:r>
          </a:p>
          <a:p>
            <a:pPr algn="just">
              <a:buFontTx/>
              <a:buNone/>
            </a:pPr>
            <a:r>
              <a:rPr lang="vi-VN" i="1" dirty="0">
                <a:latin typeface="+mj-lt"/>
              </a:rPr>
              <a:t>	- </a:t>
            </a:r>
            <a:r>
              <a:rPr lang="vi-VN" i="1" dirty="0" err="1">
                <a:latin typeface="+mj-lt"/>
              </a:rPr>
              <a:t>Thận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có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chức</a:t>
            </a:r>
            <a:r>
              <a:rPr lang="vi-VN" i="1" dirty="0">
                <a:latin typeface="+mj-lt"/>
              </a:rPr>
              <a:t> năng </a:t>
            </a:r>
            <a:r>
              <a:rPr lang="vi-VN" i="1" dirty="0" err="1">
                <a:latin typeface="+mj-lt"/>
              </a:rPr>
              <a:t>lọc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máu</a:t>
            </a:r>
            <a:r>
              <a:rPr lang="vi-VN" i="1" dirty="0">
                <a:latin typeface="+mj-lt"/>
              </a:rPr>
              <a:t>, </a:t>
            </a:r>
            <a:r>
              <a:rPr lang="vi-VN" i="1" dirty="0" err="1">
                <a:latin typeface="+mj-lt"/>
              </a:rPr>
              <a:t>lấy</a:t>
            </a:r>
            <a:r>
              <a:rPr lang="vi-VN" i="1" dirty="0">
                <a:latin typeface="+mj-lt"/>
              </a:rPr>
              <a:t> ra </a:t>
            </a:r>
            <a:r>
              <a:rPr lang="vi-VN" i="1" dirty="0" err="1">
                <a:latin typeface="+mj-lt"/>
              </a:rPr>
              <a:t>các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chất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thải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độc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hại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có</a:t>
            </a:r>
            <a:r>
              <a:rPr lang="vi-VN" i="1" dirty="0">
                <a:latin typeface="+mj-lt"/>
              </a:rPr>
              <a:t> trong </a:t>
            </a:r>
            <a:r>
              <a:rPr lang="vi-VN" i="1" dirty="0" err="1">
                <a:latin typeface="+mj-lt"/>
              </a:rPr>
              <a:t>máu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tạo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thành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nước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tiểu</a:t>
            </a:r>
            <a:r>
              <a:rPr lang="vi-VN" i="1" dirty="0">
                <a:latin typeface="+mj-lt"/>
              </a:rPr>
              <a:t>. </a:t>
            </a:r>
            <a:r>
              <a:rPr lang="vi-VN" i="1" dirty="0" err="1">
                <a:latin typeface="+mj-lt"/>
              </a:rPr>
              <a:t>Nước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tiểu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được</a:t>
            </a:r>
            <a:r>
              <a:rPr lang="vi-VN" i="1" dirty="0">
                <a:latin typeface="+mj-lt"/>
              </a:rPr>
              <a:t> đưa </a:t>
            </a:r>
            <a:r>
              <a:rPr lang="vi-VN" i="1" dirty="0" err="1">
                <a:latin typeface="+mj-lt"/>
              </a:rPr>
              <a:t>xuống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bóng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đái</a:t>
            </a:r>
            <a:r>
              <a:rPr lang="vi-VN" i="1" dirty="0">
                <a:latin typeface="+mj-lt"/>
              </a:rPr>
              <a:t> qua </a:t>
            </a:r>
            <a:r>
              <a:rPr lang="vi-VN" i="1" dirty="0" err="1">
                <a:latin typeface="+mj-lt"/>
              </a:rPr>
              <a:t>ống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dẫn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nước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tiểu</a:t>
            </a:r>
            <a:r>
              <a:rPr lang="vi-VN" i="1" dirty="0">
                <a:latin typeface="+mj-lt"/>
              </a:rPr>
              <a:t>, sau </a:t>
            </a:r>
            <a:r>
              <a:rPr lang="vi-VN" i="1" dirty="0" err="1">
                <a:latin typeface="+mj-lt"/>
              </a:rPr>
              <a:t>đó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thải</a:t>
            </a:r>
            <a:r>
              <a:rPr lang="vi-VN" i="1" dirty="0">
                <a:latin typeface="+mj-lt"/>
              </a:rPr>
              <a:t> ra </a:t>
            </a:r>
            <a:r>
              <a:rPr lang="vi-VN" i="1" dirty="0" err="1">
                <a:latin typeface="+mj-lt"/>
              </a:rPr>
              <a:t>ngoài</a:t>
            </a:r>
            <a:r>
              <a:rPr lang="vi-VN" i="1" dirty="0">
                <a:latin typeface="+mj-lt"/>
              </a:rPr>
              <a:t> qua </a:t>
            </a:r>
            <a:r>
              <a:rPr lang="vi-VN" i="1" dirty="0" err="1">
                <a:latin typeface="+mj-lt"/>
              </a:rPr>
              <a:t>ống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đái</a:t>
            </a:r>
            <a:r>
              <a:rPr lang="vi-VN" i="1" dirty="0">
                <a:latin typeface="+mj-lt"/>
              </a:rPr>
              <a:t>.</a:t>
            </a:r>
          </a:p>
          <a:p>
            <a:pPr algn="just"/>
            <a:endParaRPr lang="vi-VN" dirty="0">
              <a:latin typeface="+mj-lt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848475" y="4613104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SGK/23</a:t>
            </a:r>
          </a:p>
        </p:txBody>
      </p:sp>
    </p:spTree>
    <p:extLst>
      <p:ext uri="{BB962C8B-B14F-4D97-AF65-F5344CB8AC3E}">
        <p14:creationId xmlns:p14="http://schemas.microsoft.com/office/powerpoint/2010/main" val="123276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SUS\Downloads\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747895" y="1720840"/>
            <a:ext cx="56062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</a:t>
            </a:r>
          </a:p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 BIỆT </a:t>
            </a:r>
          </a:p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EM</a:t>
            </a:r>
            <a:endParaRPr lang="vi-VN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Ảnh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9217" r="893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04" r="8164"/>
          <a:stretch/>
        </p:blipFill>
        <p:spPr>
          <a:xfrm flipH="1">
            <a:off x="447675" y="762000"/>
            <a:ext cx="2202288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3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_Văn_Bản 5"/>
          <p:cNvSpPr txBox="1"/>
          <p:nvPr/>
        </p:nvSpPr>
        <p:spPr>
          <a:xfrm>
            <a:off x="270034" y="2370892"/>
            <a:ext cx="10441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u="sng" dirty="0" err="1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Tự</a:t>
            </a:r>
            <a:r>
              <a:rPr lang="vi-VN" sz="3800" b="1" u="sng" dirty="0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 nhiên </a:t>
            </a:r>
            <a:r>
              <a:rPr lang="vi-VN" sz="3800" b="1" u="sng" dirty="0" err="1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và</a:t>
            </a:r>
            <a:r>
              <a:rPr lang="vi-VN" sz="3800" b="1" u="sng" dirty="0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 </a:t>
            </a:r>
            <a:r>
              <a:rPr lang="vi-VN" sz="3800" b="1" u="sng" dirty="0" err="1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xã</a:t>
            </a:r>
            <a:r>
              <a:rPr lang="vi-VN" sz="3800" b="1" u="sng" dirty="0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 </a:t>
            </a:r>
            <a:r>
              <a:rPr lang="vi-VN" sz="3800" b="1" u="sng" dirty="0" err="1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hộ</a:t>
            </a:r>
            <a:r>
              <a:rPr lang="vi-VN" sz="800" b="1" u="sng" dirty="0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 </a:t>
            </a:r>
            <a:r>
              <a:rPr lang="vi-VN" sz="3800" b="1" u="sng" dirty="0">
                <a:ln>
                  <a:solidFill>
                    <a:sysClr val="windowText" lastClr="000000"/>
                  </a:solidFill>
                </a:ln>
                <a:latin typeface="HP001 4 hàng" pitchFamily="34" charset="-93"/>
              </a:rPr>
              <a:t>i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270034" y="3157716"/>
            <a:ext cx="10441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Ho</a:t>
            </a:r>
            <a:r>
              <a:rPr lang="vi-VN" sz="1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3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ạt</a:t>
            </a:r>
            <a:r>
              <a:rPr lang="vi-VN" sz="3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3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động</a:t>
            </a:r>
            <a:r>
              <a:rPr lang="vi-VN" sz="3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3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bài</a:t>
            </a:r>
            <a:r>
              <a:rPr lang="vi-VN" sz="3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3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tiết</a:t>
            </a:r>
            <a:r>
              <a:rPr lang="vi-VN" sz="3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3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nướ</a:t>
            </a:r>
            <a:r>
              <a:rPr lang="vi-VN" sz="9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3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c tiểu</a:t>
            </a:r>
            <a:endParaRPr lang="vi-VN" sz="3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itchFamily="34" charset="-93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84DD-F7A6-4D58-83B0-3A884E25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0D8B-237E-4838-9885-4FA92A62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tên và chỉ đúng vị trí các bộ phận của cơ quan bài tiết nước tiểu trên tranh vẽ hoặc mô hình.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một số việc làm có lợi có hại cho sức khỏe.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GD HS bảo vệ sức khỏe bản thân và gia đình.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1588105"/>
            <a:ext cx="10658475" cy="2576572"/>
          </a:xfrm>
          <a:prstGeom prst="horizont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BÀI TIẾT NƯỚC TIỂU</a:t>
            </a:r>
          </a:p>
        </p:txBody>
      </p:sp>
    </p:spTree>
    <p:extLst>
      <p:ext uri="{BB962C8B-B14F-4D97-AF65-F5344CB8AC3E}">
        <p14:creationId xmlns:p14="http://schemas.microsoft.com/office/powerpoint/2010/main" val="34200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0034" y="1447801"/>
            <a:ext cx="99012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̉nh 1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29" y="457200"/>
            <a:ext cx="6162735" cy="6132804"/>
          </a:xfrm>
          <a:prstGeom prst="rect">
            <a:avLst/>
          </a:prstGeom>
        </p:spPr>
      </p:pic>
      <p:sp>
        <p:nvSpPr>
          <p:cNvPr id="4" name="Khung Chú Thích Hình Đám Mây 3"/>
          <p:cNvSpPr/>
          <p:nvPr/>
        </p:nvSpPr>
        <p:spPr>
          <a:xfrm>
            <a:off x="180023" y="228600"/>
            <a:ext cx="5490686" cy="2247900"/>
          </a:xfrm>
          <a:prstGeom prst="cloudCallout">
            <a:avLst>
              <a:gd name="adj1" fmla="val 38657"/>
              <a:gd name="adj2" fmla="val 12675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Hãy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kể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tên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các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bộ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phân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của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cơ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quan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bài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tiết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nướ</a:t>
            </a:r>
            <a:r>
              <a:rPr lang="en-US" sz="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c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tiểu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.</a:t>
            </a:r>
            <a:endParaRPr lang="vi-VN" sz="28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5310664" y="3657600"/>
            <a:ext cx="1170146" cy="301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 9"/>
          <p:cNvSpPr/>
          <p:nvPr/>
        </p:nvSpPr>
        <p:spPr>
          <a:xfrm>
            <a:off x="8371046" y="3506788"/>
            <a:ext cx="1170146" cy="301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ình chữ nhật 12"/>
          <p:cNvSpPr/>
          <p:nvPr/>
        </p:nvSpPr>
        <p:spPr>
          <a:xfrm>
            <a:off x="4500562" y="4724401"/>
            <a:ext cx="1710214" cy="301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 13"/>
          <p:cNvSpPr/>
          <p:nvPr/>
        </p:nvSpPr>
        <p:spPr>
          <a:xfrm>
            <a:off x="8821103" y="4876801"/>
            <a:ext cx="1170146" cy="301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ình chữ nhật 14"/>
          <p:cNvSpPr/>
          <p:nvPr/>
        </p:nvSpPr>
        <p:spPr>
          <a:xfrm>
            <a:off x="4860608" y="5486401"/>
            <a:ext cx="1170146" cy="301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0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0034" y="1447801"/>
            <a:ext cx="99012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ộn Ngang 3"/>
          <p:cNvSpPr/>
          <p:nvPr/>
        </p:nvSpPr>
        <p:spPr>
          <a:xfrm>
            <a:off x="270034" y="228600"/>
            <a:ext cx="10171271" cy="3200400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HP001 4 hàng" pitchFamily="34" charset="-93"/>
              </a:rPr>
              <a:t> 	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Kết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luận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: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Cơ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quan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bài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tiết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nướ</a:t>
            </a:r>
            <a:r>
              <a:rPr lang="en-US" sz="8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c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tiểu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gồm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hai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quả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thận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,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hai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ống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dẫn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nướ</a:t>
            </a:r>
            <a:r>
              <a:rPr lang="en-US" sz="9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c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tiểu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,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bóng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đái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và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ống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đái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.</a:t>
            </a:r>
            <a:endParaRPr lang="vi-VN" sz="3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HP001 4 hàng" pitchFamily="34" charset="-93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89" b="89916" l="3696" r="4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55217"/>
          <a:stretch/>
        </p:blipFill>
        <p:spPr>
          <a:xfrm flipH="1">
            <a:off x="6030754" y="2392440"/>
            <a:ext cx="5490686" cy="50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4"/>
          <p:cNvSpPr txBox="1">
            <a:spLocks noGrp="1" noChangeArrowheads="1"/>
          </p:cNvSpPr>
          <p:nvPr>
            <p:ph idx="1"/>
          </p:nvPr>
        </p:nvSpPr>
        <p:spPr>
          <a:xfrm>
            <a:off x="0" y="228600"/>
            <a:ext cx="10801350" cy="1219200"/>
          </a:xfrm>
          <a:noFill/>
          <a:ln/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*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VAI TRÒ CỦA CƠ QUAN BÀI TIẾT NƯỚC TIỂU</a:t>
            </a:r>
            <a:b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19075" y="1447800"/>
            <a:ext cx="37338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934076" y="1447800"/>
            <a:ext cx="46800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a. Là nơi chứa nước tiểu trước khi được thải ra ngoài.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2826" y="2363788"/>
            <a:ext cx="37338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934076" y="2362200"/>
            <a:ext cx="46800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b. Dẫn nước tiểu từ thận xuống bàng quang.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19075" y="3276600"/>
            <a:ext cx="37338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3. Ống dẫn nước tiểu để làm gì?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934076" y="3276600"/>
            <a:ext cx="46800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c. nước tiểu theo ống đái thải ra ngoài.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19075" y="4267200"/>
            <a:ext cx="3733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934076" y="4267200"/>
            <a:ext cx="4680000" cy="800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d. Là chất độc hại có trong máu được thận lọc ra.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19075" y="5334000"/>
            <a:ext cx="3733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934075" y="5257800"/>
            <a:ext cx="46800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e. Lọc máu lấy ra các chất thải độc hại tạo thành nước tiểu.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956626" y="1824038"/>
            <a:ext cx="1980248" cy="388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3956626" y="2762250"/>
            <a:ext cx="1976496" cy="1924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3956626" y="2781300"/>
            <a:ext cx="1976496" cy="9858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V="1">
            <a:off x="3956625" y="1752600"/>
            <a:ext cx="1976497" cy="2933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3956626" y="3657600"/>
            <a:ext cx="1976497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0034" y="1447801"/>
            <a:ext cx="99012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ộn Ngang 3"/>
          <p:cNvSpPr/>
          <p:nvPr/>
        </p:nvSpPr>
        <p:spPr>
          <a:xfrm>
            <a:off x="270034" y="228600"/>
            <a:ext cx="10171271" cy="4191000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None/>
            </a:pPr>
            <a:r>
              <a:rPr lang="en-US" sz="3600" b="1" dirty="0">
                <a:latin typeface="HP001 4 hàng" pitchFamily="34" charset="-93"/>
              </a:rPr>
              <a:t> 	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Kết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luận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-93"/>
              </a:rPr>
              <a:t>: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Thận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có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chức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năng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lọ</a:t>
            </a:r>
            <a:r>
              <a:rPr lang="en-US" sz="900" b="1" dirty="0">
                <a:ln>
                  <a:solidFill>
                    <a:schemeClr val="tx1"/>
                  </a:solidFill>
                </a:ln>
                <a:latin typeface="HP001 4 hàng" pitchFamily="34" charset="-93"/>
              </a:rPr>
              <a:t> 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máu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,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lấy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ra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các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chất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thải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độ</a:t>
            </a:r>
            <a:r>
              <a:rPr lang="vi-VN" sz="9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hại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có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trong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máu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tạo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thành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nướ</a:t>
            </a:r>
            <a:r>
              <a:rPr lang="vi-VN" sz="1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tiểu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.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Nướ</a:t>
            </a:r>
            <a:r>
              <a:rPr lang="vi-VN" sz="1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tiểu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đượ</a:t>
            </a:r>
            <a:r>
              <a:rPr lang="vi-VN" sz="1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 đưa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xuống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bóng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đái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qua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ống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dẫn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nướ</a:t>
            </a:r>
            <a:r>
              <a:rPr lang="vi-VN" sz="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c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tiểu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, sau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đó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thải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ra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ngoài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qua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ống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đái</a:t>
            </a: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HP001 4 hàng" pitchFamily="34" charset="-93"/>
              </a:rPr>
              <a:t>.</a:t>
            </a: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89" b="89916" l="3696" r="4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55217"/>
          <a:stretch/>
        </p:blipFill>
        <p:spPr>
          <a:xfrm flipH="1">
            <a:off x="6848474" y="3146858"/>
            <a:ext cx="4672965" cy="4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 Quan niệm sai lầm phổ biến về nước uống - Hỏi đáp cùng chuyên gia máy lọc 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4" y="2546210"/>
            <a:ext cx="5925457" cy="43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hung Chú Thích Hình Đám Mây 4"/>
          <p:cNvSpPr/>
          <p:nvPr/>
        </p:nvSpPr>
        <p:spPr>
          <a:xfrm>
            <a:off x="142875" y="38867"/>
            <a:ext cx="6172200" cy="2514600"/>
          </a:xfrm>
          <a:prstGeom prst="cloudCallout">
            <a:avLst>
              <a:gd name="adj1" fmla="val 21260"/>
              <a:gd name="adj2" fmla="val 786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Đố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bạn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tại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sao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hàng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ngày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mỗi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ngườ</a:t>
            </a:r>
            <a:r>
              <a:rPr lang="vi-VN" sz="9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i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cần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uống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đủ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 err="1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nướ</a:t>
            </a:r>
            <a:r>
              <a:rPr lang="vi-VN" sz="9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 </a:t>
            </a:r>
            <a:r>
              <a:rPr lang="vi-VN" sz="3000" b="1" i="1" dirty="0">
                <a:ln>
                  <a:solidFill>
                    <a:srgbClr val="FF0066"/>
                  </a:solidFill>
                </a:ln>
                <a:solidFill>
                  <a:srgbClr val="FF00FF"/>
                </a:solidFill>
                <a:latin typeface="HP001 4 hàng" pitchFamily="34" charset="-93"/>
              </a:rPr>
              <a:t>c ?</a:t>
            </a:r>
          </a:p>
        </p:txBody>
      </p:sp>
    </p:spTree>
    <p:extLst>
      <p:ext uri="{BB962C8B-B14F-4D97-AF65-F5344CB8AC3E}">
        <p14:creationId xmlns:p14="http://schemas.microsoft.com/office/powerpoint/2010/main" val="494675601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520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HP001 4 hàng</vt:lpstr>
      <vt:lpstr>Arial</vt:lpstr>
      <vt:lpstr>Times New Roman</vt:lpstr>
      <vt:lpstr>Calibri</vt:lpstr>
      <vt:lpstr>Chủ đề của Office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thcsttphuhoa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quochung</dc:creator>
  <cp:lastModifiedBy>Admin</cp:lastModifiedBy>
  <cp:revision>276</cp:revision>
  <dcterms:created xsi:type="dcterms:W3CDTF">2009-12-24T02:46:32Z</dcterms:created>
  <dcterms:modified xsi:type="dcterms:W3CDTF">2021-12-11T15:28:27Z</dcterms:modified>
</cp:coreProperties>
</file>