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0" r:id="rId3"/>
    <p:sldId id="286" r:id="rId4"/>
    <p:sldId id="283" r:id="rId5"/>
    <p:sldId id="269" r:id="rId6"/>
    <p:sldId id="274" r:id="rId7"/>
    <p:sldId id="279" r:id="rId8"/>
    <p:sldId id="284" r:id="rId9"/>
    <p:sldId id="28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137E2-B532-4895-A187-A8D8C112C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AD12C-0250-472A-A282-671AD89CD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06FDE-8A7A-4FEE-A358-12690D8A6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47E1-A5FA-4ABF-B86F-2CC2D3F6C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51A7C-A1B7-4BE6-8767-E24421894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0FB3A-E42E-4898-88F3-9F123A64B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38C59-B60A-448E-8EE7-19963CD3B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6CB8D-1B81-4A13-838B-06945D929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12BB1-0A39-416D-AD0C-14B47EA2E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1872F-370E-472A-A8FF-25D5EDFEB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E327E-F981-4CC7-9C8F-C9346BD7B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72C1-1B0F-4DE5-A376-E28A2830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384AFF-8334-4294-98EA-18BC5CC1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hs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295400" y="990600"/>
            <a:ext cx="6907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MÔN THỦ CÔNG LỚP 3</a:t>
            </a:r>
            <a:endParaRPr lang="en-US"/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1066800" y="1708150"/>
            <a:ext cx="70580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000066"/>
                </a:solidFill>
                <a:latin typeface="Times New Roman" pitchFamily="18" charset="0"/>
              </a:rPr>
              <a:t>BÀI 7: CẮT, DÁN CHỮ I , 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066800" y="1447800"/>
            <a:ext cx="7058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CC0099"/>
                </a:solidFill>
                <a:latin typeface="Times New Roman" pitchFamily="18" charset="0"/>
              </a:rPr>
              <a:t>BÀI 7: CẮT, DÁN CHỮ I , T</a:t>
            </a:r>
            <a:endParaRPr lang="en-US" sz="1600">
              <a:solidFill>
                <a:srgbClr val="CC0099"/>
              </a:solidFill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0" y="374650"/>
            <a:ext cx="91440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</a:rPr>
              <a:t>Thủ công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FFDF1-400D-4137-A428-448B333D7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YÊU CẦU CẦN ĐẠT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C56DB-D196-456C-AB17-BB66A1F7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Học sinh thực hiện được</a:t>
            </a:r>
            <a:r>
              <a:rPr lang="it-IT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việc kẻ , cắt dỏn chữ I, T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 sinh vận dụng được k</a:t>
            </a:r>
            <a:r>
              <a:rPr lang="it-IT" sz="3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ẻ cắt dán chữ I,T đúng quy trình kỹ thuật</a:t>
            </a:r>
            <a:r>
              <a:rPr lang="it-IT" sz="3200" i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7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Group 2"/>
          <p:cNvGraphicFramePr>
            <a:graphicFrameLocks noGrp="1"/>
          </p:cNvGraphicFramePr>
          <p:nvPr/>
        </p:nvGraphicFramePr>
        <p:xfrm>
          <a:off x="1066800" y="1143000"/>
          <a:ext cx="7162800" cy="5110163"/>
        </p:xfrm>
        <a:graphic>
          <a:graphicData uri="http://schemas.openxmlformats.org/drawingml/2006/table">
            <a:tbl>
              <a:tblPr/>
              <a:tblGrid>
                <a:gridCol w="7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8996" name="Group 84"/>
          <p:cNvGraphicFramePr>
            <a:graphicFrameLocks noGrp="1"/>
          </p:cNvGraphicFramePr>
          <p:nvPr/>
        </p:nvGraphicFramePr>
        <p:xfrm>
          <a:off x="5029200" y="1905000"/>
          <a:ext cx="2438400" cy="3657600"/>
        </p:xfrm>
        <a:graphic>
          <a:graphicData uri="http://schemas.openxmlformats.org/drawingml/2006/table">
            <a:tbl>
              <a:tblPr/>
              <a:tblGrid>
                <a:gridCol w="81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206" name="Text Box 110"/>
          <p:cNvSpPr txBox="1">
            <a:spLocks noChangeArrowheads="1"/>
          </p:cNvSpPr>
          <p:nvPr/>
        </p:nvSpPr>
        <p:spPr bwMode="auto">
          <a:xfrm>
            <a:off x="1143000" y="3429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  <p:graphicFrame>
        <p:nvGraphicFramePr>
          <p:cNvPr id="39121" name="Group 209"/>
          <p:cNvGraphicFramePr>
            <a:graphicFrameLocks noGrp="1"/>
          </p:cNvGraphicFramePr>
          <p:nvPr/>
        </p:nvGraphicFramePr>
        <p:xfrm>
          <a:off x="2638425" y="1919288"/>
          <a:ext cx="838200" cy="3643312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9049" name="Line 137"/>
          <p:cNvSpPr>
            <a:spLocks noChangeShapeType="1"/>
          </p:cNvSpPr>
          <p:nvPr/>
        </p:nvSpPr>
        <p:spPr bwMode="auto">
          <a:xfrm>
            <a:off x="5029200" y="1662113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50" name="Line 138"/>
          <p:cNvSpPr>
            <a:spLocks noChangeShapeType="1"/>
          </p:cNvSpPr>
          <p:nvPr/>
        </p:nvSpPr>
        <p:spPr bwMode="auto">
          <a:xfrm>
            <a:off x="2667000" y="175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51" name="Line 139"/>
          <p:cNvSpPr>
            <a:spLocks noChangeShapeType="1"/>
          </p:cNvSpPr>
          <p:nvPr/>
        </p:nvSpPr>
        <p:spPr bwMode="auto">
          <a:xfrm>
            <a:off x="2133600" y="19050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52" name="Text Box 140"/>
          <p:cNvSpPr txBox="1">
            <a:spLocks noChangeArrowheads="1"/>
          </p:cNvSpPr>
          <p:nvPr/>
        </p:nvSpPr>
        <p:spPr bwMode="auto">
          <a:xfrm>
            <a:off x="1296988" y="3505200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5 ô</a:t>
            </a:r>
          </a:p>
        </p:txBody>
      </p:sp>
      <p:sp>
        <p:nvSpPr>
          <p:cNvPr id="39053" name="Text Box 141"/>
          <p:cNvSpPr txBox="1">
            <a:spLocks noChangeArrowheads="1"/>
          </p:cNvSpPr>
          <p:nvPr/>
        </p:nvSpPr>
        <p:spPr bwMode="auto">
          <a:xfrm>
            <a:off x="5867400" y="11430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3 ô</a:t>
            </a:r>
          </a:p>
        </p:txBody>
      </p:sp>
      <p:sp>
        <p:nvSpPr>
          <p:cNvPr id="39054" name="Text Box 142"/>
          <p:cNvSpPr txBox="1">
            <a:spLocks noChangeArrowheads="1"/>
          </p:cNvSpPr>
          <p:nvPr/>
        </p:nvSpPr>
        <p:spPr bwMode="auto">
          <a:xfrm>
            <a:off x="2743200" y="12192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1 ô</a:t>
            </a:r>
          </a:p>
        </p:txBody>
      </p:sp>
      <p:sp>
        <p:nvSpPr>
          <p:cNvPr id="4227" name="Line 143"/>
          <p:cNvSpPr>
            <a:spLocks noChangeShapeType="1"/>
          </p:cNvSpPr>
          <p:nvPr/>
        </p:nvSpPr>
        <p:spPr bwMode="auto">
          <a:xfrm>
            <a:off x="1866900" y="1295400"/>
            <a:ext cx="0" cy="609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8" name="Line 146"/>
          <p:cNvSpPr>
            <a:spLocks noChangeShapeType="1"/>
          </p:cNvSpPr>
          <p:nvPr/>
        </p:nvSpPr>
        <p:spPr bwMode="auto">
          <a:xfrm flipV="1">
            <a:off x="1219200" y="190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0" name="Line 148"/>
          <p:cNvSpPr>
            <a:spLocks noChangeShapeType="1"/>
          </p:cNvSpPr>
          <p:nvPr/>
        </p:nvSpPr>
        <p:spPr bwMode="auto">
          <a:xfrm flipV="1">
            <a:off x="7467600" y="1905000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1" name="Line 149"/>
          <p:cNvSpPr>
            <a:spLocks noChangeShapeType="1"/>
          </p:cNvSpPr>
          <p:nvPr/>
        </p:nvSpPr>
        <p:spPr bwMode="auto">
          <a:xfrm flipV="1">
            <a:off x="5029200" y="1890713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2" name="Line 150"/>
          <p:cNvSpPr>
            <a:spLocks noChangeShapeType="1"/>
          </p:cNvSpPr>
          <p:nvPr/>
        </p:nvSpPr>
        <p:spPr bwMode="auto">
          <a:xfrm>
            <a:off x="5029200" y="1905000"/>
            <a:ext cx="2438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3" name="Line 151"/>
          <p:cNvSpPr>
            <a:spLocks noChangeShapeType="1"/>
          </p:cNvSpPr>
          <p:nvPr/>
        </p:nvSpPr>
        <p:spPr bwMode="auto">
          <a:xfrm>
            <a:off x="5029200" y="5548313"/>
            <a:ext cx="2438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4" name="Line 152"/>
          <p:cNvSpPr>
            <a:spLocks noChangeShapeType="1"/>
          </p:cNvSpPr>
          <p:nvPr/>
        </p:nvSpPr>
        <p:spPr bwMode="auto">
          <a:xfrm>
            <a:off x="4248150" y="1281113"/>
            <a:ext cx="0" cy="609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4" name="Line 153"/>
          <p:cNvSpPr>
            <a:spLocks noChangeShapeType="1"/>
          </p:cNvSpPr>
          <p:nvPr/>
        </p:nvSpPr>
        <p:spPr bwMode="auto">
          <a:xfrm flipV="1">
            <a:off x="12192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5" name="Text Box 155"/>
          <p:cNvSpPr txBox="1">
            <a:spLocks noChangeArrowheads="1"/>
          </p:cNvSpPr>
          <p:nvPr/>
        </p:nvSpPr>
        <p:spPr bwMode="auto">
          <a:xfrm>
            <a:off x="1143000" y="3062288"/>
            <a:ext cx="2057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39069" name="Line 157"/>
          <p:cNvSpPr>
            <a:spLocks noChangeShapeType="1"/>
          </p:cNvSpPr>
          <p:nvPr/>
        </p:nvSpPr>
        <p:spPr bwMode="auto">
          <a:xfrm flipV="1">
            <a:off x="3479800" y="1919288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70" name="Line 158"/>
          <p:cNvSpPr>
            <a:spLocks noChangeShapeType="1"/>
          </p:cNvSpPr>
          <p:nvPr/>
        </p:nvSpPr>
        <p:spPr bwMode="auto">
          <a:xfrm flipV="1">
            <a:off x="5029200" y="1919288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71" name="Line 159"/>
          <p:cNvSpPr>
            <a:spLocks noChangeShapeType="1"/>
          </p:cNvSpPr>
          <p:nvPr/>
        </p:nvSpPr>
        <p:spPr bwMode="auto">
          <a:xfrm flipV="1">
            <a:off x="7467600" y="1919288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72" name="Line 160"/>
          <p:cNvSpPr>
            <a:spLocks noChangeShapeType="1"/>
          </p:cNvSpPr>
          <p:nvPr/>
        </p:nvSpPr>
        <p:spPr bwMode="auto">
          <a:xfrm>
            <a:off x="5029200" y="5576888"/>
            <a:ext cx="2438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85" name="Oval 173"/>
          <p:cNvSpPr>
            <a:spLocks noChangeArrowheads="1"/>
          </p:cNvSpPr>
          <p:nvPr/>
        </p:nvSpPr>
        <p:spPr bwMode="auto">
          <a:xfrm>
            <a:off x="4953000" y="1843088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86" name="Oval 174"/>
          <p:cNvSpPr>
            <a:spLocks noChangeArrowheads="1"/>
          </p:cNvSpPr>
          <p:nvPr/>
        </p:nvSpPr>
        <p:spPr bwMode="auto">
          <a:xfrm>
            <a:off x="5791200" y="255905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87" name="Oval 175"/>
          <p:cNvSpPr>
            <a:spLocks noChangeArrowheads="1"/>
          </p:cNvSpPr>
          <p:nvPr/>
        </p:nvSpPr>
        <p:spPr bwMode="auto">
          <a:xfrm>
            <a:off x="4953000" y="2530475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88" name="Oval 176"/>
          <p:cNvSpPr>
            <a:spLocks noChangeArrowheads="1"/>
          </p:cNvSpPr>
          <p:nvPr/>
        </p:nvSpPr>
        <p:spPr bwMode="auto">
          <a:xfrm>
            <a:off x="5791200" y="5470525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89" name="Oval 177"/>
          <p:cNvSpPr>
            <a:spLocks noChangeArrowheads="1"/>
          </p:cNvSpPr>
          <p:nvPr/>
        </p:nvSpPr>
        <p:spPr bwMode="auto">
          <a:xfrm>
            <a:off x="7388225" y="2574925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90" name="Oval 178"/>
          <p:cNvSpPr>
            <a:spLocks noChangeArrowheads="1"/>
          </p:cNvSpPr>
          <p:nvPr/>
        </p:nvSpPr>
        <p:spPr bwMode="auto">
          <a:xfrm>
            <a:off x="6569075" y="54991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91" name="Oval 179"/>
          <p:cNvSpPr>
            <a:spLocks noChangeArrowheads="1"/>
          </p:cNvSpPr>
          <p:nvPr/>
        </p:nvSpPr>
        <p:spPr bwMode="auto">
          <a:xfrm>
            <a:off x="7391400" y="1843088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92" name="Oval 180"/>
          <p:cNvSpPr>
            <a:spLocks noChangeArrowheads="1"/>
          </p:cNvSpPr>
          <p:nvPr/>
        </p:nvSpPr>
        <p:spPr bwMode="auto">
          <a:xfrm>
            <a:off x="6553200" y="258445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109" name="Line 197"/>
          <p:cNvSpPr>
            <a:spLocks noChangeShapeType="1"/>
          </p:cNvSpPr>
          <p:nvPr/>
        </p:nvSpPr>
        <p:spPr bwMode="auto">
          <a:xfrm rot="5400000">
            <a:off x="7089775" y="228600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10" name="Line 198"/>
          <p:cNvSpPr>
            <a:spLocks noChangeShapeType="1"/>
          </p:cNvSpPr>
          <p:nvPr/>
        </p:nvSpPr>
        <p:spPr bwMode="auto">
          <a:xfrm>
            <a:off x="5867400" y="5559425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11" name="Line 199"/>
          <p:cNvSpPr>
            <a:spLocks noChangeShapeType="1"/>
          </p:cNvSpPr>
          <p:nvPr/>
        </p:nvSpPr>
        <p:spPr bwMode="auto">
          <a:xfrm rot="5400000">
            <a:off x="4641850" y="2257425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12" name="Line 200"/>
          <p:cNvSpPr>
            <a:spLocks noChangeShapeType="1"/>
          </p:cNvSpPr>
          <p:nvPr/>
        </p:nvSpPr>
        <p:spPr bwMode="auto">
          <a:xfrm>
            <a:off x="5029200" y="1898650"/>
            <a:ext cx="2362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52" name="Text Box 201"/>
          <p:cNvSpPr txBox="1">
            <a:spLocks noChangeArrowheads="1"/>
          </p:cNvSpPr>
          <p:nvPr/>
        </p:nvSpPr>
        <p:spPr bwMode="auto">
          <a:xfrm>
            <a:off x="4267200" y="5961063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Hình 2</a:t>
            </a:r>
          </a:p>
        </p:txBody>
      </p:sp>
      <p:sp>
        <p:nvSpPr>
          <p:cNvPr id="4253" name="Text Box 203"/>
          <p:cNvSpPr txBox="1">
            <a:spLocks noChangeArrowheads="1"/>
          </p:cNvSpPr>
          <p:nvPr/>
        </p:nvSpPr>
        <p:spPr bwMode="auto">
          <a:xfrm>
            <a:off x="6096000" y="5943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b )</a:t>
            </a:r>
          </a:p>
        </p:txBody>
      </p:sp>
      <p:sp>
        <p:nvSpPr>
          <p:cNvPr id="4254" name="Rectangle 204"/>
          <p:cNvSpPr>
            <a:spLocks noChangeArrowheads="1"/>
          </p:cNvSpPr>
          <p:nvPr/>
        </p:nvSpPr>
        <p:spPr bwMode="auto">
          <a:xfrm>
            <a:off x="609600" y="60325"/>
            <a:ext cx="8229600" cy="715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Bước 1 : Kẻ chữ I,T </a:t>
            </a:r>
          </a:p>
        </p:txBody>
      </p:sp>
      <p:sp>
        <p:nvSpPr>
          <p:cNvPr id="39120" name="Line 208"/>
          <p:cNvSpPr>
            <a:spLocks noChangeShapeType="1"/>
          </p:cNvSpPr>
          <p:nvPr/>
        </p:nvSpPr>
        <p:spPr bwMode="auto">
          <a:xfrm flipV="1">
            <a:off x="2638425" y="1905000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2" name="Line 210"/>
          <p:cNvSpPr>
            <a:spLocks noChangeShapeType="1"/>
          </p:cNvSpPr>
          <p:nvPr/>
        </p:nvSpPr>
        <p:spPr bwMode="auto">
          <a:xfrm>
            <a:off x="2667000" y="1914525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3" name="Line 211"/>
          <p:cNvSpPr>
            <a:spLocks noChangeShapeType="1"/>
          </p:cNvSpPr>
          <p:nvPr/>
        </p:nvSpPr>
        <p:spPr bwMode="auto">
          <a:xfrm>
            <a:off x="5851525" y="2651125"/>
            <a:ext cx="0" cy="2895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4" name="Line 212"/>
          <p:cNvSpPr>
            <a:spLocks noChangeShapeType="1"/>
          </p:cNvSpPr>
          <p:nvPr/>
        </p:nvSpPr>
        <p:spPr bwMode="auto">
          <a:xfrm>
            <a:off x="6645275" y="2660650"/>
            <a:ext cx="0" cy="2895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5" name="Line 213"/>
          <p:cNvSpPr>
            <a:spLocks noChangeShapeType="1"/>
          </p:cNvSpPr>
          <p:nvPr/>
        </p:nvSpPr>
        <p:spPr bwMode="auto">
          <a:xfrm>
            <a:off x="6629400" y="266700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6" name="Line 214"/>
          <p:cNvSpPr>
            <a:spLocks noChangeShapeType="1"/>
          </p:cNvSpPr>
          <p:nvPr/>
        </p:nvSpPr>
        <p:spPr bwMode="auto">
          <a:xfrm>
            <a:off x="5089525" y="263525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7" name="Line 215"/>
          <p:cNvSpPr>
            <a:spLocks noChangeShapeType="1"/>
          </p:cNvSpPr>
          <p:nvPr/>
        </p:nvSpPr>
        <p:spPr bwMode="auto">
          <a:xfrm>
            <a:off x="2667000" y="55626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8" name="Line 156"/>
          <p:cNvSpPr>
            <a:spLocks noChangeShapeType="1"/>
          </p:cNvSpPr>
          <p:nvPr/>
        </p:nvSpPr>
        <p:spPr bwMode="auto">
          <a:xfrm>
            <a:off x="2647950" y="1876425"/>
            <a:ext cx="0" cy="3657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94" name="Line 182"/>
          <p:cNvSpPr>
            <a:spLocks noChangeShapeType="1"/>
          </p:cNvSpPr>
          <p:nvPr/>
        </p:nvSpPr>
        <p:spPr bwMode="auto">
          <a:xfrm flipV="1">
            <a:off x="3460750" y="1876425"/>
            <a:ext cx="0" cy="3657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8" name="Line 216"/>
          <p:cNvSpPr>
            <a:spLocks noChangeShapeType="1"/>
          </p:cNvSpPr>
          <p:nvPr/>
        </p:nvSpPr>
        <p:spPr bwMode="auto">
          <a:xfrm>
            <a:off x="2667000" y="5534025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9" name="Line 217"/>
          <p:cNvSpPr>
            <a:spLocks noChangeShapeType="1"/>
          </p:cNvSpPr>
          <p:nvPr/>
        </p:nvSpPr>
        <p:spPr bwMode="auto">
          <a:xfrm>
            <a:off x="2667000" y="191770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9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9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9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9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3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3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3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39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3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3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3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39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49" grpId="0" animBg="1"/>
      <p:bldP spid="39050" grpId="0" animBg="1"/>
      <p:bldP spid="39051" grpId="0" animBg="1"/>
      <p:bldP spid="39052" grpId="0"/>
      <p:bldP spid="39053" grpId="0"/>
      <p:bldP spid="39054" grpId="0"/>
      <p:bldP spid="39060" grpId="0" animBg="1"/>
      <p:bldP spid="39061" grpId="0" animBg="1"/>
      <p:bldP spid="39062" grpId="0" animBg="1"/>
      <p:bldP spid="39063" grpId="0" animBg="1"/>
      <p:bldP spid="39064" grpId="0" animBg="1"/>
      <p:bldP spid="39069" grpId="0" animBg="1"/>
      <p:bldP spid="39070" grpId="0" animBg="1"/>
      <p:bldP spid="39071" grpId="0" animBg="1"/>
      <p:bldP spid="39072" grpId="0" animBg="1"/>
      <p:bldP spid="39085" grpId="0" animBg="1"/>
      <p:bldP spid="39086" grpId="0" animBg="1"/>
      <p:bldP spid="39087" grpId="0" animBg="1"/>
      <p:bldP spid="39088" grpId="0" animBg="1"/>
      <p:bldP spid="39089" grpId="0" animBg="1"/>
      <p:bldP spid="39090" grpId="0" animBg="1"/>
      <p:bldP spid="39091" grpId="0" animBg="1"/>
      <p:bldP spid="39092" grpId="0" animBg="1"/>
      <p:bldP spid="39109" grpId="0" animBg="1"/>
      <p:bldP spid="39110" grpId="0" animBg="1"/>
      <p:bldP spid="39111" grpId="0" animBg="1"/>
      <p:bldP spid="39112" grpId="0" animBg="1"/>
      <p:bldP spid="39120" grpId="0" animBg="1"/>
      <p:bldP spid="39122" grpId="0" animBg="1"/>
      <p:bldP spid="39123" grpId="0" animBg="1"/>
      <p:bldP spid="39124" grpId="0" animBg="1"/>
      <p:bldP spid="39125" grpId="0" animBg="1"/>
      <p:bldP spid="39126" grpId="0" animBg="1"/>
      <p:bldP spid="39127" grpId="0" animBg="1"/>
      <p:bldP spid="39068" grpId="0" animBg="1"/>
      <p:bldP spid="39094" grpId="0" animBg="1"/>
      <p:bldP spid="39128" grpId="0" animBg="1"/>
      <p:bldP spid="391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 Gấp đôi hình chữ nhật đã kẻ chữ T.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724400" y="2667000"/>
            <a:ext cx="2286000" cy="3429000"/>
            <a:chOff x="2304" y="1680"/>
            <a:chExt cx="1440" cy="2160"/>
          </a:xfrm>
        </p:grpSpPr>
        <p:sp>
          <p:nvSpPr>
            <p:cNvPr id="5139" name="Rectangle 27"/>
            <p:cNvSpPr>
              <a:spLocks noChangeArrowheads="1"/>
            </p:cNvSpPr>
            <p:nvPr/>
          </p:nvSpPr>
          <p:spPr bwMode="auto">
            <a:xfrm>
              <a:off x="2304" y="16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0" name="Rectangle 28"/>
            <p:cNvSpPr>
              <a:spLocks noChangeArrowheads="1"/>
            </p:cNvSpPr>
            <p:nvPr/>
          </p:nvSpPr>
          <p:spPr bwMode="auto">
            <a:xfrm>
              <a:off x="2784" y="16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1" name="Rectangle 29"/>
            <p:cNvSpPr>
              <a:spLocks noChangeArrowheads="1"/>
            </p:cNvSpPr>
            <p:nvPr/>
          </p:nvSpPr>
          <p:spPr bwMode="auto">
            <a:xfrm>
              <a:off x="3264" y="16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2" name="Rectangle 30"/>
            <p:cNvSpPr>
              <a:spLocks noChangeArrowheads="1"/>
            </p:cNvSpPr>
            <p:nvPr/>
          </p:nvSpPr>
          <p:spPr bwMode="auto">
            <a:xfrm>
              <a:off x="2784" y="2112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3" name="Rectangle 31"/>
            <p:cNvSpPr>
              <a:spLocks noChangeArrowheads="1"/>
            </p:cNvSpPr>
            <p:nvPr/>
          </p:nvSpPr>
          <p:spPr bwMode="auto">
            <a:xfrm>
              <a:off x="2784" y="254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4" name="Rectangle 32"/>
            <p:cNvSpPr>
              <a:spLocks noChangeArrowheads="1"/>
            </p:cNvSpPr>
            <p:nvPr/>
          </p:nvSpPr>
          <p:spPr bwMode="auto">
            <a:xfrm>
              <a:off x="2784" y="2976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5" name="Rectangle 33"/>
            <p:cNvSpPr>
              <a:spLocks noChangeArrowheads="1"/>
            </p:cNvSpPr>
            <p:nvPr/>
          </p:nvSpPr>
          <p:spPr bwMode="auto">
            <a:xfrm>
              <a:off x="2784" y="3408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2209800" y="2667000"/>
            <a:ext cx="1143000" cy="3429000"/>
            <a:chOff x="1392" y="1680"/>
            <a:chExt cx="720" cy="2160"/>
          </a:xfrm>
        </p:grpSpPr>
        <p:sp>
          <p:nvSpPr>
            <p:cNvPr id="5133" name="Rectangle 73"/>
            <p:cNvSpPr>
              <a:spLocks noChangeArrowheads="1"/>
            </p:cNvSpPr>
            <p:nvPr/>
          </p:nvSpPr>
          <p:spPr bwMode="auto">
            <a:xfrm>
              <a:off x="1632" y="16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Rectangle 79"/>
            <p:cNvSpPr>
              <a:spLocks noChangeArrowheads="1"/>
            </p:cNvSpPr>
            <p:nvPr/>
          </p:nvSpPr>
          <p:spPr bwMode="auto">
            <a:xfrm>
              <a:off x="1392" y="1680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Rectangle 80"/>
            <p:cNvSpPr>
              <a:spLocks noChangeArrowheads="1"/>
            </p:cNvSpPr>
            <p:nvPr/>
          </p:nvSpPr>
          <p:spPr bwMode="auto">
            <a:xfrm>
              <a:off x="1392" y="2112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Rectangle 81"/>
            <p:cNvSpPr>
              <a:spLocks noChangeArrowheads="1"/>
            </p:cNvSpPr>
            <p:nvPr/>
          </p:nvSpPr>
          <p:spPr bwMode="auto">
            <a:xfrm>
              <a:off x="1392" y="2544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Rectangle 82"/>
            <p:cNvSpPr>
              <a:spLocks noChangeArrowheads="1"/>
            </p:cNvSpPr>
            <p:nvPr/>
          </p:nvSpPr>
          <p:spPr bwMode="auto">
            <a:xfrm>
              <a:off x="1392" y="2976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Rectangle 83"/>
            <p:cNvSpPr>
              <a:spLocks noChangeArrowheads="1"/>
            </p:cNvSpPr>
            <p:nvPr/>
          </p:nvSpPr>
          <p:spPr bwMode="auto">
            <a:xfrm>
              <a:off x="1392" y="3408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4" name="Rectangle 2"/>
          <p:cNvSpPr>
            <a:spLocks noChangeArrowheads="1"/>
          </p:cNvSpPr>
          <p:nvPr/>
        </p:nvSpPr>
        <p:spPr bwMode="auto">
          <a:xfrm rot="-5400000">
            <a:off x="2295526" y="6119812"/>
            <a:ext cx="6524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4800" b="1">
                <a:solidFill>
                  <a:srgbClr val="000066"/>
                </a:solidFill>
                <a:sym typeface="Wingdings" pitchFamily="2" charset="2"/>
              </a:rPr>
              <a:t></a:t>
            </a:r>
            <a:endParaRPr lang="en-US"/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 rot="10652281">
            <a:off x="3429000" y="3048000"/>
            <a:ext cx="990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4800" b="1">
                <a:solidFill>
                  <a:srgbClr val="000066"/>
                </a:solidFill>
                <a:sym typeface="Wingdings" pitchFamily="2" charset="2"/>
              </a:rPr>
              <a:t></a:t>
            </a:r>
            <a:r>
              <a:rPr lang="en-US" sz="4800" b="1">
                <a:solidFill>
                  <a:srgbClr val="000066"/>
                </a:solidFill>
              </a:rPr>
              <a:t> </a:t>
            </a:r>
            <a:endParaRPr lang="en-US"/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2590800" y="3352800"/>
            <a:ext cx="762000" cy="2743200"/>
            <a:chOff x="1632" y="2112"/>
            <a:chExt cx="480" cy="1728"/>
          </a:xfrm>
        </p:grpSpPr>
        <p:sp>
          <p:nvSpPr>
            <p:cNvPr id="5129" name="Rectangle 74" descr="Wide upward diagonal"/>
            <p:cNvSpPr>
              <a:spLocks noChangeArrowheads="1"/>
            </p:cNvSpPr>
            <p:nvPr/>
          </p:nvSpPr>
          <p:spPr bwMode="auto">
            <a:xfrm>
              <a:off x="1632" y="2112"/>
              <a:ext cx="480" cy="43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75" descr="Wide upward diagonal"/>
            <p:cNvSpPr>
              <a:spLocks noChangeArrowheads="1"/>
            </p:cNvSpPr>
            <p:nvPr/>
          </p:nvSpPr>
          <p:spPr bwMode="auto">
            <a:xfrm>
              <a:off x="1632" y="2544"/>
              <a:ext cx="480" cy="43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Rectangle 76" descr="Wide upward diagonal"/>
            <p:cNvSpPr>
              <a:spLocks noChangeArrowheads="1"/>
            </p:cNvSpPr>
            <p:nvPr/>
          </p:nvSpPr>
          <p:spPr bwMode="auto">
            <a:xfrm>
              <a:off x="1632" y="2976"/>
              <a:ext cx="480" cy="43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Rectangle 77" descr="Wide upward diagonal"/>
            <p:cNvSpPr>
              <a:spLocks noChangeArrowheads="1"/>
            </p:cNvSpPr>
            <p:nvPr/>
          </p:nvSpPr>
          <p:spPr bwMode="auto">
            <a:xfrm>
              <a:off x="1632" y="3408"/>
              <a:ext cx="480" cy="43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304800" y="457200"/>
            <a:ext cx="693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Bước 2: Cắt chữ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98983E-6 L -0.0033 -0.4627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2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7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111 L -0.14584 -0.0154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5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4" grpId="0"/>
      <p:bldP spid="18434" grpId="1"/>
      <p:bldP spid="18434" grpId="2"/>
      <p:bldP spid="18466" grpId="0"/>
      <p:bldP spid="18466" grpId="1"/>
      <p:bldP spid="18466" grpId="2"/>
      <p:bldP spid="18519" grpId="0"/>
      <p:bldP spid="1851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84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Bước 3: Dán chữ I , T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685800" y="5943600"/>
            <a:ext cx="815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05000" y="2514600"/>
            <a:ext cx="762000" cy="3429000"/>
            <a:chOff x="1200" y="1584"/>
            <a:chExt cx="480" cy="2160"/>
          </a:xfrm>
        </p:grpSpPr>
        <p:sp>
          <p:nvSpPr>
            <p:cNvPr id="6157" name="Rectangle 5"/>
            <p:cNvSpPr>
              <a:spLocks noChangeArrowheads="1"/>
            </p:cNvSpPr>
            <p:nvPr/>
          </p:nvSpPr>
          <p:spPr bwMode="auto">
            <a:xfrm>
              <a:off x="1200" y="3312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6"/>
            <p:cNvSpPr>
              <a:spLocks noChangeArrowheads="1"/>
            </p:cNvSpPr>
            <p:nvPr/>
          </p:nvSpPr>
          <p:spPr bwMode="auto">
            <a:xfrm>
              <a:off x="1200" y="28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7"/>
            <p:cNvSpPr>
              <a:spLocks noChangeArrowheads="1"/>
            </p:cNvSpPr>
            <p:nvPr/>
          </p:nvSpPr>
          <p:spPr bwMode="auto">
            <a:xfrm>
              <a:off x="1200" y="2448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Rectangle 8"/>
            <p:cNvSpPr>
              <a:spLocks noChangeArrowheads="1"/>
            </p:cNvSpPr>
            <p:nvPr/>
          </p:nvSpPr>
          <p:spPr bwMode="auto">
            <a:xfrm>
              <a:off x="1200" y="2016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Rectangle 9"/>
            <p:cNvSpPr>
              <a:spLocks noChangeArrowheads="1"/>
            </p:cNvSpPr>
            <p:nvPr/>
          </p:nvSpPr>
          <p:spPr bwMode="auto">
            <a:xfrm>
              <a:off x="1200" y="158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76800" y="2514600"/>
            <a:ext cx="2286000" cy="3429000"/>
            <a:chOff x="3072" y="1584"/>
            <a:chExt cx="1440" cy="2160"/>
          </a:xfrm>
        </p:grpSpPr>
        <p:sp>
          <p:nvSpPr>
            <p:cNvPr id="6150" name="Rectangle 11"/>
            <p:cNvSpPr>
              <a:spLocks noChangeArrowheads="1"/>
            </p:cNvSpPr>
            <p:nvPr/>
          </p:nvSpPr>
          <p:spPr bwMode="auto">
            <a:xfrm>
              <a:off x="3552" y="3312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Rectangle 12"/>
            <p:cNvSpPr>
              <a:spLocks noChangeArrowheads="1"/>
            </p:cNvSpPr>
            <p:nvPr/>
          </p:nvSpPr>
          <p:spPr bwMode="auto">
            <a:xfrm>
              <a:off x="3552" y="28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Rectangle 13"/>
            <p:cNvSpPr>
              <a:spLocks noChangeArrowheads="1"/>
            </p:cNvSpPr>
            <p:nvPr/>
          </p:nvSpPr>
          <p:spPr bwMode="auto">
            <a:xfrm>
              <a:off x="3552" y="2448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Rectangle 14"/>
            <p:cNvSpPr>
              <a:spLocks noChangeArrowheads="1"/>
            </p:cNvSpPr>
            <p:nvPr/>
          </p:nvSpPr>
          <p:spPr bwMode="auto">
            <a:xfrm>
              <a:off x="3552" y="2016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Rectangle 15"/>
            <p:cNvSpPr>
              <a:spLocks noChangeArrowheads="1"/>
            </p:cNvSpPr>
            <p:nvPr/>
          </p:nvSpPr>
          <p:spPr bwMode="auto">
            <a:xfrm>
              <a:off x="3552" y="158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Rectangle 16"/>
            <p:cNvSpPr>
              <a:spLocks noChangeArrowheads="1"/>
            </p:cNvSpPr>
            <p:nvPr/>
          </p:nvSpPr>
          <p:spPr bwMode="auto">
            <a:xfrm>
              <a:off x="4032" y="158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Rectangle 17"/>
            <p:cNvSpPr>
              <a:spLocks noChangeArrowheads="1"/>
            </p:cNvSpPr>
            <p:nvPr/>
          </p:nvSpPr>
          <p:spPr bwMode="auto">
            <a:xfrm>
              <a:off x="3072" y="158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2286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 QUY TRÌNH: KẺ , CẮT, DÁN CHỮ I , T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>
            <p:ph/>
          </p:nvPr>
        </p:nvGraphicFramePr>
        <p:xfrm>
          <a:off x="1524000" y="2895600"/>
          <a:ext cx="762000" cy="3200402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1219200" y="289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1143000" y="6096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1295400" y="2895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685800" y="38862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5ô </a:t>
            </a: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V="1">
            <a:off x="15240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22860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524000" y="2743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1600200" y="2362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1ô </a:t>
            </a:r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1524000" y="2895600"/>
            <a:ext cx="0" cy="32004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1447800" y="6096000"/>
            <a:ext cx="9144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2286000" y="2895600"/>
            <a:ext cx="0" cy="32004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1524000" y="2895600"/>
            <a:ext cx="7620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8701" name="Group 29"/>
          <p:cNvGraphicFramePr>
            <a:graphicFrameLocks noGrp="1"/>
          </p:cNvGraphicFramePr>
          <p:nvPr/>
        </p:nvGraphicFramePr>
        <p:xfrm>
          <a:off x="3657600" y="2895600"/>
          <a:ext cx="762000" cy="3200402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8715" name="Group 43"/>
          <p:cNvGraphicFramePr>
            <a:graphicFrameLocks noGrp="1"/>
          </p:cNvGraphicFramePr>
          <p:nvPr/>
        </p:nvGraphicFramePr>
        <p:xfrm>
          <a:off x="4419600" y="2895600"/>
          <a:ext cx="762000" cy="3200402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8729" name="Group 57"/>
          <p:cNvGraphicFramePr>
            <a:graphicFrameLocks noGrp="1"/>
          </p:cNvGraphicFramePr>
          <p:nvPr/>
        </p:nvGraphicFramePr>
        <p:xfrm>
          <a:off x="5181600" y="2895600"/>
          <a:ext cx="762000" cy="3200402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743" name="Line 71"/>
          <p:cNvSpPr>
            <a:spLocks noChangeShapeType="1"/>
          </p:cNvSpPr>
          <p:nvPr/>
        </p:nvSpPr>
        <p:spPr bwMode="auto">
          <a:xfrm>
            <a:off x="59436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4" name="Line 72"/>
          <p:cNvSpPr>
            <a:spLocks noChangeShapeType="1"/>
          </p:cNvSpPr>
          <p:nvPr/>
        </p:nvSpPr>
        <p:spPr bwMode="auto">
          <a:xfrm>
            <a:off x="5943600" y="609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5" name="Line 73"/>
          <p:cNvSpPr>
            <a:spLocks noChangeShapeType="1"/>
          </p:cNvSpPr>
          <p:nvPr/>
        </p:nvSpPr>
        <p:spPr bwMode="auto">
          <a:xfrm flipV="1">
            <a:off x="36576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6" name="Line 74"/>
          <p:cNvSpPr>
            <a:spLocks noChangeShapeType="1"/>
          </p:cNvSpPr>
          <p:nvPr/>
        </p:nvSpPr>
        <p:spPr bwMode="auto">
          <a:xfrm flipV="1">
            <a:off x="59436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7" name="Line 75"/>
          <p:cNvSpPr>
            <a:spLocks noChangeShapeType="1"/>
          </p:cNvSpPr>
          <p:nvPr/>
        </p:nvSpPr>
        <p:spPr bwMode="auto">
          <a:xfrm>
            <a:off x="6172200" y="2895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48" name="Text Box 76"/>
          <p:cNvSpPr txBox="1">
            <a:spLocks noChangeArrowheads="1"/>
          </p:cNvSpPr>
          <p:nvPr/>
        </p:nvSpPr>
        <p:spPr bwMode="auto">
          <a:xfrm>
            <a:off x="6096000" y="38862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5ô </a:t>
            </a:r>
          </a:p>
        </p:txBody>
      </p:sp>
      <p:sp>
        <p:nvSpPr>
          <p:cNvPr id="28749" name="Line 77"/>
          <p:cNvSpPr>
            <a:spLocks noChangeShapeType="1"/>
          </p:cNvSpPr>
          <p:nvPr/>
        </p:nvSpPr>
        <p:spPr bwMode="auto">
          <a:xfrm>
            <a:off x="3657600" y="2743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46" name="Text Box 78"/>
          <p:cNvSpPr txBox="1">
            <a:spLocks noChangeArrowheads="1"/>
          </p:cNvSpPr>
          <p:nvPr/>
        </p:nvSpPr>
        <p:spPr bwMode="auto">
          <a:xfrm>
            <a:off x="7680325" y="3465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8751" name="Text Box 79"/>
          <p:cNvSpPr txBox="1">
            <a:spLocks noChangeArrowheads="1"/>
          </p:cNvSpPr>
          <p:nvPr/>
        </p:nvSpPr>
        <p:spPr bwMode="auto">
          <a:xfrm>
            <a:off x="4572000" y="23622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3ô </a:t>
            </a:r>
          </a:p>
        </p:txBody>
      </p:sp>
      <p:sp>
        <p:nvSpPr>
          <p:cNvPr id="28752" name="Line 80"/>
          <p:cNvSpPr>
            <a:spLocks noChangeShapeType="1"/>
          </p:cNvSpPr>
          <p:nvPr/>
        </p:nvSpPr>
        <p:spPr bwMode="auto">
          <a:xfrm flipH="1">
            <a:off x="3581400" y="2895600"/>
            <a:ext cx="24384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3" name="Line 81"/>
          <p:cNvSpPr>
            <a:spLocks noChangeShapeType="1"/>
          </p:cNvSpPr>
          <p:nvPr/>
        </p:nvSpPr>
        <p:spPr bwMode="auto">
          <a:xfrm>
            <a:off x="3657600" y="2895600"/>
            <a:ext cx="0" cy="6096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4" name="Line 82"/>
          <p:cNvSpPr>
            <a:spLocks noChangeShapeType="1"/>
          </p:cNvSpPr>
          <p:nvPr/>
        </p:nvSpPr>
        <p:spPr bwMode="auto">
          <a:xfrm>
            <a:off x="3657600" y="3505200"/>
            <a:ext cx="6858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5" name="Line 83"/>
          <p:cNvSpPr>
            <a:spLocks noChangeShapeType="1"/>
          </p:cNvSpPr>
          <p:nvPr/>
        </p:nvSpPr>
        <p:spPr bwMode="auto">
          <a:xfrm>
            <a:off x="4419600" y="3429000"/>
            <a:ext cx="0" cy="26670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6" name="Line 84"/>
          <p:cNvSpPr>
            <a:spLocks noChangeShapeType="1"/>
          </p:cNvSpPr>
          <p:nvPr/>
        </p:nvSpPr>
        <p:spPr bwMode="auto">
          <a:xfrm>
            <a:off x="4419600" y="6096000"/>
            <a:ext cx="7620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7" name="Line 85"/>
          <p:cNvSpPr>
            <a:spLocks noChangeShapeType="1"/>
          </p:cNvSpPr>
          <p:nvPr/>
        </p:nvSpPr>
        <p:spPr bwMode="auto">
          <a:xfrm flipV="1">
            <a:off x="5181600" y="3429000"/>
            <a:ext cx="0" cy="26670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8" name="Line 86"/>
          <p:cNvSpPr>
            <a:spLocks noChangeShapeType="1"/>
          </p:cNvSpPr>
          <p:nvPr/>
        </p:nvSpPr>
        <p:spPr bwMode="auto">
          <a:xfrm>
            <a:off x="5181600" y="3505200"/>
            <a:ext cx="7620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9" name="Line 87"/>
          <p:cNvSpPr>
            <a:spLocks noChangeShapeType="1"/>
          </p:cNvSpPr>
          <p:nvPr/>
        </p:nvSpPr>
        <p:spPr bwMode="auto">
          <a:xfrm flipV="1">
            <a:off x="5943600" y="2895600"/>
            <a:ext cx="0" cy="6096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60" name="Line 88"/>
          <p:cNvSpPr>
            <a:spLocks noChangeShapeType="1"/>
          </p:cNvSpPr>
          <p:nvPr/>
        </p:nvSpPr>
        <p:spPr bwMode="auto">
          <a:xfrm>
            <a:off x="4800600" y="2895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61" name="Oval 89"/>
          <p:cNvSpPr>
            <a:spLocks noChangeArrowheads="1"/>
          </p:cNvSpPr>
          <p:nvPr/>
        </p:nvSpPr>
        <p:spPr bwMode="auto">
          <a:xfrm flipH="1">
            <a:off x="1447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2" name="Oval 90"/>
          <p:cNvSpPr>
            <a:spLocks noChangeArrowheads="1"/>
          </p:cNvSpPr>
          <p:nvPr/>
        </p:nvSpPr>
        <p:spPr bwMode="auto">
          <a:xfrm flipH="1">
            <a:off x="14478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3" name="Oval 91"/>
          <p:cNvSpPr>
            <a:spLocks noChangeArrowheads="1"/>
          </p:cNvSpPr>
          <p:nvPr/>
        </p:nvSpPr>
        <p:spPr bwMode="auto">
          <a:xfrm flipH="1">
            <a:off x="2209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4" name="Oval 92"/>
          <p:cNvSpPr>
            <a:spLocks noChangeArrowheads="1"/>
          </p:cNvSpPr>
          <p:nvPr/>
        </p:nvSpPr>
        <p:spPr bwMode="auto">
          <a:xfrm flipH="1">
            <a:off x="22098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6" name="Oval 94"/>
          <p:cNvSpPr>
            <a:spLocks noChangeArrowheads="1"/>
          </p:cNvSpPr>
          <p:nvPr/>
        </p:nvSpPr>
        <p:spPr bwMode="auto">
          <a:xfrm flipH="1">
            <a:off x="58674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7" name="Oval 95"/>
          <p:cNvSpPr>
            <a:spLocks noChangeArrowheads="1"/>
          </p:cNvSpPr>
          <p:nvPr/>
        </p:nvSpPr>
        <p:spPr bwMode="auto">
          <a:xfrm flipH="1">
            <a:off x="35814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8" name="Oval 96"/>
          <p:cNvSpPr>
            <a:spLocks noChangeArrowheads="1"/>
          </p:cNvSpPr>
          <p:nvPr/>
        </p:nvSpPr>
        <p:spPr bwMode="auto">
          <a:xfrm flipH="1">
            <a:off x="3581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9" name="Oval 97"/>
          <p:cNvSpPr>
            <a:spLocks noChangeArrowheads="1"/>
          </p:cNvSpPr>
          <p:nvPr/>
        </p:nvSpPr>
        <p:spPr bwMode="auto">
          <a:xfrm flipH="1">
            <a:off x="4343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0" name="Oval 98"/>
          <p:cNvSpPr>
            <a:spLocks noChangeArrowheads="1"/>
          </p:cNvSpPr>
          <p:nvPr/>
        </p:nvSpPr>
        <p:spPr bwMode="auto">
          <a:xfrm flipH="1">
            <a:off x="43434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1" name="Oval 99"/>
          <p:cNvSpPr>
            <a:spLocks noChangeArrowheads="1"/>
          </p:cNvSpPr>
          <p:nvPr/>
        </p:nvSpPr>
        <p:spPr bwMode="auto">
          <a:xfrm flipH="1">
            <a:off x="51054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2" name="Oval 100"/>
          <p:cNvSpPr>
            <a:spLocks noChangeArrowheads="1"/>
          </p:cNvSpPr>
          <p:nvPr/>
        </p:nvSpPr>
        <p:spPr bwMode="auto">
          <a:xfrm flipH="1">
            <a:off x="5105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3" name="Oval 101"/>
          <p:cNvSpPr>
            <a:spLocks noChangeArrowheads="1"/>
          </p:cNvSpPr>
          <p:nvPr/>
        </p:nvSpPr>
        <p:spPr bwMode="auto">
          <a:xfrm flipH="1">
            <a:off x="5867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69" name="Text Box 102"/>
          <p:cNvSpPr txBox="1">
            <a:spLocks noChangeArrowheads="1"/>
          </p:cNvSpPr>
          <p:nvPr/>
        </p:nvSpPr>
        <p:spPr bwMode="auto">
          <a:xfrm>
            <a:off x="685800" y="8382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Bước 1: Kẻ chữ I , T</a:t>
            </a:r>
          </a:p>
        </p:txBody>
      </p:sp>
      <p:sp>
        <p:nvSpPr>
          <p:cNvPr id="7270" name="Text Box 103"/>
          <p:cNvSpPr txBox="1">
            <a:spLocks noChangeArrowheads="1"/>
          </p:cNvSpPr>
          <p:nvPr/>
        </p:nvSpPr>
        <p:spPr bwMode="auto">
          <a:xfrm>
            <a:off x="685800" y="12954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Bước 2: Cắt chữ I , T</a:t>
            </a:r>
          </a:p>
        </p:txBody>
      </p:sp>
      <p:sp>
        <p:nvSpPr>
          <p:cNvPr id="7271" name="Text Box 104"/>
          <p:cNvSpPr txBox="1">
            <a:spLocks noChangeArrowheads="1"/>
          </p:cNvSpPr>
          <p:nvPr/>
        </p:nvSpPr>
        <p:spPr bwMode="auto">
          <a:xfrm>
            <a:off x="685800" y="1828800"/>
            <a:ext cx="434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Bước 3: Dán chữ I ,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2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8" dur="500"/>
                                        <p:tgtEl>
                                          <p:spTgt spid="2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2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4" dur="500"/>
                                        <p:tgtEl>
                                          <p:spTgt spid="2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2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0" dur="500"/>
                                        <p:tgtEl>
                                          <p:spTgt spid="2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3" dur="500"/>
                                        <p:tgtEl>
                                          <p:spTgt spid="2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6" dur="500"/>
                                        <p:tgtEl>
                                          <p:spTgt spid="2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9" dur="500"/>
                                        <p:tgtEl>
                                          <p:spTgt spid="2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9" grpId="0" animBg="1"/>
      <p:bldP spid="28690" grpId="0" animBg="1"/>
      <p:bldP spid="28691" grpId="0" animBg="1"/>
      <p:bldP spid="28692" grpId="0"/>
      <p:bldP spid="28693" grpId="0" animBg="1"/>
      <p:bldP spid="28694" grpId="0" animBg="1"/>
      <p:bldP spid="28695" grpId="0" animBg="1"/>
      <p:bldP spid="28696" grpId="0"/>
      <p:bldP spid="28697" grpId="0" animBg="1"/>
      <p:bldP spid="28698" grpId="0" animBg="1"/>
      <p:bldP spid="28699" grpId="0" animBg="1"/>
      <p:bldP spid="28700" grpId="0" animBg="1"/>
      <p:bldP spid="28743" grpId="0" animBg="1"/>
      <p:bldP spid="28744" grpId="0" animBg="1"/>
      <p:bldP spid="28745" grpId="0" animBg="1"/>
      <p:bldP spid="28746" grpId="0" animBg="1"/>
      <p:bldP spid="28747" grpId="0" animBg="1"/>
      <p:bldP spid="28748" grpId="0"/>
      <p:bldP spid="28749" grpId="0" animBg="1"/>
      <p:bldP spid="28751" grpId="0"/>
      <p:bldP spid="28752" grpId="0" animBg="1"/>
      <p:bldP spid="28753" grpId="0" animBg="1"/>
      <p:bldP spid="28754" grpId="0" animBg="1"/>
      <p:bldP spid="28755" grpId="0" animBg="1"/>
      <p:bldP spid="28756" grpId="0" animBg="1"/>
      <p:bldP spid="28757" grpId="0" animBg="1"/>
      <p:bldP spid="28758" grpId="0" animBg="1"/>
      <p:bldP spid="28759" grpId="0" animBg="1"/>
      <p:bldP spid="28760" grpId="0" animBg="1"/>
      <p:bldP spid="28761" grpId="0" animBg="1"/>
      <p:bldP spid="28762" grpId="0" animBg="1"/>
      <p:bldP spid="28763" grpId="0" animBg="1"/>
      <p:bldP spid="28764" grpId="0" animBg="1"/>
      <p:bldP spid="28766" grpId="0" animBg="1"/>
      <p:bldP spid="28767" grpId="0" animBg="1"/>
      <p:bldP spid="28768" grpId="0" animBg="1"/>
      <p:bldP spid="28769" grpId="0" animBg="1"/>
      <p:bldP spid="28770" grpId="0" animBg="1"/>
      <p:bldP spid="28771" grpId="0" animBg="1"/>
      <p:bldP spid="28772" grpId="0" animBg="1"/>
      <p:bldP spid="287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solidFill>
                  <a:srgbClr val="0000CC"/>
                </a:solidFill>
              </a:rPr>
              <a:t>Tiêu chí đánh giá</a:t>
            </a:r>
            <a:endParaRPr lang="vi-VN">
              <a:solidFill>
                <a:srgbClr val="0000CC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>
                <a:solidFill>
                  <a:srgbClr val="CC0099"/>
                </a:solidFill>
              </a:rPr>
              <a:t>- Kẻ, cắt, dán được chữ I, T các nét tương đối và đều nhau.</a:t>
            </a:r>
          </a:p>
          <a:p>
            <a:pPr eaLnBrk="1" hangingPunct="1">
              <a:buFontTx/>
              <a:buNone/>
            </a:pPr>
            <a:r>
              <a:rPr lang="en-US">
                <a:solidFill>
                  <a:srgbClr val="CC0099"/>
                </a:solidFill>
              </a:rPr>
              <a:t>- Dán chữ cân đối và phẳng.</a:t>
            </a:r>
            <a:endParaRPr lang="vi-VN">
              <a:solidFill>
                <a:srgbClr val="CC009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9220" name="Picture 4" descr="Anhs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895600" y="1905000"/>
            <a:ext cx="368562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KẾT THÚC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184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Tiêu chí đánh giá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TuHa</dc:creator>
  <cp:lastModifiedBy>Admin</cp:lastModifiedBy>
  <cp:revision>123</cp:revision>
  <dcterms:created xsi:type="dcterms:W3CDTF">2008-10-10T05:20:04Z</dcterms:created>
  <dcterms:modified xsi:type="dcterms:W3CDTF">2021-12-11T16:52:26Z</dcterms:modified>
</cp:coreProperties>
</file>