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310" r:id="rId4"/>
    <p:sldId id="265" r:id="rId5"/>
    <p:sldId id="257" r:id="rId6"/>
    <p:sldId id="286" r:id="rId7"/>
    <p:sldId id="294" r:id="rId8"/>
    <p:sldId id="295" r:id="rId9"/>
    <p:sldId id="296" r:id="rId10"/>
    <p:sldId id="279" r:id="rId11"/>
    <p:sldId id="299" r:id="rId12"/>
    <p:sldId id="291" r:id="rId13"/>
    <p:sldId id="311" r:id="rId14"/>
    <p:sldId id="312" r:id="rId15"/>
    <p:sldId id="264" r:id="rId16"/>
    <p:sldId id="28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0BD5-91C1-4165-875A-8E84CB3FBDC5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094B-D5DC-4E89-AEC9-71177D3D65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1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1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39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2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4" r:id="rId10"/>
    <p:sldLayoutId id="2147483663" r:id="rId11"/>
    <p:sldLayoutId id="2147483660" r:id="rId12"/>
    <p:sldLayoutId id="2147483662" r:id="rId13"/>
    <p:sldLayoutId id="2147483661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5" y="131937"/>
            <a:ext cx="10795689" cy="55839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0603" y="6023920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457897" y="6085865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011661" y="2295410"/>
            <a:ext cx="8448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altLang="zh-CN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LỚP HỌC ONILNE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5AFA4-5AED-4A77-BE66-7C3463879D53}"/>
              </a:ext>
            </a:extLst>
          </p:cNvPr>
          <p:cNvSpPr txBox="1"/>
          <p:nvPr/>
        </p:nvSpPr>
        <p:spPr>
          <a:xfrm>
            <a:off x="5299969" y="377301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>
            <a:extLst>
              <a:ext uri="{FF2B5EF4-FFF2-40B4-BE49-F238E27FC236}">
                <a16:creationId xmlns:a16="http://schemas.microsoft.com/office/drawing/2014/main" id="{4681E497-2C7C-45B8-9C8D-0AEEB252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84" y="206377"/>
            <a:ext cx="1054963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Người ta uốn một sợi dây thép vừa đủ thành một hình vuông cạnh 10 cm. Tính độ dài đoạn dây đó.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DE252E7-2EDB-4359-BFAF-142F55D5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760" y="1974327"/>
            <a:ext cx="62694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Độ dài đoạn dây đó là: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 × 4 = 40 (cm)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Đáp số: 40 cm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51B675-6B1A-4947-A931-01637FD2EF1C}"/>
              </a:ext>
            </a:extLst>
          </p:cNvPr>
          <p:cNvCxnSpPr>
            <a:cxnSpLocks/>
          </p:cNvCxnSpPr>
          <p:nvPr/>
        </p:nvCxnSpPr>
        <p:spPr>
          <a:xfrm>
            <a:off x="3027286" y="665506"/>
            <a:ext cx="23614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7790FA-DAED-481A-A427-2DA240120C7C}"/>
              </a:ext>
            </a:extLst>
          </p:cNvPr>
          <p:cNvCxnSpPr/>
          <p:nvPr/>
        </p:nvCxnSpPr>
        <p:spPr>
          <a:xfrm>
            <a:off x="7479436" y="665506"/>
            <a:ext cx="32936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05B843-9091-416D-B2F4-A01DB01E577D}"/>
              </a:ext>
            </a:extLst>
          </p:cNvPr>
          <p:cNvCxnSpPr/>
          <p:nvPr/>
        </p:nvCxnSpPr>
        <p:spPr>
          <a:xfrm>
            <a:off x="577049" y="1074198"/>
            <a:ext cx="16601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CCB43A-9FFB-4ADB-9DFD-1D13D00433E6}"/>
              </a:ext>
            </a:extLst>
          </p:cNvPr>
          <p:cNvCxnSpPr>
            <a:cxnSpLocks/>
          </p:cNvCxnSpPr>
          <p:nvPr/>
        </p:nvCxnSpPr>
        <p:spPr>
          <a:xfrm>
            <a:off x="3249227" y="1074198"/>
            <a:ext cx="23348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9A5BDAF-4C19-4F57-AEE4-2DE25425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246"/>
            <a:ext cx="2889754" cy="288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613A9-2A28-4C8A-AF68-C8AFA9C0882A}"/>
              </a:ext>
            </a:extLst>
          </p:cNvPr>
          <p:cNvSpPr/>
          <p:nvPr/>
        </p:nvSpPr>
        <p:spPr>
          <a:xfrm>
            <a:off x="3194050" y="1524000"/>
            <a:ext cx="5791200" cy="1752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A5D0E9-B581-4829-8470-363C400C8C8B}"/>
              </a:ext>
            </a:extLst>
          </p:cNvPr>
          <p:cNvCxnSpPr/>
          <p:nvPr/>
        </p:nvCxnSpPr>
        <p:spPr>
          <a:xfrm>
            <a:off x="5105400" y="1524000"/>
            <a:ext cx="0" cy="175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8005BF-899E-4A1E-90EC-55A2CE376D12}"/>
              </a:ext>
            </a:extLst>
          </p:cNvPr>
          <p:cNvCxnSpPr/>
          <p:nvPr/>
        </p:nvCxnSpPr>
        <p:spPr>
          <a:xfrm>
            <a:off x="7064375" y="1522414"/>
            <a:ext cx="0" cy="17541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6523C-F507-4CFA-B796-54989A60EBDD}"/>
              </a:ext>
            </a:extLst>
          </p:cNvPr>
          <p:cNvCxnSpPr/>
          <p:nvPr/>
        </p:nvCxnSpPr>
        <p:spPr>
          <a:xfrm>
            <a:off x="3178175" y="1524000"/>
            <a:ext cx="1944688" cy="175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87A9BC-2B85-4A12-9C2A-422B8F639AC0}"/>
              </a:ext>
            </a:extLst>
          </p:cNvPr>
          <p:cNvCxnSpPr/>
          <p:nvPr/>
        </p:nvCxnSpPr>
        <p:spPr>
          <a:xfrm flipH="1">
            <a:off x="3194050" y="1522414"/>
            <a:ext cx="1911350" cy="1754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039C12-5271-406A-BA92-7CB34D22A7B9}"/>
              </a:ext>
            </a:extLst>
          </p:cNvPr>
          <p:cNvCxnSpPr/>
          <p:nvPr/>
        </p:nvCxnSpPr>
        <p:spPr>
          <a:xfrm>
            <a:off x="5122863" y="1525588"/>
            <a:ext cx="1941512" cy="175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95F57E-909A-444D-BF74-63BF2A094DDB}"/>
              </a:ext>
            </a:extLst>
          </p:cNvPr>
          <p:cNvCxnSpPr/>
          <p:nvPr/>
        </p:nvCxnSpPr>
        <p:spPr>
          <a:xfrm flipH="1">
            <a:off x="5105401" y="1558926"/>
            <a:ext cx="1933575" cy="1717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9CB529-BFF2-4F5F-90FB-9E6D5076CDE5}"/>
              </a:ext>
            </a:extLst>
          </p:cNvPr>
          <p:cNvCxnSpPr/>
          <p:nvPr/>
        </p:nvCxnSpPr>
        <p:spPr>
          <a:xfrm>
            <a:off x="7048500" y="1555750"/>
            <a:ext cx="1936750" cy="1720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E16D8C-EBE6-43E2-AA1C-2989224C82D8}"/>
              </a:ext>
            </a:extLst>
          </p:cNvPr>
          <p:cNvCxnSpPr/>
          <p:nvPr/>
        </p:nvCxnSpPr>
        <p:spPr>
          <a:xfrm flipH="1">
            <a:off x="7073900" y="1531938"/>
            <a:ext cx="1885950" cy="1744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901AC365-0FC5-4FA2-BE1B-03790B377065}"/>
              </a:ext>
            </a:extLst>
          </p:cNvPr>
          <p:cNvSpPr/>
          <p:nvPr/>
        </p:nvSpPr>
        <p:spPr>
          <a:xfrm rot="20712966">
            <a:off x="2749551" y="1536700"/>
            <a:ext cx="1425575" cy="20320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Arc 82">
            <a:extLst>
              <a:ext uri="{FF2B5EF4-FFF2-40B4-BE49-F238E27FC236}">
                <a16:creationId xmlns:a16="http://schemas.microsoft.com/office/drawing/2014/main" id="{AB79763E-E888-4FBB-9560-DBB9B3A177CA}"/>
              </a:ext>
            </a:extLst>
          </p:cNvPr>
          <p:cNvSpPr>
            <a:spLocks/>
          </p:cNvSpPr>
          <p:nvPr/>
        </p:nvSpPr>
        <p:spPr bwMode="auto">
          <a:xfrm rot="10800000">
            <a:off x="3214689" y="1389063"/>
            <a:ext cx="935037" cy="1009650"/>
          </a:xfrm>
          <a:custGeom>
            <a:avLst/>
            <a:gdLst>
              <a:gd name="T0" fmla="*/ 0 w 24862"/>
              <a:gd name="T1" fmla="*/ 2147483646 h 21600"/>
              <a:gd name="T2" fmla="*/ 2147483646 w 24862"/>
              <a:gd name="T3" fmla="*/ 2147483646 h 21600"/>
              <a:gd name="T4" fmla="*/ 2147483646 w 24862"/>
              <a:gd name="T5" fmla="*/ 2147483646 h 21600"/>
              <a:gd name="T6" fmla="*/ 0 60000 65536"/>
              <a:gd name="T7" fmla="*/ 0 60000 65536"/>
              <a:gd name="T8" fmla="*/ 0 60000 65536"/>
              <a:gd name="T9" fmla="*/ 0 w 24862"/>
              <a:gd name="T10" fmla="*/ 0 h 21600"/>
              <a:gd name="T11" fmla="*/ 24862 w 248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62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3871" y="0"/>
                  <a:pt x="22594" y="6934"/>
                  <a:pt x="24862" y="16726"/>
                </a:cubicBezTo>
              </a:path>
              <a:path w="24862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3871" y="0"/>
                  <a:pt x="22594" y="6934"/>
                  <a:pt x="24862" y="16726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Arc 85">
            <a:extLst>
              <a:ext uri="{FF2B5EF4-FFF2-40B4-BE49-F238E27FC236}">
                <a16:creationId xmlns:a16="http://schemas.microsoft.com/office/drawing/2014/main" id="{92EE4192-0CB1-42CA-9329-6A3E2438E467}"/>
              </a:ext>
            </a:extLst>
          </p:cNvPr>
          <p:cNvSpPr>
            <a:spLocks/>
          </p:cNvSpPr>
          <p:nvPr/>
        </p:nvSpPr>
        <p:spPr bwMode="auto">
          <a:xfrm rot="16500038">
            <a:off x="4244183" y="1432720"/>
            <a:ext cx="884237" cy="1038225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Arc 86">
            <a:extLst>
              <a:ext uri="{FF2B5EF4-FFF2-40B4-BE49-F238E27FC236}">
                <a16:creationId xmlns:a16="http://schemas.microsoft.com/office/drawing/2014/main" id="{0D9A1FF3-4459-466F-A034-F8B9384990A8}"/>
              </a:ext>
            </a:extLst>
          </p:cNvPr>
          <p:cNvSpPr>
            <a:spLocks/>
          </p:cNvSpPr>
          <p:nvPr/>
        </p:nvSpPr>
        <p:spPr bwMode="auto">
          <a:xfrm rot="5400000">
            <a:off x="4101307" y="1442245"/>
            <a:ext cx="885825" cy="1065212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Arc 86">
            <a:extLst>
              <a:ext uri="{FF2B5EF4-FFF2-40B4-BE49-F238E27FC236}">
                <a16:creationId xmlns:a16="http://schemas.microsoft.com/office/drawing/2014/main" id="{072AD086-CA7C-452E-BF32-CFECBDBD462B}"/>
              </a:ext>
            </a:extLst>
          </p:cNvPr>
          <p:cNvSpPr>
            <a:spLocks/>
          </p:cNvSpPr>
          <p:nvPr/>
        </p:nvSpPr>
        <p:spPr bwMode="auto">
          <a:xfrm rot="5400000">
            <a:off x="3128963" y="2263776"/>
            <a:ext cx="884238" cy="1157287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Arc 85">
            <a:extLst>
              <a:ext uri="{FF2B5EF4-FFF2-40B4-BE49-F238E27FC236}">
                <a16:creationId xmlns:a16="http://schemas.microsoft.com/office/drawing/2014/main" id="{FC16D7A6-CDC6-4A52-B265-55DF41B380F7}"/>
              </a:ext>
            </a:extLst>
          </p:cNvPr>
          <p:cNvSpPr>
            <a:spLocks/>
          </p:cNvSpPr>
          <p:nvPr/>
        </p:nvSpPr>
        <p:spPr bwMode="auto">
          <a:xfrm rot="16500038">
            <a:off x="3289301" y="2312988"/>
            <a:ext cx="938212" cy="1052513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" name="Arc 80">
            <a:extLst>
              <a:ext uri="{FF2B5EF4-FFF2-40B4-BE49-F238E27FC236}">
                <a16:creationId xmlns:a16="http://schemas.microsoft.com/office/drawing/2014/main" id="{A02592D4-87B1-46EC-89B3-A5D6B30909DA}"/>
              </a:ext>
            </a:extLst>
          </p:cNvPr>
          <p:cNvSpPr>
            <a:spLocks/>
          </p:cNvSpPr>
          <p:nvPr/>
        </p:nvSpPr>
        <p:spPr bwMode="auto">
          <a:xfrm rot="11231954">
            <a:off x="4113214" y="2339976"/>
            <a:ext cx="1050925" cy="874713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Arc 75">
            <a:extLst>
              <a:ext uri="{FF2B5EF4-FFF2-40B4-BE49-F238E27FC236}">
                <a16:creationId xmlns:a16="http://schemas.microsoft.com/office/drawing/2014/main" id="{4736D7A6-A35B-417E-9D66-082F79CA2F21}"/>
              </a:ext>
            </a:extLst>
          </p:cNvPr>
          <p:cNvSpPr>
            <a:spLocks/>
          </p:cNvSpPr>
          <p:nvPr/>
        </p:nvSpPr>
        <p:spPr bwMode="auto">
          <a:xfrm>
            <a:off x="4195764" y="2398714"/>
            <a:ext cx="909637" cy="877887"/>
          </a:xfrm>
          <a:custGeom>
            <a:avLst/>
            <a:gdLst>
              <a:gd name="T0" fmla="*/ 0 w 26723"/>
              <a:gd name="T1" fmla="*/ 2147483646 h 23453"/>
              <a:gd name="T2" fmla="*/ 2147483646 w 26723"/>
              <a:gd name="T3" fmla="*/ 2147483646 h 23453"/>
              <a:gd name="T4" fmla="*/ 2147483646 w 26723"/>
              <a:gd name="T5" fmla="*/ 2147483646 h 23453"/>
              <a:gd name="T6" fmla="*/ 0 60000 65536"/>
              <a:gd name="T7" fmla="*/ 0 60000 65536"/>
              <a:gd name="T8" fmla="*/ 0 60000 65536"/>
              <a:gd name="T9" fmla="*/ 0 w 26723"/>
              <a:gd name="T10" fmla="*/ 0 h 23453"/>
              <a:gd name="T11" fmla="*/ 26723 w 26723"/>
              <a:gd name="T12" fmla="*/ 23453 h 23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3" h="23453" fill="none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</a:path>
              <a:path w="26723" h="23453" stroke="0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  <a:lnTo>
                  <a:pt x="5123" y="21600"/>
                </a:lnTo>
                <a:lnTo>
                  <a:pt x="0" y="61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Arc 72">
            <a:extLst>
              <a:ext uri="{FF2B5EF4-FFF2-40B4-BE49-F238E27FC236}">
                <a16:creationId xmlns:a16="http://schemas.microsoft.com/office/drawing/2014/main" id="{6467E675-7927-4455-9EE2-320D96653B3E}"/>
              </a:ext>
            </a:extLst>
          </p:cNvPr>
          <p:cNvSpPr>
            <a:spLocks/>
          </p:cNvSpPr>
          <p:nvPr/>
        </p:nvSpPr>
        <p:spPr bwMode="auto">
          <a:xfrm rot="11231954">
            <a:off x="5067301" y="1428750"/>
            <a:ext cx="1103313" cy="909638"/>
          </a:xfrm>
          <a:custGeom>
            <a:avLst/>
            <a:gdLst>
              <a:gd name="T0" fmla="*/ 0 w 23445"/>
              <a:gd name="T1" fmla="*/ 2147483646 h 21600"/>
              <a:gd name="T2" fmla="*/ 2147483646 w 23445"/>
              <a:gd name="T3" fmla="*/ 2147483646 h 21600"/>
              <a:gd name="T4" fmla="*/ 2147483646 w 23445"/>
              <a:gd name="T5" fmla="*/ 2147483646 h 21600"/>
              <a:gd name="T6" fmla="*/ 0 60000 65536"/>
              <a:gd name="T7" fmla="*/ 0 60000 65536"/>
              <a:gd name="T8" fmla="*/ 0 60000 65536"/>
              <a:gd name="T9" fmla="*/ 0 w 23445"/>
              <a:gd name="T10" fmla="*/ 0 h 21600"/>
              <a:gd name="T11" fmla="*/ 23445 w 234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45" h="21600" fill="none" extrusionOk="0">
                <a:moveTo>
                  <a:pt x="-1" y="101"/>
                </a:moveTo>
                <a:cubicBezTo>
                  <a:pt x="695" y="33"/>
                  <a:pt x="1394" y="-1"/>
                  <a:pt x="2094" y="0"/>
                </a:cubicBezTo>
                <a:cubicBezTo>
                  <a:pt x="12760" y="0"/>
                  <a:pt x="21829" y="7785"/>
                  <a:pt x="23444" y="18329"/>
                </a:cubicBezTo>
              </a:path>
              <a:path w="23445" h="21600" stroke="0" extrusionOk="0">
                <a:moveTo>
                  <a:pt x="-1" y="101"/>
                </a:moveTo>
                <a:cubicBezTo>
                  <a:pt x="695" y="33"/>
                  <a:pt x="1394" y="-1"/>
                  <a:pt x="2094" y="0"/>
                </a:cubicBezTo>
                <a:cubicBezTo>
                  <a:pt x="12760" y="0"/>
                  <a:pt x="21829" y="7785"/>
                  <a:pt x="23444" y="18329"/>
                </a:cubicBezTo>
                <a:lnTo>
                  <a:pt x="2094" y="21600"/>
                </a:lnTo>
                <a:lnTo>
                  <a:pt x="-1" y="10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7D80923-8B32-4FA2-91FC-DEEFEF0D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506538"/>
            <a:ext cx="99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rc 85">
            <a:extLst>
              <a:ext uri="{FF2B5EF4-FFF2-40B4-BE49-F238E27FC236}">
                <a16:creationId xmlns:a16="http://schemas.microsoft.com/office/drawing/2014/main" id="{BC6E7624-9CB4-4CB3-9A25-637BFDD15012}"/>
              </a:ext>
            </a:extLst>
          </p:cNvPr>
          <p:cNvSpPr>
            <a:spLocks/>
          </p:cNvSpPr>
          <p:nvPr/>
        </p:nvSpPr>
        <p:spPr bwMode="auto">
          <a:xfrm rot="16500038">
            <a:off x="6099970" y="1532732"/>
            <a:ext cx="930275" cy="881063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Arc 86">
            <a:extLst>
              <a:ext uri="{FF2B5EF4-FFF2-40B4-BE49-F238E27FC236}">
                <a16:creationId xmlns:a16="http://schemas.microsoft.com/office/drawing/2014/main" id="{05F72A43-81CB-40FC-AEFE-2BF2030F4452}"/>
              </a:ext>
            </a:extLst>
          </p:cNvPr>
          <p:cNvSpPr>
            <a:spLocks/>
          </p:cNvSpPr>
          <p:nvPr/>
        </p:nvSpPr>
        <p:spPr bwMode="auto">
          <a:xfrm rot="5400000">
            <a:off x="6042820" y="1418432"/>
            <a:ext cx="887412" cy="1114425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Arc 85">
            <a:extLst>
              <a:ext uri="{FF2B5EF4-FFF2-40B4-BE49-F238E27FC236}">
                <a16:creationId xmlns:a16="http://schemas.microsoft.com/office/drawing/2014/main" id="{DC996818-ABC3-42DB-978E-6D09A8C78FF4}"/>
              </a:ext>
            </a:extLst>
          </p:cNvPr>
          <p:cNvSpPr>
            <a:spLocks/>
          </p:cNvSpPr>
          <p:nvPr/>
        </p:nvSpPr>
        <p:spPr bwMode="auto">
          <a:xfrm rot="16500038">
            <a:off x="5212557" y="2304257"/>
            <a:ext cx="971550" cy="1071563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Arc 86">
            <a:extLst>
              <a:ext uri="{FF2B5EF4-FFF2-40B4-BE49-F238E27FC236}">
                <a16:creationId xmlns:a16="http://schemas.microsoft.com/office/drawing/2014/main" id="{175ED90A-2CB6-48F9-89B0-6BE74D10692F}"/>
              </a:ext>
            </a:extLst>
          </p:cNvPr>
          <p:cNvSpPr>
            <a:spLocks/>
          </p:cNvSpPr>
          <p:nvPr/>
        </p:nvSpPr>
        <p:spPr bwMode="auto">
          <a:xfrm rot="5400000">
            <a:off x="5135564" y="2314576"/>
            <a:ext cx="903287" cy="1020763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" name="Arc 80">
            <a:extLst>
              <a:ext uri="{FF2B5EF4-FFF2-40B4-BE49-F238E27FC236}">
                <a16:creationId xmlns:a16="http://schemas.microsoft.com/office/drawing/2014/main" id="{8A633F57-63E3-4126-9E36-60B3AD3052E2}"/>
              </a:ext>
            </a:extLst>
          </p:cNvPr>
          <p:cNvSpPr>
            <a:spLocks/>
          </p:cNvSpPr>
          <p:nvPr/>
        </p:nvSpPr>
        <p:spPr bwMode="auto">
          <a:xfrm rot="11231954">
            <a:off x="6059488" y="2386014"/>
            <a:ext cx="1009650" cy="808037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" name="Arc 75">
            <a:extLst>
              <a:ext uri="{FF2B5EF4-FFF2-40B4-BE49-F238E27FC236}">
                <a16:creationId xmlns:a16="http://schemas.microsoft.com/office/drawing/2014/main" id="{4B99C631-DAF7-4D23-9F36-690F78475DB7}"/>
              </a:ext>
            </a:extLst>
          </p:cNvPr>
          <p:cNvSpPr>
            <a:spLocks/>
          </p:cNvSpPr>
          <p:nvPr/>
        </p:nvSpPr>
        <p:spPr bwMode="auto">
          <a:xfrm>
            <a:off x="6127751" y="2395538"/>
            <a:ext cx="936625" cy="889000"/>
          </a:xfrm>
          <a:custGeom>
            <a:avLst/>
            <a:gdLst>
              <a:gd name="T0" fmla="*/ 0 w 26723"/>
              <a:gd name="T1" fmla="*/ 2147483646 h 23453"/>
              <a:gd name="T2" fmla="*/ 2147483646 w 26723"/>
              <a:gd name="T3" fmla="*/ 2147483646 h 23453"/>
              <a:gd name="T4" fmla="*/ 2147483646 w 26723"/>
              <a:gd name="T5" fmla="*/ 2147483646 h 23453"/>
              <a:gd name="T6" fmla="*/ 0 60000 65536"/>
              <a:gd name="T7" fmla="*/ 0 60000 65536"/>
              <a:gd name="T8" fmla="*/ 0 60000 65536"/>
              <a:gd name="T9" fmla="*/ 0 w 26723"/>
              <a:gd name="T10" fmla="*/ 0 h 23453"/>
              <a:gd name="T11" fmla="*/ 26723 w 26723"/>
              <a:gd name="T12" fmla="*/ 23453 h 23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3" h="23453" fill="none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</a:path>
              <a:path w="26723" h="23453" stroke="0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  <a:lnTo>
                  <a:pt x="5123" y="21600"/>
                </a:lnTo>
                <a:lnTo>
                  <a:pt x="0" y="61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15" name="Arc 82">
            <a:extLst>
              <a:ext uri="{FF2B5EF4-FFF2-40B4-BE49-F238E27FC236}">
                <a16:creationId xmlns:a16="http://schemas.microsoft.com/office/drawing/2014/main" id="{897B8330-EC93-477C-AA58-72BEA835E601}"/>
              </a:ext>
            </a:extLst>
          </p:cNvPr>
          <p:cNvSpPr>
            <a:spLocks/>
          </p:cNvSpPr>
          <p:nvPr/>
        </p:nvSpPr>
        <p:spPr bwMode="auto">
          <a:xfrm rot="11231954">
            <a:off x="6983414" y="1360489"/>
            <a:ext cx="1100137" cy="993775"/>
          </a:xfrm>
          <a:custGeom>
            <a:avLst/>
            <a:gdLst>
              <a:gd name="T0" fmla="*/ 0 w 24862"/>
              <a:gd name="T1" fmla="*/ 2147483646 h 21600"/>
              <a:gd name="T2" fmla="*/ 2147483646 w 24862"/>
              <a:gd name="T3" fmla="*/ 2147483646 h 21600"/>
              <a:gd name="T4" fmla="*/ 2147483646 w 24862"/>
              <a:gd name="T5" fmla="*/ 2147483646 h 21600"/>
              <a:gd name="T6" fmla="*/ 0 60000 65536"/>
              <a:gd name="T7" fmla="*/ 0 60000 65536"/>
              <a:gd name="T8" fmla="*/ 0 60000 65536"/>
              <a:gd name="T9" fmla="*/ 0 w 24862"/>
              <a:gd name="T10" fmla="*/ 0 h 21600"/>
              <a:gd name="T11" fmla="*/ 24862 w 248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62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3871" y="0"/>
                  <a:pt x="22594" y="6934"/>
                  <a:pt x="24862" y="16726"/>
                </a:cubicBezTo>
              </a:path>
              <a:path w="24862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3871" y="0"/>
                  <a:pt x="22594" y="6934"/>
                  <a:pt x="24862" y="16726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030B357-8245-4CEE-AF5E-7979B469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9" y="1543051"/>
            <a:ext cx="947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rc 85">
            <a:extLst>
              <a:ext uri="{FF2B5EF4-FFF2-40B4-BE49-F238E27FC236}">
                <a16:creationId xmlns:a16="http://schemas.microsoft.com/office/drawing/2014/main" id="{FDFC3ED5-851F-4889-84E5-9B20FA286DFF}"/>
              </a:ext>
            </a:extLst>
          </p:cNvPr>
          <p:cNvSpPr>
            <a:spLocks/>
          </p:cNvSpPr>
          <p:nvPr/>
        </p:nvSpPr>
        <p:spPr bwMode="auto">
          <a:xfrm rot="16500038">
            <a:off x="8098632" y="1461294"/>
            <a:ext cx="984250" cy="1065213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Arc 86">
            <a:extLst>
              <a:ext uri="{FF2B5EF4-FFF2-40B4-BE49-F238E27FC236}">
                <a16:creationId xmlns:a16="http://schemas.microsoft.com/office/drawing/2014/main" id="{E4A1FE0E-71B2-4D44-B1A2-438432A2BAF4}"/>
              </a:ext>
            </a:extLst>
          </p:cNvPr>
          <p:cNvSpPr>
            <a:spLocks/>
          </p:cNvSpPr>
          <p:nvPr/>
        </p:nvSpPr>
        <p:spPr bwMode="auto">
          <a:xfrm rot="5400000">
            <a:off x="7912895" y="1372395"/>
            <a:ext cx="947737" cy="1146175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" name="Arc 85">
            <a:extLst>
              <a:ext uri="{FF2B5EF4-FFF2-40B4-BE49-F238E27FC236}">
                <a16:creationId xmlns:a16="http://schemas.microsoft.com/office/drawing/2014/main" id="{3EE58E78-5B9C-4A70-B752-944CB63D4CC5}"/>
              </a:ext>
            </a:extLst>
          </p:cNvPr>
          <p:cNvSpPr>
            <a:spLocks/>
          </p:cNvSpPr>
          <p:nvPr/>
        </p:nvSpPr>
        <p:spPr bwMode="auto">
          <a:xfrm rot="16500038">
            <a:off x="7056439" y="2430464"/>
            <a:ext cx="973137" cy="865187"/>
          </a:xfrm>
          <a:custGeom>
            <a:avLst/>
            <a:gdLst>
              <a:gd name="T0" fmla="*/ 0 w 24989"/>
              <a:gd name="T1" fmla="*/ 2147483646 h 21600"/>
              <a:gd name="T2" fmla="*/ 2147483646 w 24989"/>
              <a:gd name="T3" fmla="*/ 2147483646 h 21600"/>
              <a:gd name="T4" fmla="*/ 2147483646 w 24989"/>
              <a:gd name="T5" fmla="*/ 2147483646 h 21600"/>
              <a:gd name="T6" fmla="*/ 0 60000 65536"/>
              <a:gd name="T7" fmla="*/ 0 60000 65536"/>
              <a:gd name="T8" fmla="*/ 0 60000 65536"/>
              <a:gd name="T9" fmla="*/ 0 w 24989"/>
              <a:gd name="T10" fmla="*/ 0 h 21600"/>
              <a:gd name="T11" fmla="*/ 24989 w 24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9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</a:path>
              <a:path w="24989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095" y="0"/>
                  <a:pt x="22949" y="7240"/>
                  <a:pt x="24989" y="17312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Arc 86">
            <a:extLst>
              <a:ext uri="{FF2B5EF4-FFF2-40B4-BE49-F238E27FC236}">
                <a16:creationId xmlns:a16="http://schemas.microsoft.com/office/drawing/2014/main" id="{6BA69471-09BC-44C5-B98B-448F7D7C3A0B}"/>
              </a:ext>
            </a:extLst>
          </p:cNvPr>
          <p:cNvSpPr>
            <a:spLocks/>
          </p:cNvSpPr>
          <p:nvPr/>
        </p:nvSpPr>
        <p:spPr bwMode="auto">
          <a:xfrm rot="5400000">
            <a:off x="7068344" y="2328069"/>
            <a:ext cx="838200" cy="1058862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Arc 80">
            <a:extLst>
              <a:ext uri="{FF2B5EF4-FFF2-40B4-BE49-F238E27FC236}">
                <a16:creationId xmlns:a16="http://schemas.microsoft.com/office/drawing/2014/main" id="{A8BA4433-64DB-4302-AAC9-561A2C0AB268}"/>
              </a:ext>
            </a:extLst>
          </p:cNvPr>
          <p:cNvSpPr>
            <a:spLocks/>
          </p:cNvSpPr>
          <p:nvPr/>
        </p:nvSpPr>
        <p:spPr bwMode="auto">
          <a:xfrm rot="11231954">
            <a:off x="7981950" y="2343151"/>
            <a:ext cx="1060450" cy="847725"/>
          </a:xfrm>
          <a:custGeom>
            <a:avLst/>
            <a:gdLst>
              <a:gd name="T0" fmla="*/ 0 w 25170"/>
              <a:gd name="T1" fmla="*/ 2147483646 h 21600"/>
              <a:gd name="T2" fmla="*/ 2147483646 w 25170"/>
              <a:gd name="T3" fmla="*/ 2147483646 h 21600"/>
              <a:gd name="T4" fmla="*/ 2147483646 w 25170"/>
              <a:gd name="T5" fmla="*/ 2147483646 h 21600"/>
              <a:gd name="T6" fmla="*/ 0 60000 65536"/>
              <a:gd name="T7" fmla="*/ 0 60000 65536"/>
              <a:gd name="T8" fmla="*/ 0 60000 65536"/>
              <a:gd name="T9" fmla="*/ 0 w 25170"/>
              <a:gd name="T10" fmla="*/ 0 h 21600"/>
              <a:gd name="T11" fmla="*/ 25170 w 251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0" h="21600" fill="none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</a:path>
              <a:path w="25170" h="21600" stroke="0" extrusionOk="0">
                <a:moveTo>
                  <a:pt x="0" y="340"/>
                </a:moveTo>
                <a:cubicBezTo>
                  <a:pt x="1260" y="113"/>
                  <a:pt x="2538" y="-1"/>
                  <a:pt x="3819" y="0"/>
                </a:cubicBezTo>
                <a:cubicBezTo>
                  <a:pt x="14485" y="0"/>
                  <a:pt x="23554" y="7785"/>
                  <a:pt x="25169" y="18329"/>
                </a:cubicBezTo>
                <a:lnTo>
                  <a:pt x="3819" y="21600"/>
                </a:lnTo>
                <a:lnTo>
                  <a:pt x="0" y="3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" name="Arc 75">
            <a:extLst>
              <a:ext uri="{FF2B5EF4-FFF2-40B4-BE49-F238E27FC236}">
                <a16:creationId xmlns:a16="http://schemas.microsoft.com/office/drawing/2014/main" id="{C4263BCB-0D81-47C0-BE65-E66A03350A39}"/>
              </a:ext>
            </a:extLst>
          </p:cNvPr>
          <p:cNvSpPr>
            <a:spLocks/>
          </p:cNvSpPr>
          <p:nvPr/>
        </p:nvSpPr>
        <p:spPr bwMode="auto">
          <a:xfrm>
            <a:off x="8016876" y="2395539"/>
            <a:ext cx="942975" cy="858837"/>
          </a:xfrm>
          <a:custGeom>
            <a:avLst/>
            <a:gdLst>
              <a:gd name="T0" fmla="*/ 0 w 26723"/>
              <a:gd name="T1" fmla="*/ 2147483646 h 23453"/>
              <a:gd name="T2" fmla="*/ 2147483646 w 26723"/>
              <a:gd name="T3" fmla="*/ 2147483646 h 23453"/>
              <a:gd name="T4" fmla="*/ 2147483646 w 26723"/>
              <a:gd name="T5" fmla="*/ 2147483646 h 23453"/>
              <a:gd name="T6" fmla="*/ 0 60000 65536"/>
              <a:gd name="T7" fmla="*/ 0 60000 65536"/>
              <a:gd name="T8" fmla="*/ 0 60000 65536"/>
              <a:gd name="T9" fmla="*/ 0 w 26723"/>
              <a:gd name="T10" fmla="*/ 0 h 23453"/>
              <a:gd name="T11" fmla="*/ 26723 w 26723"/>
              <a:gd name="T12" fmla="*/ 23453 h 23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23" h="23453" fill="none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</a:path>
              <a:path w="26723" h="23453" stroke="0" extrusionOk="0">
                <a:moveTo>
                  <a:pt x="0" y="616"/>
                </a:moveTo>
                <a:cubicBezTo>
                  <a:pt x="1676" y="206"/>
                  <a:pt x="3396" y="-1"/>
                  <a:pt x="5123" y="0"/>
                </a:cubicBezTo>
                <a:cubicBezTo>
                  <a:pt x="17052" y="0"/>
                  <a:pt x="26723" y="9670"/>
                  <a:pt x="26723" y="21600"/>
                </a:cubicBezTo>
                <a:cubicBezTo>
                  <a:pt x="26723" y="22218"/>
                  <a:pt x="26696" y="22836"/>
                  <a:pt x="26643" y="23453"/>
                </a:cubicBezTo>
                <a:lnTo>
                  <a:pt x="5123" y="21600"/>
                </a:lnTo>
                <a:lnTo>
                  <a:pt x="0" y="61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19012C18-1B01-4BA5-B545-4D47A8F8EFE2}"/>
              </a:ext>
            </a:extLst>
          </p:cNvPr>
          <p:cNvSpPr/>
          <p:nvPr/>
        </p:nvSpPr>
        <p:spPr>
          <a:xfrm rot="5400000" flipH="1">
            <a:off x="4074319" y="2445544"/>
            <a:ext cx="125412" cy="1879600"/>
          </a:xfrm>
          <a:prstGeom prst="leftBrace">
            <a:avLst>
              <a:gd name="adj1" fmla="val 8333"/>
              <a:gd name="adj2" fmla="val 495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2BC92088-A6F4-4672-94AC-CE175ADC4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3386138"/>
            <a:ext cx="962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59D8DE9-B8E0-4E18-991F-FDC4C6F095E3}"/>
              </a:ext>
            </a:extLst>
          </p:cNvPr>
          <p:cNvSpPr txBox="1">
            <a:spLocks/>
          </p:cNvSpPr>
          <p:nvPr/>
        </p:nvSpPr>
        <p:spPr bwMode="auto">
          <a:xfrm>
            <a:off x="437992" y="247650"/>
            <a:ext cx="1157054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 3: Mỗi viên gạch hình vuông có cạnh 20 cm. Tính chu vi hình chữ nhật ghép bởi 3 viên gạch như thế.</a:t>
            </a: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(xem hình vẽ)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16757B-0EF8-4B3A-B091-376D45B7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9" y="3616326"/>
            <a:ext cx="146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3AC1D3-83A1-466D-8C32-A690DEF6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149725"/>
            <a:ext cx="449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là: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989B42-E197-4788-9FAE-487833BB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495801"/>
            <a:ext cx="371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3 = 60 (cm)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F7AB43-E174-4066-8B7C-F3784118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4876801"/>
            <a:ext cx="455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BB4D74-C955-4CF9-B9BF-427F88B7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5334001"/>
            <a:ext cx="486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( 60 + 20 ) x 2 = 160 ( cm 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CF411-F7F0-4E78-A6B8-C68E0393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5843589"/>
            <a:ext cx="4864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160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 animBg="1"/>
      <p:bldP spid="57" grpId="0"/>
      <p:bldP spid="60" grpId="0"/>
      <p:bldP spid="34" grpId="0"/>
      <p:bldP spid="61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>
            <a:extLst>
              <a:ext uri="{FF2B5EF4-FFF2-40B4-BE49-F238E27FC236}">
                <a16:creationId xmlns:a16="http://schemas.microsoft.com/office/drawing/2014/main" id="{DB4BA47B-432E-4D0D-B271-2CE2E982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32" y="198221"/>
            <a:ext cx="10819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Đo độ dài rồi tính chu vi hình vuông MNPQ: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AC94FAAC-527C-4F13-AA74-19DADDC1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252" y="1644585"/>
            <a:ext cx="1752600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b="1">
              <a:solidFill>
                <a:srgbClr val="0000FF"/>
              </a:solidFill>
            </a:endParaRP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060BAE66-E6A7-4B19-A347-3600F1688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352" y="126358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38289C39-A024-4760-B739-35C204F7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577" y="126358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A7841D08-755E-4B33-9293-20BAB829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865" y="334321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B1BC7129-C609-4DAD-80FF-552552F5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927" y="331304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A810A73C-1683-42CF-9A0E-EF3B978D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452" y="126358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F6C53A69-BAC7-4599-AE65-5D6D0C625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52" y="233038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261" name="Text Box 13">
            <a:extLst>
              <a:ext uri="{FF2B5EF4-FFF2-40B4-BE49-F238E27FC236}">
                <a16:creationId xmlns:a16="http://schemas.microsoft.com/office/drawing/2014/main" id="{226F157F-8ADE-4209-8C84-3C3A6ECC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852" y="2406586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262" name="Text Box 14">
            <a:extLst>
              <a:ext uri="{FF2B5EF4-FFF2-40B4-BE49-F238E27FC236}">
                <a16:creationId xmlns:a16="http://schemas.microsoft.com/office/drawing/2014/main" id="{355748A4-890A-481B-86BB-B2DFEDD2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452" y="3397186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1276" name="Text Box 15">
            <a:extLst>
              <a:ext uri="{FF2B5EF4-FFF2-40B4-BE49-F238E27FC236}">
                <a16:creationId xmlns:a16="http://schemas.microsoft.com/office/drawing/2014/main" id="{81965CB4-1C90-4C1F-AEA9-76C96F9F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451" y="1644585"/>
            <a:ext cx="562201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 MNPQ là: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x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 = 12 (cm)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12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 animBg="1"/>
      <p:bldP spid="53255" grpId="0"/>
      <p:bldP spid="53256" grpId="0"/>
      <p:bldP spid="53257" grpId="0"/>
      <p:bldP spid="53258" grpId="0"/>
      <p:bldP spid="53259" grpId="0"/>
      <p:bldP spid="53260" grpId="0"/>
      <p:bldP spid="53261" grpId="0"/>
      <p:bldP spid="53262" grpId="0"/>
      <p:bldP spid="11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7">
            <a:extLst>
              <a:ext uri="{FF2B5EF4-FFF2-40B4-BE49-F238E27FC236}">
                <a16:creationId xmlns:a16="http://schemas.microsoft.com/office/drawing/2014/main" id="{4041D5FC-48D3-461C-AB0C-983C43513FCC}"/>
              </a:ext>
            </a:extLst>
          </p:cNvPr>
          <p:cNvGrpSpPr/>
          <p:nvPr/>
        </p:nvGrpSpPr>
        <p:grpSpPr>
          <a:xfrm>
            <a:off x="315715" y="249977"/>
            <a:ext cx="4851089" cy="1412417"/>
            <a:chOff x="9602839" y="2737308"/>
            <a:chExt cx="4851089" cy="141241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DCDC83D-C680-4105-93AE-9FE5F6C6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2839" y="2737308"/>
              <a:ext cx="1815131" cy="1412417"/>
            </a:xfrm>
            <a:prstGeom prst="rect">
              <a:avLst/>
            </a:prstGeom>
          </p:spPr>
        </p:pic>
        <p:sp>
          <p:nvSpPr>
            <p:cNvPr id="10" name="矩形 39">
              <a:extLst>
                <a:ext uri="{FF2B5EF4-FFF2-40B4-BE49-F238E27FC236}">
                  <a16:creationId xmlns:a16="http://schemas.microsoft.com/office/drawing/2014/main" id="{5FDF1EA4-A6E0-439A-8F12-EADBCDE9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9395" y="2863067"/>
              <a:ext cx="3284533" cy="90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4000" b="1">
                  <a:solidFill>
                    <a:srgbClr val="002060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VẬN DỤNG</a:t>
              </a:r>
              <a:endPara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F226F1-4EFB-498A-BBA5-8B8E878F0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293" y="1280792"/>
            <a:ext cx="7792537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370336" y="2759943"/>
            <a:ext cx="4453415" cy="1528499"/>
            <a:chOff x="1370336" y="2759943"/>
            <a:chExt cx="4453415" cy="15284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336" y="2759943"/>
              <a:ext cx="1306619" cy="12317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676955" y="2811114"/>
              <a:ext cx="3146796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tính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chu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vi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hình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vuông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35546" y="2847913"/>
            <a:ext cx="5111957" cy="1942214"/>
            <a:chOff x="6535546" y="2847913"/>
            <a:chExt cx="5111957" cy="19422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46" y="2847913"/>
              <a:ext cx="1306619" cy="123170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933712" y="2928592"/>
              <a:ext cx="3713791" cy="18615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dụng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cách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tính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chu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vi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hình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vuông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giải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toán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liên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quan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068265" y="549234"/>
            <a:ext cx="1799543" cy="119603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812232" y="728855"/>
            <a:ext cx="4740675" cy="1411304"/>
            <a:chOff x="3812232" y="728855"/>
            <a:chExt cx="4740675" cy="141130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407" y="1274429"/>
              <a:ext cx="2243186" cy="865730"/>
            </a:xfrm>
            <a:prstGeom prst="rect">
              <a:avLst/>
            </a:prstGeom>
          </p:spPr>
        </p:pic>
        <p:sp>
          <p:nvSpPr>
            <p:cNvPr id="24" name="TextBox 1"/>
            <p:cNvSpPr txBox="1"/>
            <p:nvPr/>
          </p:nvSpPr>
          <p:spPr>
            <a:xfrm>
              <a:off x="3812232" y="728855"/>
              <a:ext cx="4740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+mn-cs"/>
                </a:rPr>
                <a:t>YÊU CẦU CẦN ĐẠT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06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4" y="844639"/>
            <a:ext cx="11643526" cy="60133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2549498" y="2760937"/>
            <a:ext cx="6762452" cy="909160"/>
            <a:chOff x="1479175" y="1901578"/>
            <a:chExt cx="6762452" cy="909160"/>
          </a:xfrm>
        </p:grpSpPr>
        <p:sp>
          <p:nvSpPr>
            <p:cNvPr id="18" name="矩形 39"/>
            <p:cNvSpPr>
              <a:spLocks noChangeArrowheads="1"/>
            </p:cNvSpPr>
            <p:nvPr/>
          </p:nvSpPr>
          <p:spPr bwMode="auto">
            <a:xfrm>
              <a:off x="2214748" y="1979741"/>
              <a:ext cx="602687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chu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vi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vuông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rgbClr val="080808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1479175" y="1901578"/>
              <a:ext cx="954741" cy="82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600" b="1">
                  <a:latin typeface="Arial" panose="020B0604020202020204" pitchFamily="34" charset="0"/>
                  <a:ea typeface="汉仪小麦体简" panose="00020600040101010101" pitchFamily="18" charset="-122"/>
                  <a:cs typeface="宋体" panose="02010600030101010101" pitchFamily="2" charset="-122"/>
                </a:rPr>
                <a:t>1.</a:t>
              </a:r>
              <a:endParaRPr lang="zh-CN" altLang="en-US" sz="3600" b="1" dirty="0"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91501" y="4856991"/>
            <a:ext cx="7008998" cy="1449359"/>
            <a:chOff x="1563181" y="1803551"/>
            <a:chExt cx="7008998" cy="1449359"/>
          </a:xfrm>
        </p:grpSpPr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2214749" y="1947745"/>
              <a:ext cx="6357430" cy="130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Chuẩn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bị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bài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sau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: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Các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số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có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bốn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chữ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số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</a:t>
              </a:r>
              <a:endParaRPr lang="zh-CN" altLang="en-US" sz="2800" dirty="0">
                <a:solidFill>
                  <a:srgbClr val="080808"/>
                </a:solidFill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1563181" y="1803551"/>
              <a:ext cx="954741" cy="84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600" b="1">
                  <a:latin typeface="Arial" panose="020B0604020202020204" pitchFamily="34" charset="0"/>
                  <a:ea typeface="汉仪小麦体简" panose="00020600040101010101" pitchFamily="18" charset="-122"/>
                  <a:cs typeface="宋体" panose="02010600030101010101" pitchFamily="2" charset="-122"/>
                </a:rPr>
                <a:t>3.</a:t>
              </a:r>
              <a:endParaRPr lang="zh-CN" altLang="en-US" sz="3600" b="1" dirty="0"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49498" y="3651007"/>
            <a:ext cx="7275636" cy="1431162"/>
            <a:chOff x="1479175" y="1901578"/>
            <a:chExt cx="7275636" cy="1431162"/>
          </a:xfrm>
        </p:grpSpPr>
        <p:sp>
          <p:nvSpPr>
            <p:cNvPr id="27" name="矩形 39"/>
            <p:cNvSpPr>
              <a:spLocks noChangeArrowheads="1"/>
            </p:cNvSpPr>
            <p:nvPr/>
          </p:nvSpPr>
          <p:spPr bwMode="auto">
            <a:xfrm>
              <a:off x="2214748" y="1947745"/>
              <a:ext cx="654006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Tập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tính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chu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vi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của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một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số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đồ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vật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có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hình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vuông</a:t>
              </a:r>
              <a:r>
                <a:rPr lang="en-US" altLang="zh-CN" sz="2800" dirty="0">
                  <a:solidFill>
                    <a:srgbClr val="080808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 </a:t>
              </a:r>
              <a:endParaRPr lang="zh-CN" altLang="en-US" sz="2800" dirty="0">
                <a:solidFill>
                  <a:srgbClr val="080808"/>
                </a:solidFill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1479175" y="1901578"/>
              <a:ext cx="954741" cy="84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600" b="1">
                  <a:latin typeface="Arial" panose="020B0604020202020204" pitchFamily="34" charset="0"/>
                  <a:ea typeface="汉仪小麦体简" panose="00020600040101010101" pitchFamily="18" charset="-122"/>
                  <a:cs typeface="宋体" panose="02010600030101010101" pitchFamily="2" charset="-122"/>
                </a:rPr>
                <a:t>2.</a:t>
              </a:r>
              <a:endParaRPr lang="zh-CN" altLang="en-US" sz="3600" b="1" dirty="0"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14" y="348798"/>
            <a:ext cx="1302586" cy="120783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65" y="1402913"/>
            <a:ext cx="5374251" cy="74037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88209" y="274897"/>
            <a:ext cx="4811579" cy="677818"/>
            <a:chOff x="488209" y="274897"/>
            <a:chExt cx="4811579" cy="677818"/>
          </a:xfrm>
        </p:grpSpPr>
        <p:sp>
          <p:nvSpPr>
            <p:cNvPr id="38" name="文本框 14"/>
            <p:cNvSpPr/>
            <p:nvPr/>
          </p:nvSpPr>
          <p:spPr>
            <a:xfrm>
              <a:off x="1219200" y="382974"/>
              <a:ext cx="408058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HOẠT ĐỘNG TIẾP NỐI</a:t>
              </a:r>
              <a:endParaRPr lang="en-US" altLang="zh-CN" sz="2400" b="1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09" y="274897"/>
              <a:ext cx="730991" cy="6778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958628"/>
            <a:ext cx="7194222" cy="39811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027776" y="2727782"/>
            <a:ext cx="5917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BCE2E6"/>
                </a:solidFill>
                <a:latin typeface="Arial" panose="020B0604020202020204" pitchFamily="34" charset="0"/>
                <a:ea typeface="汉仪小麦体简" panose="00020600040101010101" pitchFamily="18" charset="-122"/>
              </a:rPr>
              <a:t>CHÀO TẠM BIỆT!</a:t>
            </a:r>
            <a:endParaRPr lang="zh-CN" altLang="en-US" sz="5400" b="1" dirty="0">
              <a:solidFill>
                <a:srgbClr val="BCE2E6"/>
              </a:solidFill>
              <a:latin typeface="Arial" panose="020B0604020202020204" pitchFamily="34" charset="0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61" y="292396"/>
            <a:ext cx="1254818" cy="1163541"/>
          </a:xfrm>
          <a:prstGeom prst="rect">
            <a:avLst/>
          </a:prstGeom>
        </p:spPr>
      </p:pic>
      <p:grpSp>
        <p:nvGrpSpPr>
          <p:cNvPr id="15" name="组合 24">
            <a:extLst>
              <a:ext uri="{FF2B5EF4-FFF2-40B4-BE49-F238E27FC236}">
                <a16:creationId xmlns:a16="http://schemas.microsoft.com/office/drawing/2014/main" id="{06BEFB6B-5664-471F-9F77-6E07CAFB9016}"/>
              </a:ext>
            </a:extLst>
          </p:cNvPr>
          <p:cNvGrpSpPr/>
          <p:nvPr/>
        </p:nvGrpSpPr>
        <p:grpSpPr>
          <a:xfrm>
            <a:off x="2076209" y="2357456"/>
            <a:ext cx="7167137" cy="1884133"/>
            <a:chOff x="1847609" y="2394550"/>
            <a:chExt cx="7167137" cy="1884133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F7BE00F4-3C40-4844-8ACB-B5E203D8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7609" y="2394550"/>
              <a:ext cx="2661443" cy="1884133"/>
            </a:xfrm>
            <a:prstGeom prst="rect">
              <a:avLst/>
            </a:prstGeom>
          </p:spPr>
        </p:pic>
        <p:sp>
          <p:nvSpPr>
            <p:cNvPr id="18" name="矩形 39">
              <a:extLst>
                <a:ext uri="{FF2B5EF4-FFF2-40B4-BE49-F238E27FC236}">
                  <a16:creationId xmlns:a16="http://schemas.microsoft.com/office/drawing/2014/main" id="{FA17635A-181F-4F2D-8193-9C3503710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052" y="2694505"/>
              <a:ext cx="4505694" cy="106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4800" b="1">
                  <a:solidFill>
                    <a:srgbClr val="002060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1892C2B-9A14-4B01-BEEE-73FF03713CF1}"/>
              </a:ext>
            </a:extLst>
          </p:cNvPr>
          <p:cNvSpPr/>
          <p:nvPr/>
        </p:nvSpPr>
        <p:spPr>
          <a:xfrm>
            <a:off x="903968" y="292327"/>
            <a:ext cx="10123714" cy="195009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3E58E95D-E1C6-4364-AFFD-86050FBC4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18" y="985253"/>
            <a:ext cx="10361062" cy="6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>
            <a:lvl1pPr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cm,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cm.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978304FF-8830-44B7-BDF2-E6C69D7F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053298"/>
            <a:ext cx="8153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Chu vi hình chữ nhật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(9 + 4) × 2 = 26 (cm)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Đáp số: 26 cm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3200" b="1">
              <a:latin typeface=".Vn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3460" y="-204186"/>
            <a:ext cx="10732060" cy="6460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06" y="4742255"/>
            <a:ext cx="1868264" cy="1717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7" y="194998"/>
            <a:ext cx="1589636" cy="1474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703BD-CB37-4146-AF4F-50AB21B7F47F}"/>
              </a:ext>
            </a:extLst>
          </p:cNvPr>
          <p:cNvSpPr txBox="1"/>
          <p:nvPr/>
        </p:nvSpPr>
        <p:spPr>
          <a:xfrm>
            <a:off x="4864964" y="2272684"/>
            <a:ext cx="17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EA485-9DD9-4138-AD16-A7DE00BB72FC}"/>
              </a:ext>
            </a:extLst>
          </p:cNvPr>
          <p:cNvSpPr/>
          <p:nvPr/>
        </p:nvSpPr>
        <p:spPr>
          <a:xfrm>
            <a:off x="1759911" y="3025914"/>
            <a:ext cx="84946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 vi hình vuông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370336" y="2759943"/>
            <a:ext cx="4453415" cy="1528499"/>
            <a:chOff x="1370336" y="2759943"/>
            <a:chExt cx="4453415" cy="15284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336" y="2759943"/>
              <a:ext cx="1306619" cy="12317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676955" y="2811114"/>
              <a:ext cx="3146796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chu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vi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vuông</a:t>
              </a:r>
              <a:r>
                <a:rPr lang="en-US" altLang="zh-CN" sz="32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rgbClr val="080808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35546" y="2847913"/>
            <a:ext cx="5111957" cy="1942214"/>
            <a:chOff x="6535546" y="2847913"/>
            <a:chExt cx="5111957" cy="19422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46" y="2847913"/>
              <a:ext cx="1306619" cy="123170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933712" y="2928592"/>
              <a:ext cx="3713791" cy="18615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chu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vi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vuông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toán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liên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800" dirty="0">
                  <a:solidFill>
                    <a:srgbClr val="080808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.</a:t>
              </a:r>
              <a:endParaRPr lang="zh-CN" altLang="en-US" sz="2800" dirty="0">
                <a:solidFill>
                  <a:srgbClr val="080808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068265" y="549234"/>
            <a:ext cx="1799543" cy="119603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812232" y="728855"/>
            <a:ext cx="4740675" cy="1411304"/>
            <a:chOff x="3812232" y="728855"/>
            <a:chExt cx="4740675" cy="141130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407" y="1274429"/>
              <a:ext cx="2243186" cy="865730"/>
            </a:xfrm>
            <a:prstGeom prst="rect">
              <a:avLst/>
            </a:prstGeom>
          </p:spPr>
        </p:pic>
        <p:sp>
          <p:nvSpPr>
            <p:cNvPr id="24" name="TextBox 1"/>
            <p:cNvSpPr txBox="1"/>
            <p:nvPr/>
          </p:nvSpPr>
          <p:spPr>
            <a:xfrm>
              <a:off x="3812232" y="728855"/>
              <a:ext cx="4740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30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</a:rPr>
                <a:t>Y</a:t>
              </a:r>
              <a:r>
                <a:rPr lang="en-US" altLang="zh-CN" sz="3200" b="1" spc="300">
                  <a:latin typeface="Arial" panose="020B0604020202020204" pitchFamily="34" charset="0"/>
                  <a:ea typeface="汉仪小麦体简" panose="00020600040101010101" pitchFamily="18" charset="-122"/>
                </a:rPr>
                <a:t>ÊU CẦU CẦN ĐẠT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61" y="292396"/>
            <a:ext cx="1254818" cy="1163541"/>
          </a:xfrm>
          <a:prstGeom prst="rect">
            <a:avLst/>
          </a:prstGeom>
        </p:spPr>
      </p:pic>
      <p:sp>
        <p:nvSpPr>
          <p:cNvPr id="18" name="矩形 39">
            <a:extLst>
              <a:ext uri="{FF2B5EF4-FFF2-40B4-BE49-F238E27FC236}">
                <a16:creationId xmlns:a16="http://schemas.microsoft.com/office/drawing/2014/main" id="{FA17635A-181F-4F2D-8193-9C3503710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652" y="2657411"/>
            <a:ext cx="4505694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KHÁM PHÁ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D4C4B-BF61-496A-968F-7E9585978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499" y="2020382"/>
            <a:ext cx="3310852" cy="28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23">
            <a:extLst>
              <a:ext uri="{FF2B5EF4-FFF2-40B4-BE49-F238E27FC236}">
                <a16:creationId xmlns:a16="http://schemas.microsoft.com/office/drawing/2014/main" id="{5CA2FCB0-597B-4BF0-9045-2749A8FE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A1DEAE-60C7-4847-80BC-EFDF4535868C}" type="slidenum">
              <a:rPr lang="en-US" altLang="en-US" sz="900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5125" name="Slide Number Placeholder 23">
            <a:extLst>
              <a:ext uri="{FF2B5EF4-FFF2-40B4-BE49-F238E27FC236}">
                <a16:creationId xmlns:a16="http://schemas.microsoft.com/office/drawing/2014/main" id="{98C502C8-36BD-4CAA-B2CD-7F08088A0194}"/>
              </a:ext>
            </a:extLst>
          </p:cNvPr>
          <p:cNvSpPr txBox="1">
            <a:spLocks/>
          </p:cNvSpPr>
          <p:nvPr/>
        </p:nvSpPr>
        <p:spPr bwMode="auto">
          <a:xfrm>
            <a:off x="2190750" y="615950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C8C873B-353A-408C-BE18-5DD3677A2525}" type="slidenum">
              <a:rPr lang="en-US" altLang="en-US" sz="900">
                <a:solidFill>
                  <a:srgbClr val="898989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3820EA0-B36C-467D-B93D-B7435C6F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8" y="1411290"/>
            <a:ext cx="1600200" cy="1600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C3AA165A-59D0-495D-8857-F6FB6E80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100806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32C2BBCB-D77C-419B-9890-2B418C8B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9060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1D74978A-E24B-4A6C-9B9B-4E286EA9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838453"/>
            <a:ext cx="38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77" name="Text Box 11">
            <a:extLst>
              <a:ext uri="{FF2B5EF4-FFF2-40B4-BE49-F238E27FC236}">
                <a16:creationId xmlns:a16="http://schemas.microsoft.com/office/drawing/2014/main" id="{4749FC15-48CA-4B43-B0C0-38B73A71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865440"/>
            <a:ext cx="407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78" name="Text Box 12">
            <a:extLst>
              <a:ext uri="{FF2B5EF4-FFF2-40B4-BE49-F238E27FC236}">
                <a16:creationId xmlns:a16="http://schemas.microsoft.com/office/drawing/2014/main" id="{0C08C78E-9449-40A6-A43A-52C37FA1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1" y="944565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7179" name="Text Box 13">
            <a:extLst>
              <a:ext uri="{FF2B5EF4-FFF2-40B4-BE49-F238E27FC236}">
                <a16:creationId xmlns:a16="http://schemas.microsoft.com/office/drawing/2014/main" id="{15E173FC-E82A-4000-8941-47505382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4" y="1995490"/>
            <a:ext cx="639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7180" name="Text Box 14">
            <a:extLst>
              <a:ext uri="{FF2B5EF4-FFF2-40B4-BE49-F238E27FC236}">
                <a16:creationId xmlns:a16="http://schemas.microsoft.com/office/drawing/2014/main" id="{DF9C9FAD-4C70-425C-B475-929D5E4B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9" y="2001840"/>
            <a:ext cx="639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7181" name="Text Box 15">
            <a:extLst>
              <a:ext uri="{FF2B5EF4-FFF2-40B4-BE49-F238E27FC236}">
                <a16:creationId xmlns:a16="http://schemas.microsoft.com/office/drawing/2014/main" id="{5B114223-1B86-4B95-BBB7-13E55F5A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1" y="3068640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E6BDE5-E7F3-4768-BEA4-62BF402D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1119190"/>
            <a:ext cx="4781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 ABCD là: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 + 3 + 3 + 3 = 12 (cm)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Hoặc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 (cm)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85D06F-58E4-462C-AC87-B1B8635BF87C}"/>
              </a:ext>
            </a:extLst>
          </p:cNvPr>
          <p:cNvSpPr/>
          <p:nvPr/>
        </p:nvSpPr>
        <p:spPr>
          <a:xfrm>
            <a:off x="3998914" y="3571877"/>
            <a:ext cx="2049463" cy="800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37565D-3A63-433E-85B6-2322F311DEA5}"/>
              </a:ext>
            </a:extLst>
          </p:cNvPr>
          <p:cNvCxnSpPr/>
          <p:nvPr/>
        </p:nvCxnSpPr>
        <p:spPr>
          <a:xfrm flipH="1">
            <a:off x="6048376" y="2781303"/>
            <a:ext cx="608012" cy="747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>
            <a:extLst>
              <a:ext uri="{FF2B5EF4-FFF2-40B4-BE49-F238E27FC236}">
                <a16:creationId xmlns:a16="http://schemas.microsoft.com/office/drawing/2014/main" id="{68A29FCA-EF8C-415C-9B98-AF00C1C6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743" y="4709841"/>
            <a:ext cx="710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664D2625-9905-4073-B507-19A6A136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318919"/>
            <a:ext cx="81454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38" grpId="0" animBg="1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61" y="292396"/>
            <a:ext cx="1254818" cy="1163541"/>
          </a:xfrm>
          <a:prstGeom prst="rect">
            <a:avLst/>
          </a:prstGeom>
        </p:spPr>
      </p:pic>
      <p:sp>
        <p:nvSpPr>
          <p:cNvPr id="18" name="矩形 39">
            <a:extLst>
              <a:ext uri="{FF2B5EF4-FFF2-40B4-BE49-F238E27FC236}">
                <a16:creationId xmlns:a16="http://schemas.microsoft.com/office/drawing/2014/main" id="{FA17635A-181F-4F2D-8193-9C3503710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652" y="2657411"/>
            <a:ext cx="4505694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THỰC HIỆN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A0303-198C-459D-B9B0-BE708EA33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9865" y="1918238"/>
            <a:ext cx="3115005" cy="23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9567-34BF-4C97-83B9-F4DA7FD5CE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8372" y="386510"/>
            <a:ext cx="8382000" cy="58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vào ô trống (theo mẫu)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EC9757-B553-4E92-9F7E-7F45E0D1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27238"/>
              </p:ext>
            </p:extLst>
          </p:nvPr>
        </p:nvGraphicFramePr>
        <p:xfrm>
          <a:off x="2055812" y="1554178"/>
          <a:ext cx="8080375" cy="295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93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59" marB="45659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59" marB="456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cm</a:t>
                      </a:r>
                    </a:p>
                  </a:txBody>
                  <a:tcPr marL="91445" marR="91445" marT="45659" marB="45659"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59" marB="456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cm</a:t>
                      </a:r>
                    </a:p>
                  </a:txBody>
                  <a:tcPr marL="91445" marR="91445" marT="45659" marB="45659"/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5" marR="91445" marT="45659" marB="456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cm</a:t>
                      </a:r>
                    </a:p>
                  </a:txBody>
                  <a:tcPr marL="91445" marR="91445" marT="45659" marB="45659"/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5" marR="91445" marT="45659" marB="456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9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cm</a:t>
                      </a:r>
                    </a:p>
                  </a:txBody>
                  <a:tcPr marL="91445" marR="91445" marT="45659" marB="45659"/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5" marR="91445" marT="45659" marB="456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52">
            <a:extLst>
              <a:ext uri="{FF2B5EF4-FFF2-40B4-BE49-F238E27FC236}">
                <a16:creationId xmlns:a16="http://schemas.microsoft.com/office/drawing/2014/main" id="{353F7E55-BFD0-4949-A379-650ACF5E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1" y="2711466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 ×  4 = 48 (cm)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B91B2E8C-0403-4B84-B776-25BA40589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843" y="3304479"/>
            <a:ext cx="3924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× 4 = 124 (cm)</a:t>
            </a: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1CA435D3-75B4-4A3C-88EB-E39905A3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4" y="3863991"/>
            <a:ext cx="369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x  4 = 60 (cm)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0AFEB05-6260-4448-9E26-6C73B2D8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82" y="2151953"/>
            <a:ext cx="568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94D3CE9-D8CE-4005-AFB6-A7D705C1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1" y="2205053"/>
            <a:ext cx="5207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0E7676EB-29D0-455B-873D-24399DBF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2168541"/>
            <a:ext cx="530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7895CB9B-1889-45E4-B93A-69AE1005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6" y="2225692"/>
            <a:ext cx="438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6D10E429-8C79-4393-AD17-244F0ED1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6" y="2168541"/>
            <a:ext cx="17414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(cm)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C7435-12AE-449A-B119-80AA348A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633" y="3429000"/>
            <a:ext cx="1893367" cy="32979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4444070-88C5-494E-9C6B-2921BC0A86A2}"/>
              </a:ext>
            </a:extLst>
          </p:cNvPr>
          <p:cNvSpPr/>
          <p:nvPr/>
        </p:nvSpPr>
        <p:spPr>
          <a:xfrm>
            <a:off x="1293735" y="4730748"/>
            <a:ext cx="7166845" cy="1638105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vuông ta làm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4" grpId="0"/>
      <p:bldP spid="9" grpId="0"/>
      <p:bldP spid="13" grpId="0"/>
      <p:bldP spid="15" grpId="0"/>
      <p:bldP spid="16" grpId="0"/>
      <p:bldP spid="17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471995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512</Words>
  <Application>Microsoft Office PowerPoint</Application>
  <PresentationFormat>Widescreen</PresentationFormat>
  <Paragraphs>93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.VnArial</vt:lpstr>
      <vt:lpstr>Arial</vt:lpstr>
      <vt:lpstr>Calibri</vt:lpstr>
      <vt:lpstr>隶书</vt:lpstr>
      <vt:lpstr>黑体</vt:lpstr>
      <vt:lpstr>Times New Roman</vt:lpstr>
      <vt:lpstr>汉仪小麦体简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Ngô Tấn</dc:creator>
  <dc:description>www.051661.com</dc:description>
  <cp:lastModifiedBy>Admin</cp:lastModifiedBy>
  <cp:revision>12</cp:revision>
  <dcterms:created xsi:type="dcterms:W3CDTF">2017-06-28T04:21:00Z</dcterms:created>
  <dcterms:modified xsi:type="dcterms:W3CDTF">2022-01-06T15:15:50Z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