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9" r:id="rId4"/>
    <p:sldId id="273" r:id="rId5"/>
    <p:sldId id="274" r:id="rId6"/>
    <p:sldId id="275" r:id="rId7"/>
    <p:sldId id="276" r:id="rId8"/>
    <p:sldId id="277" r:id="rId9"/>
    <p:sldId id="278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6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4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7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2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2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4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0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4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7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10CBE-4F68-44A3-99A2-35606378CA1E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1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6764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TOÁN  </a:t>
            </a:r>
            <a:endParaRPr lang="en-US" sz="4800" b="1" u="sng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6127" y="2770257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LUYỆN TẬP – TRANG 122</a:t>
            </a:r>
            <a:endParaRPr lang="en-US" sz="4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65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 BT </a:t>
            </a:r>
            <a:endParaRPr lang="en-US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5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27" y="152400"/>
                <a:ext cx="9144000" cy="6178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</a:pP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1:</a:t>
                </a:r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</a:pPr>
                <a:r>
                  <a:rPr lang="en-US" sz="40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….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  <m:r>
                      <a:rPr lang="en-US" sz="4000" b="0" i="0" smtClean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                 </m:t>
                    </m:r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</a:pP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</a:pP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𝟏𝟓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: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𝟐𝟓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: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. 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</a:pPr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152400"/>
                <a:ext cx="9144000" cy="6178679"/>
              </a:xfrm>
              <a:prstGeom prst="rect">
                <a:avLst/>
              </a:prstGeom>
              <a:blipFill rotWithShape="1">
                <a:blip r:embed="rId3"/>
                <a:stretch>
                  <a:fillRect l="-2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66800" y="1531203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3032374"/>
            <a:ext cx="2216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(MSC: 25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3606969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(5)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200" y="743635"/>
            <a:ext cx="6629400" cy="23083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3200" dirty="0" smtClean="0">
                <a:latin typeface="+mj-lt"/>
              </a:rPr>
              <a:t>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vi-VN" sz="3200" b="1" dirty="0" smtClean="0">
                <a:latin typeface="+mj-lt"/>
              </a:rPr>
              <a:t> phân số có cùng mẫu số</a:t>
            </a:r>
            <a:r>
              <a:rPr lang="en-US" sz="3200" b="1" dirty="0" smtClean="0">
                <a:latin typeface="+mj-lt"/>
              </a:rPr>
              <a:t>,</a:t>
            </a:r>
            <a:r>
              <a:rPr lang="vi-VN" sz="3200" b="1" dirty="0" smtClean="0">
                <a:latin typeface="+mj-lt"/>
              </a:rPr>
              <a:t> phân số nào có tử số lớn hơn thì phân số đó lớn hơn và ngược lại.</a:t>
            </a:r>
            <a:endParaRPr lang="en-US" sz="3200" b="1" dirty="0">
              <a:latin typeface="+mj-lt"/>
            </a:endParaRPr>
          </a:p>
        </p:txBody>
      </p:sp>
      <p:sp>
        <p:nvSpPr>
          <p:cNvPr id="11" name="Left Brace 10"/>
          <p:cNvSpPr/>
          <p:nvPr/>
        </p:nvSpPr>
        <p:spPr>
          <a:xfrm rot="16200000">
            <a:off x="1809750" y="3576205"/>
            <a:ext cx="457200" cy="369570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81100" y="5749636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QĐMS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72345" y="5769639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 PS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32418" y="5827693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 PS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eft Brace 14"/>
          <p:cNvSpPr/>
          <p:nvPr/>
        </p:nvSpPr>
        <p:spPr>
          <a:xfrm rot="16200000">
            <a:off x="4649004" y="4685497"/>
            <a:ext cx="625310" cy="1659082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 rot="16200000">
            <a:off x="6607690" y="4607565"/>
            <a:ext cx="632238" cy="1808018"/>
          </a:xfrm>
          <a:prstGeom prst="leftBrace">
            <a:avLst>
              <a:gd name="adj1" fmla="val 8333"/>
              <a:gd name="adj2" fmla="val 86015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8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10" grpId="0" animBg="1"/>
      <p:bldP spid="11" grpId="0" animBg="1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27" y="152400"/>
                <a:ext cx="9144000" cy="4298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1:</a:t>
                </a:r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spcBef>
                    <a:spcPts val="600"/>
                  </a:spcBef>
                </a:pP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                   </a:t>
                </a:r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…..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</a:t>
                </a:r>
              </a:p>
              <a:p>
                <a:pPr>
                  <a:spcBef>
                    <a:spcPts val="600"/>
                  </a:spcBef>
                </a:pPr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. 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" y="152400"/>
                <a:ext cx="9144000" cy="4298806"/>
              </a:xfrm>
              <a:prstGeom prst="rect">
                <a:avLst/>
              </a:prstGeom>
              <a:blipFill rotWithShape="1">
                <a:blip r:embed="rId3"/>
                <a:stretch>
                  <a:fillRect l="-2333" t="-2553" b="-1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591844" y="2514600"/>
            <a:ext cx="2216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(MSC: 20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5456" y="3091681"/>
            <a:ext cx="457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2159470" y="2871818"/>
            <a:ext cx="333436" cy="403860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72956" y="5260888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QĐMS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94020" y="5057836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 PS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5600" y="4891118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 PS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eft Brace 15"/>
          <p:cNvSpPr/>
          <p:nvPr/>
        </p:nvSpPr>
        <p:spPr>
          <a:xfrm rot="16200000">
            <a:off x="5512585" y="3737794"/>
            <a:ext cx="328631" cy="2015838"/>
          </a:xfrm>
          <a:prstGeom prst="leftBrace">
            <a:avLst>
              <a:gd name="adj1" fmla="val 8333"/>
              <a:gd name="adj2" fmla="val 50835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 rot="16200000">
            <a:off x="8103384" y="3746971"/>
            <a:ext cx="328632" cy="2057400"/>
          </a:xfrm>
          <a:prstGeom prst="leftBrace">
            <a:avLst>
              <a:gd name="adj1" fmla="val 8333"/>
              <a:gd name="adj2" fmla="val 86015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1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 animBg="1"/>
      <p:bldP spid="13" grpId="0"/>
      <p:bldP spid="14" grpId="0"/>
      <p:bldP spid="15" grpId="0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636" y="0"/>
                <a:ext cx="8887691" cy="6377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2:</a:t>
                </a:r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b="1" dirty="0">
                    <a:solidFill>
                      <a:srgbClr val="0000CC"/>
                    </a:solidFill>
                    <a:cs typeface="Times New Roman" pitchFamily="18" charset="0"/>
                  </a:rPr>
                  <a:t>a</a:t>
                </a:r>
                <a:r>
                  <a:rPr lang="en-US" sz="4000" b="1" dirty="0" smtClean="0">
                    <a:solidFill>
                      <a:srgbClr val="0000CC"/>
                    </a:solidFill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  <m:r>
                      <a:rPr lang="en-US" sz="4000" b="1" i="1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Cách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1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: Ta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𝟓𝟔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𝟓𝟔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𝟓𝟔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𝟓𝟔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Cách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&gt; 1;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&lt; 1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6" y="0"/>
                <a:ext cx="8887691" cy="6377772"/>
              </a:xfrm>
              <a:prstGeom prst="rect">
                <a:avLst/>
              </a:prstGeom>
              <a:blipFill rotWithShape="1">
                <a:blip r:embed="rId3"/>
                <a:stretch>
                  <a:fillRect l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981200" y="1421250"/>
            <a:ext cx="2216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(MSC: 56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199584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(7)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0060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(8)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263" y="3207603"/>
            <a:ext cx="4530436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3200" dirty="0" smtClean="0">
                <a:latin typeface="+mj-lt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263" y="5341203"/>
            <a:ext cx="4672446" cy="156966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3200" dirty="0" smtClean="0">
                <a:latin typeface="+mj-lt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So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(so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748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13509" y="214101"/>
                <a:ext cx="8735291" cy="7329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  <m:r>
                      <a:rPr lang="en-US" sz="4000" b="1" i="1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Cách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1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: Ta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  <m:r>
                          <a:rPr lang="en-US" sz="4000" b="1" i="0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𝟒𝟎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Cách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&gt; 1;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&lt; 1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509" y="214101"/>
                <a:ext cx="8735291" cy="7329699"/>
              </a:xfrm>
              <a:prstGeom prst="rect">
                <a:avLst/>
              </a:prstGeom>
              <a:blipFill rotWithShape="1">
                <a:blip r:embed="rId3"/>
                <a:stretch>
                  <a:fillRect l="-24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736273" y="728937"/>
            <a:ext cx="2216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(MSC: 40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7673" y="130353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(5)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1313712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(8)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35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709" y="38633"/>
                <a:ext cx="9144000" cy="6761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𝟐𝟏</m:t>
                        </m:r>
                      </m:den>
                    </m:f>
                    <m:r>
                      <a:rPr lang="en-US" sz="4000" b="1" i="1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Cách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1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: Ta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: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: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𝟐𝟖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𝟐𝟏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4000" b="1" dirty="0" smtClean="0">
                    <a:solidFill>
                      <a:srgbClr val="0000CC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40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40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Vì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  <m:r>
                      <a:rPr lang="en-US" sz="4000" b="1" i="1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4000" dirty="0" err="1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𝟐𝟖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𝟐𝟏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Cách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:Vì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&lt;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1;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&gt; 1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𝟐𝟏</m:t>
                        </m:r>
                      </m:den>
                    </m:f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" y="38633"/>
                <a:ext cx="9144000" cy="6761146"/>
              </a:xfrm>
              <a:prstGeom prst="rect">
                <a:avLst/>
              </a:prstGeom>
              <a:blipFill rotWithShape="1">
                <a:blip r:embed="rId3"/>
                <a:stretch>
                  <a:fillRect l="-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625436" y="609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28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" y="-76200"/>
                <a:ext cx="6296891" cy="6333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4000" u="sng" dirty="0" err="1" smtClean="0"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 3:</a:t>
                </a:r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𝟏𝟒</m:t>
                        </m:r>
                      </m:den>
                    </m:f>
                  </m:oMath>
                </a14:m>
                <a:endParaRPr lang="en-US" sz="40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11 &lt; 14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𝟏𝟒</m:t>
                        </m:r>
                      </m:den>
                    </m:f>
                  </m:oMath>
                </a14:m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40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en-US" sz="40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9 &lt; 11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-76200"/>
                <a:ext cx="6296891" cy="6333016"/>
              </a:xfrm>
              <a:prstGeom prst="rect">
                <a:avLst/>
              </a:prstGeom>
              <a:blipFill rotWithShape="1">
                <a:blip r:embed="rId3"/>
                <a:stretch>
                  <a:fillRect l="-3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805545" y="152400"/>
            <a:ext cx="6324600" cy="230832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3200" dirty="0" smtClean="0">
                <a:latin typeface="+mj-lt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vi-VN" sz="3200" dirty="0" smtClean="0">
                <a:latin typeface="+mj-lt"/>
              </a:rPr>
              <a:t> phân số 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0) </a:t>
            </a:r>
            <a:r>
              <a:rPr lang="vi-VN" sz="3200" dirty="0" smtClean="0">
                <a:latin typeface="+mj-lt"/>
              </a:rPr>
              <a:t>có </a:t>
            </a:r>
            <a:r>
              <a:rPr lang="vi-VN" sz="3200" b="1" dirty="0" smtClean="0">
                <a:latin typeface="+mj-lt"/>
              </a:rPr>
              <a:t>cùng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vi-VN" sz="3200" b="1" dirty="0" smtClean="0">
                <a:latin typeface="+mj-lt"/>
              </a:rPr>
              <a:t> số</a:t>
            </a:r>
            <a:r>
              <a:rPr lang="en-US" sz="3200" dirty="0" smtClean="0">
                <a:latin typeface="+mj-lt"/>
              </a:rPr>
              <a:t>,</a:t>
            </a:r>
            <a:r>
              <a:rPr lang="vi-VN" sz="3200" dirty="0" smtClean="0">
                <a:latin typeface="+mj-lt"/>
              </a:rPr>
              <a:t> phân số nào có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vi-VN" sz="3200" b="1" dirty="0" smtClean="0">
                <a:latin typeface="+mj-lt"/>
              </a:rPr>
              <a:t> số lớn hơn </a:t>
            </a:r>
            <a:r>
              <a:rPr lang="vi-VN" sz="3200" dirty="0" smtClean="0">
                <a:latin typeface="+mj-lt"/>
              </a:rPr>
              <a:t>thì </a:t>
            </a:r>
            <a:r>
              <a:rPr lang="vi-VN" sz="3200" b="1" dirty="0" smtClean="0">
                <a:latin typeface="+mj-lt"/>
              </a:rPr>
              <a:t>phân số đó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vi-VN" sz="3200" b="1" dirty="0" smtClean="0">
                <a:latin typeface="+mj-lt"/>
              </a:rPr>
              <a:t> hơn</a:t>
            </a:r>
            <a:r>
              <a:rPr lang="vi-VN" sz="3200" dirty="0" smtClean="0">
                <a:latin typeface="+mj-lt"/>
              </a:rPr>
              <a:t> và ngược lại.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820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533400"/>
                <a:ext cx="9144000" cy="5282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3600" u="sng" dirty="0" err="1" smtClean="0"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3600" u="sng" dirty="0" smtClean="0">
                    <a:latin typeface="Times New Roman" pitchFamily="18" charset="0"/>
                    <a:cs typeface="Times New Roman" pitchFamily="18" charset="0"/>
                  </a:rPr>
                  <a:t> 4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lớn</a:t>
                </a:r>
                <a:endParaRPr lang="en-US" sz="3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a)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  <m:r>
                      <a:rPr lang="en-US" sz="3600" b="0" i="0" smtClean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3400"/>
                <a:ext cx="9144000" cy="5282215"/>
              </a:xfrm>
              <a:prstGeom prst="rect">
                <a:avLst/>
              </a:prstGeom>
              <a:blipFill rotWithShape="1">
                <a:blip r:embed="rId3"/>
                <a:stretch>
                  <a:fillRect l="-2000" b="-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/>
          <p:cNvSpPr/>
          <p:nvPr/>
        </p:nvSpPr>
        <p:spPr>
          <a:xfrm rot="10800000">
            <a:off x="2209796" y="2421401"/>
            <a:ext cx="190500" cy="1100973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09848" y="2699476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647595"/>
                <a:ext cx="9144000" cy="605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4000" u="sng" dirty="0" smtClean="0">
                    <a:latin typeface="Times New Roman" pitchFamily="18" charset="0"/>
                    <a:cs typeface="Times New Roman" pitchFamily="18" charset="0"/>
                  </a:rPr>
                  <a:t>b)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40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  <m: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  <m: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  <m: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sz="3600" b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  <m:r>
                      <a:rPr lang="en-US" sz="4000" b="1" i="1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4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0" i="0" smtClean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  <m:r>
                      <a:rPr lang="en-US" sz="4000" b="0" i="0" smtClean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7595"/>
                <a:ext cx="9144000" cy="6058005"/>
              </a:xfrm>
              <a:prstGeom prst="rect">
                <a:avLst/>
              </a:prstGeom>
              <a:blipFill rotWithShape="1">
                <a:blip r:embed="rId3"/>
                <a:stretch>
                  <a:fillRect l="-2333" t="-1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429000" y="1421250"/>
            <a:ext cx="2216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(MSC: 12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99584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20060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(4)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198822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96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203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MACservice</dc:creator>
  <cp:lastModifiedBy>AutoBVT</cp:lastModifiedBy>
  <cp:revision>34</cp:revision>
  <dcterms:created xsi:type="dcterms:W3CDTF">2020-04-03T15:29:43Z</dcterms:created>
  <dcterms:modified xsi:type="dcterms:W3CDTF">2022-01-13T16:12:23Z</dcterms:modified>
</cp:coreProperties>
</file>