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9" r:id="rId3"/>
    <p:sldId id="284" r:id="rId4"/>
    <p:sldId id="271" r:id="rId5"/>
    <p:sldId id="285" r:id="rId6"/>
    <p:sldId id="283" r:id="rId7"/>
    <p:sldId id="292" r:id="rId8"/>
    <p:sldId id="273" r:id="rId9"/>
    <p:sldId id="274" r:id="rId10"/>
    <p:sldId id="286" r:id="rId11"/>
    <p:sldId id="288" r:id="rId12"/>
    <p:sldId id="290" r:id="rId13"/>
    <p:sldId id="289"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185"/>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06" autoAdjust="0"/>
    <p:restoredTop sz="94660"/>
  </p:normalViewPr>
  <p:slideViewPr>
    <p:cSldViewPr snapToGrid="0">
      <p:cViewPr>
        <p:scale>
          <a:sx n="60" d="100"/>
          <a:sy n="60" d="100"/>
        </p:scale>
        <p:origin x="-1260" y="-38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1/22/2022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1/22/2022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a:t>
            </a:fld>
            <a:endParaRPr lang="en-US"/>
          </a:p>
        </p:txBody>
      </p:sp>
    </p:spTree>
    <p:extLst>
      <p:ext uri="{BB962C8B-B14F-4D97-AF65-F5344CB8AC3E}">
        <p14:creationId xmlns:p14="http://schemas.microsoft.com/office/powerpoint/2010/main" val="372097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222BD-DDA4-467B-8423-CD861611C26A}" type="slidenum">
              <a:rPr lang="en-US" altLang="en-US" smtClean="0"/>
              <a:pPr/>
              <a:t>6</a:t>
            </a:fld>
            <a:endParaRPr lang="en-US" altLang="en-US"/>
          </a:p>
        </p:txBody>
      </p:sp>
    </p:spTree>
    <p:extLst>
      <p:ext uri="{BB962C8B-B14F-4D97-AF65-F5344CB8AC3E}">
        <p14:creationId xmlns:p14="http://schemas.microsoft.com/office/powerpoint/2010/main" val="313095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8</a:t>
            </a:fld>
            <a:endParaRPr lang="zh-CN" altLang="en-US"/>
          </a:p>
        </p:txBody>
      </p:sp>
    </p:spTree>
    <p:extLst>
      <p:ext uri="{BB962C8B-B14F-4D97-AF65-F5344CB8AC3E}">
        <p14:creationId xmlns:p14="http://schemas.microsoft.com/office/powerpoint/2010/main" val="193305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9</a:t>
            </a:fld>
            <a:endParaRPr lang="zh-CN" altLang="en-US"/>
          </a:p>
        </p:txBody>
      </p:sp>
    </p:spTree>
    <p:extLst>
      <p:ext uri="{BB962C8B-B14F-4D97-AF65-F5344CB8AC3E}">
        <p14:creationId xmlns:p14="http://schemas.microsoft.com/office/powerpoint/2010/main" val="2778115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1/22/2022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1/22/2022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1/22/2022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487048"/>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1/22/2022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1/22/2022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1/22/2022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1/22/2022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1/22/2022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1/22/2022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1/22/2022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1/22/2022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1/22/2022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655" y="2272725"/>
            <a:ext cx="9695794" cy="1754326"/>
          </a:xfrm>
          <a:prstGeom prst="rect">
            <a:avLst/>
          </a:prstGeom>
          <a:noFill/>
        </p:spPr>
        <p:txBody>
          <a:bodyPr wrap="square" lIns="91440" tIns="45720" rIns="91440" bIns="45720">
            <a:spAutoFit/>
          </a:bodyPr>
          <a:lstStyle/>
          <a:p>
            <a:pPr algn="ctr"/>
            <a:r>
              <a:rPr lang="en-US" sz="5400" b="1" dirty="0" smtClean="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CHÀO MỪNG CÁC </a:t>
            </a:r>
            <a:r>
              <a:rPr lang="en-US" sz="5400" b="1" dirty="0" smtClean="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CON </a:t>
            </a:r>
            <a:r>
              <a:rPr lang="en-US" sz="5400" b="1" dirty="0" smtClean="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ĐẾN VỚI TIẾT CHÍNH TẢ</a:t>
            </a:r>
          </a:p>
        </p:txBody>
      </p:sp>
    </p:spTree>
    <p:extLst>
      <p:ext uri="{BB962C8B-B14F-4D97-AF65-F5344CB8AC3E}">
        <p14:creationId xmlns:p14="http://schemas.microsoft.com/office/powerpoint/2010/main" val="3578422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630" y="1109493"/>
            <a:ext cx="6934974" cy="514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1213284" y="1709034"/>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D0DA1A78-517C-4772-A9C2-969AE648E42B}"/>
              </a:ext>
            </a:extLst>
          </p:cNvPr>
          <p:cNvSpPr/>
          <p:nvPr/>
        </p:nvSpPr>
        <p:spPr>
          <a:xfrm>
            <a:off x="5097334" y="2622159"/>
            <a:ext cx="5861566" cy="1938992"/>
          </a:xfrm>
          <a:prstGeom prst="rect">
            <a:avLst/>
          </a:prstGeom>
          <a:noFill/>
        </p:spPr>
        <p:txBody>
          <a:bodyPr>
            <a:spAutoFit/>
          </a:bodyPr>
          <a:lstStyle/>
          <a:p>
            <a:pPr algn="ctr" eaLnBrk="1" fontAlgn="auto" hangingPunct="1">
              <a:spcBef>
                <a:spcPts val="0"/>
              </a:spcBef>
              <a:spcAft>
                <a:spcPts val="0"/>
              </a:spcAft>
              <a:defRPr/>
            </a:pPr>
            <a:r>
              <a:rPr lang="en-US" sz="60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TẬP CHÍNH TẢ</a:t>
            </a:r>
            <a:endParaRPr lang="en-US" sz="60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260653"/>
      </p:ext>
    </p:extLst>
  </p:cSld>
  <p:clrMapOvr>
    <a:masterClrMapping/>
  </p:clrMapOvr>
  <p:transition spd="slow" advClick="0"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6" name="图片 2">
              <a:extLst>
                <a:ext uri="{FF2B5EF4-FFF2-40B4-BE49-F238E27FC236}">
                  <a16:creationId xmlns:a16="http://schemas.microsoft.com/office/drawing/2014/main" xmlns="" id="{71C0711C-3A15-4BED-8D6C-E743E1762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7"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4">
            <a:extLst>
              <a:ext uri="{FF2B5EF4-FFF2-40B4-BE49-F238E27FC236}">
                <a16:creationId xmlns:a16="http://schemas.microsoft.com/office/drawing/2014/main" xmlns="" id="{6ADAA11B-1C06-4C0A-B302-438F1073D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9" name="图片 5">
            <a:extLst>
              <a:ext uri="{FF2B5EF4-FFF2-40B4-BE49-F238E27FC236}">
                <a16:creationId xmlns:a16="http://schemas.microsoft.com/office/drawing/2014/main" xmlns="" id="{E8D2A586-3875-4D56-9123-4C76E9A0F8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10" name="图片 8">
            <a:extLst>
              <a:ext uri="{FF2B5EF4-FFF2-40B4-BE49-F238E27FC236}">
                <a16:creationId xmlns:a16="http://schemas.microsoft.com/office/drawing/2014/main" xmlns="" id="{32EE7991-94C5-42A6-B7B7-11C25B178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86" y="4675188"/>
            <a:ext cx="2765573" cy="1938112"/>
          </a:xfrm>
          <a:prstGeom prst="rect">
            <a:avLst/>
          </a:prstGeom>
        </p:spPr>
      </p:pic>
      <p:sp>
        <p:nvSpPr>
          <p:cNvPr id="11" name="Text Box 12"/>
          <p:cNvSpPr txBox="1">
            <a:spLocks noChangeArrowheads="1"/>
          </p:cNvSpPr>
          <p:nvPr/>
        </p:nvSpPr>
        <p:spPr bwMode="auto">
          <a:xfrm>
            <a:off x="2572216" y="167769"/>
            <a:ext cx="909294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u="sng">
                <a:solidFill>
                  <a:srgbClr val="008000"/>
                </a:solidFill>
                <a:latin typeface="Times New Roman" panose="02020603050405020304" pitchFamily="18" charset="0"/>
                <a:cs typeface="Times New Roman" panose="02020603050405020304" pitchFamily="18" charset="0"/>
              </a:rPr>
              <a:t>Bài 2.</a:t>
            </a:r>
            <a:r>
              <a:rPr lang="en-US" altLang="en-US" sz="4400" b="1">
                <a:solidFill>
                  <a:srgbClr val="008000"/>
                </a:solidFill>
                <a:latin typeface="Times New Roman" panose="02020603050405020304" pitchFamily="18" charset="0"/>
                <a:cs typeface="Times New Roman" panose="02020603050405020304" pitchFamily="18" charset="0"/>
              </a:rPr>
              <a:t> Điền vào chỗ trống: </a:t>
            </a:r>
            <a:r>
              <a:rPr lang="en-US" altLang="en-US" sz="4400" b="1" smtClean="0">
                <a:solidFill>
                  <a:srgbClr val="008000"/>
                </a:solidFill>
                <a:latin typeface="Times New Roman" panose="02020603050405020304" pitchFamily="18" charset="0"/>
                <a:cs typeface="Times New Roman" panose="02020603050405020304" pitchFamily="18" charset="0"/>
              </a:rPr>
              <a:t/>
            </a:r>
            <a:br>
              <a:rPr lang="en-US" altLang="en-US" sz="4400" b="1" smtClean="0">
                <a:solidFill>
                  <a:srgbClr val="008000"/>
                </a:solidFill>
                <a:latin typeface="Times New Roman" panose="02020603050405020304" pitchFamily="18" charset="0"/>
                <a:cs typeface="Times New Roman" panose="02020603050405020304" pitchFamily="18" charset="0"/>
              </a:rPr>
            </a:br>
            <a:r>
              <a:rPr lang="en-US" altLang="en-US" sz="4400" b="1" smtClean="0">
                <a:solidFill>
                  <a:srgbClr val="008000"/>
                </a:solidFill>
                <a:latin typeface="Times New Roman" panose="02020603050405020304" pitchFamily="18" charset="0"/>
                <a:cs typeface="Times New Roman" panose="02020603050405020304" pitchFamily="18" charset="0"/>
              </a:rPr>
              <a:t>a</a:t>
            </a: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ch</a:t>
            </a:r>
            <a:r>
              <a:rPr lang="en-US" altLang="en-US" sz="4400" b="1">
                <a:solidFill>
                  <a:srgbClr val="008000"/>
                </a:solidFill>
                <a:latin typeface="Times New Roman" panose="02020603050405020304" pitchFamily="18" charset="0"/>
                <a:cs typeface="Times New Roman" panose="02020603050405020304" pitchFamily="18" charset="0"/>
              </a:rPr>
              <a:t> hay </a:t>
            </a:r>
            <a:r>
              <a:rPr lang="en-US" altLang="en-US" sz="4400" b="1">
                <a:solidFill>
                  <a:srgbClr val="FF0000"/>
                </a:solidFill>
                <a:latin typeface="Times New Roman" panose="02020603050405020304" pitchFamily="18" charset="0"/>
                <a:cs typeface="Times New Roman" panose="02020603050405020304" pitchFamily="18" charset="0"/>
              </a:rPr>
              <a:t>tr</a:t>
            </a:r>
            <a:r>
              <a:rPr lang="en-US" altLang="en-US" sz="4400" b="1">
                <a:solidFill>
                  <a:srgbClr val="008000"/>
                </a:solidFill>
                <a:latin typeface="Times New Roman" panose="02020603050405020304" pitchFamily="18" charset="0"/>
                <a:cs typeface="Times New Roman" panose="02020603050405020304" pitchFamily="18" charset="0"/>
              </a:rPr>
              <a:t> ?</a:t>
            </a:r>
          </a:p>
        </p:txBody>
      </p:sp>
      <p:sp>
        <p:nvSpPr>
          <p:cNvPr id="12" name="Text Box 11"/>
          <p:cNvSpPr txBox="1">
            <a:spLocks noChangeArrowheads="1"/>
          </p:cNvSpPr>
          <p:nvPr/>
        </p:nvSpPr>
        <p:spPr bwMode="auto">
          <a:xfrm>
            <a:off x="3399566" y="2028616"/>
            <a:ext cx="702144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rgbClr val="008000"/>
                </a:solidFill>
                <a:latin typeface="Times New Roman" panose="02020603050405020304" pitchFamily="18" charset="0"/>
                <a:cs typeface="Times New Roman" panose="02020603050405020304" pitchFamily="18" charset="0"/>
              </a:rPr>
              <a:t>       …uyền…ong vòm lá</a:t>
            </a:r>
          </a:p>
          <a:p>
            <a:pPr eaLnBrk="1" hangingPunct="1"/>
            <a:r>
              <a:rPr lang="en-US" altLang="en-US" sz="4400" b="1">
                <a:solidFill>
                  <a:srgbClr val="008000"/>
                </a:solidFill>
                <a:latin typeface="Times New Roman" panose="02020603050405020304" pitchFamily="18" charset="0"/>
                <a:cs typeface="Times New Roman" panose="02020603050405020304" pitchFamily="18" charset="0"/>
              </a:rPr>
              <a:t>        …im có gì vui</a:t>
            </a:r>
          </a:p>
          <a:p>
            <a:pPr eaLnBrk="1" hangingPunct="1"/>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008000"/>
                </a:solidFill>
                <a:latin typeface="Times New Roman" panose="02020603050405020304" pitchFamily="18" charset="0"/>
                <a:cs typeface="Times New Roman" panose="02020603050405020304" pitchFamily="18" charset="0"/>
              </a:rPr>
              <a:t>Mà </a:t>
            </a:r>
            <a:r>
              <a:rPr lang="en-US" altLang="en-US" sz="4400" b="1">
                <a:solidFill>
                  <a:srgbClr val="008000"/>
                </a:solidFill>
                <a:latin typeface="Times New Roman" panose="02020603050405020304" pitchFamily="18" charset="0"/>
                <a:cs typeface="Times New Roman" panose="02020603050405020304" pitchFamily="18" charset="0"/>
              </a:rPr>
              <a:t>nghe ríu rít</a:t>
            </a:r>
          </a:p>
          <a:p>
            <a:pPr eaLnBrk="1" hangingPunct="1"/>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008000"/>
                </a:solidFill>
                <a:latin typeface="Times New Roman" panose="02020603050405020304" pitchFamily="18" charset="0"/>
                <a:cs typeface="Times New Roman" panose="02020603050405020304" pitchFamily="18" charset="0"/>
              </a:rPr>
              <a:t>Như </a:t>
            </a:r>
            <a:r>
              <a:rPr lang="en-US" altLang="en-US" sz="4400" b="1">
                <a:solidFill>
                  <a:srgbClr val="008000"/>
                </a:solidFill>
                <a:latin typeface="Times New Roman" panose="02020603050405020304" pitchFamily="18" charset="0"/>
                <a:cs typeface="Times New Roman" panose="02020603050405020304" pitchFamily="18" charset="0"/>
              </a:rPr>
              <a:t>…ẻ reo cười ?</a:t>
            </a:r>
            <a:endParaRPr lang="en-US" altLang="en-US" sz="4400">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auto">
          <a:xfrm>
            <a:off x="4070723" y="1998289"/>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Ch</a:t>
            </a:r>
            <a:endParaRPr lang="en-US" altLang="en-US" sz="4400" b="1">
              <a:solidFill>
                <a:srgbClr val="008000"/>
              </a:solidFill>
              <a:latin typeface="Times New Roman" panose="02020603050405020304" pitchFamily="18" charset="0"/>
              <a:cs typeface="Times New Roman" panose="02020603050405020304" pitchFamily="18" charset="0"/>
            </a:endParaRPr>
          </a:p>
        </p:txBody>
      </p:sp>
      <p:sp>
        <p:nvSpPr>
          <p:cNvPr id="14" name="Text Box 12"/>
          <p:cNvSpPr txBox="1">
            <a:spLocks noChangeArrowheads="1"/>
          </p:cNvSpPr>
          <p:nvPr/>
        </p:nvSpPr>
        <p:spPr bwMode="auto">
          <a:xfrm>
            <a:off x="5960940" y="1998289"/>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tr</a:t>
            </a:r>
            <a:endParaRPr lang="en-US" altLang="en-US" sz="4400" b="1">
              <a:solidFill>
                <a:srgbClr val="008000"/>
              </a:solidFill>
              <a:latin typeface="Times New Roman" panose="02020603050405020304" pitchFamily="18" charset="0"/>
              <a:cs typeface="Times New Roman" panose="02020603050405020304" pitchFamily="18" charset="0"/>
            </a:endParaRPr>
          </a:p>
        </p:txBody>
      </p:sp>
      <p:sp>
        <p:nvSpPr>
          <p:cNvPr id="15" name="Text Box 12"/>
          <p:cNvSpPr txBox="1">
            <a:spLocks noChangeArrowheads="1"/>
          </p:cNvSpPr>
          <p:nvPr/>
        </p:nvSpPr>
        <p:spPr bwMode="auto">
          <a:xfrm>
            <a:off x="4170010" y="2691090"/>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Ch</a:t>
            </a:r>
            <a:endParaRPr lang="en-US" altLang="en-US" sz="4400" b="1">
              <a:solidFill>
                <a:srgbClr val="008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5396540" y="4026905"/>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tr</a:t>
            </a:r>
            <a:endParaRPr lang="en-US" altLang="en-US" sz="4400" b="1">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4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xmlns="" id="{98D742B0-F26D-43E0-B99B-7D7B3A2738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33"/>
          <a:stretch/>
        </p:blipFill>
        <p:spPr>
          <a:xfrm>
            <a:off x="0" y="0"/>
            <a:ext cx="12191999" cy="6858000"/>
          </a:xfrm>
          <a:prstGeom prst="rect">
            <a:avLst/>
          </a:prstGeom>
        </p:spPr>
      </p:pic>
      <p:pic>
        <p:nvPicPr>
          <p:cNvPr id="6" name="Content Placeholder 9" descr="2014-01-03 16.34.1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643241" y="0"/>
            <a:ext cx="2548759" cy="2259127"/>
          </a:xfrm>
          <a:prstGeom prst="rect">
            <a:avLst/>
          </a:prstGeom>
        </p:spPr>
      </p:pic>
      <p:sp>
        <p:nvSpPr>
          <p:cNvPr id="7" name="Text Box 12"/>
          <p:cNvSpPr txBox="1">
            <a:spLocks noChangeArrowheads="1"/>
          </p:cNvSpPr>
          <p:nvPr/>
        </p:nvSpPr>
        <p:spPr bwMode="auto">
          <a:xfrm>
            <a:off x="441435" y="104756"/>
            <a:ext cx="92018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chemeClr val="tx2"/>
                </a:solidFill>
                <a:latin typeface="Times New Roman" panose="02020603050405020304" pitchFamily="18" charset="0"/>
                <a:cs typeface="Times New Roman" panose="02020603050405020304" pitchFamily="18" charset="0"/>
              </a:rPr>
              <a:t>  </a:t>
            </a:r>
            <a:r>
              <a:rPr lang="en-US" altLang="en-US" sz="2800" b="1" u="sng">
                <a:solidFill>
                  <a:schemeClr val="tx2"/>
                </a:solidFill>
                <a:latin typeface="Times New Roman" panose="02020603050405020304" pitchFamily="18" charset="0"/>
                <a:cs typeface="Times New Roman" panose="02020603050405020304" pitchFamily="18" charset="0"/>
              </a:rPr>
              <a:t>Bài 3</a:t>
            </a:r>
            <a:r>
              <a:rPr lang="en-US" altLang="en-US" sz="2800" b="1">
                <a:solidFill>
                  <a:schemeClr val="tx2"/>
                </a:solidFill>
                <a:latin typeface="Times New Roman" panose="02020603050405020304" pitchFamily="18" charset="0"/>
                <a:cs typeface="Times New Roman" panose="02020603050405020304" pitchFamily="18" charset="0"/>
              </a:rPr>
              <a:t>: Tìm tiếng thích hợp với mỗi ô trống để hoàn chỉnh các câu trong hai mẩu chuyện sau:</a:t>
            </a:r>
          </a:p>
        </p:txBody>
      </p:sp>
      <p:sp>
        <p:nvSpPr>
          <p:cNvPr id="8" name="Text Box 7"/>
          <p:cNvSpPr txBox="1">
            <a:spLocks noChangeArrowheads="1"/>
          </p:cNvSpPr>
          <p:nvPr/>
        </p:nvSpPr>
        <p:spPr bwMode="auto">
          <a:xfrm>
            <a:off x="4384128" y="1561211"/>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Đãng trí bác học</a:t>
            </a:r>
          </a:p>
        </p:txBody>
      </p:sp>
      <p:sp>
        <p:nvSpPr>
          <p:cNvPr id="9" name="Text Box 9"/>
          <p:cNvSpPr txBox="1">
            <a:spLocks noChangeArrowheads="1"/>
          </p:cNvSpPr>
          <p:nvPr/>
        </p:nvSpPr>
        <p:spPr bwMode="auto">
          <a:xfrm>
            <a:off x="252249" y="2368541"/>
            <a:ext cx="11752208" cy="4278094"/>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chemeClr val="tx2"/>
                </a:solidFill>
                <a:latin typeface="Times New Roman" panose="02020603050405020304" pitchFamily="18" charset="0"/>
              </a:rPr>
              <a:t>Một nhà bác học có tính đãng      đi tàu hỏa. Khi nhân viên soát vé đến, nhà bác học tìm toát mồ mà      thấy vé đâu. May là người soát vé này nhận ra ông bèn bảo:</a:t>
            </a:r>
          </a:p>
          <a:p>
            <a:pPr eaLnBrk="1" hangingPunct="1">
              <a:spcBef>
                <a:spcPct val="50000"/>
              </a:spcBef>
            </a:pPr>
            <a:r>
              <a:rPr lang="en-US" altLang="en-US" sz="3200" b="1">
                <a:solidFill>
                  <a:schemeClr val="tx2"/>
                </a:solidFill>
                <a:latin typeface="Times New Roman" panose="02020603050405020304" pitchFamily="18" charset="0"/>
              </a:rPr>
              <a:t>-Thôi, ngài không cần xuất      vé nữa.</a:t>
            </a:r>
          </a:p>
          <a:p>
            <a:pPr eaLnBrk="1" hangingPunct="1">
              <a:spcBef>
                <a:spcPct val="50000"/>
              </a:spcBef>
            </a:pPr>
            <a:r>
              <a:rPr lang="en-US" altLang="en-US" sz="3200" b="1">
                <a:solidFill>
                  <a:schemeClr val="tx2"/>
                </a:solidFill>
                <a:latin typeface="Times New Roman" panose="02020603050405020304" pitchFamily="18" charset="0"/>
              </a:rPr>
              <a:t>Nhà bác học vẫn loay hoay tìm vé và nói: </a:t>
            </a:r>
          </a:p>
          <a:p>
            <a:pPr eaLnBrk="1" hangingPunct="1">
              <a:spcBef>
                <a:spcPct val="50000"/>
              </a:spcBef>
            </a:pPr>
            <a:r>
              <a:rPr lang="en-US" altLang="en-US" sz="3200" b="1">
                <a:solidFill>
                  <a:schemeClr val="tx2"/>
                </a:solidFill>
                <a:latin typeface="Times New Roman" panose="02020603050405020304" pitchFamily="18" charset="0"/>
              </a:rPr>
              <a:t>-Nhưng tôi vẫn phải tìm bằng được vé để biết phải xuống ga nào chứ !</a:t>
            </a:r>
          </a:p>
        </p:txBody>
      </p:sp>
      <p:pic>
        <p:nvPicPr>
          <p:cNvPr id="10" name="Content Placeholder 3" descr="h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1889" y="2518683"/>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hv.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164" y="4142322"/>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hv.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274" y="2968607"/>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417786" y="1058863"/>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 Tiếng có âm tr hoặc ch :</a:t>
            </a:r>
          </a:p>
        </p:txBody>
      </p:sp>
    </p:spTree>
    <p:extLst>
      <p:ext uri="{BB962C8B-B14F-4D97-AF65-F5344CB8AC3E}">
        <p14:creationId xmlns:p14="http://schemas.microsoft.com/office/powerpoint/2010/main" val="267253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xmlns="" id="{98D742B0-F26D-43E0-B99B-7D7B3A2738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33"/>
          <a:stretch/>
        </p:blipFill>
        <p:spPr>
          <a:xfrm>
            <a:off x="0" y="0"/>
            <a:ext cx="12191999" cy="6858000"/>
          </a:xfrm>
          <a:prstGeom prst="rect">
            <a:avLst/>
          </a:prstGeom>
        </p:spPr>
      </p:pic>
      <p:pic>
        <p:nvPicPr>
          <p:cNvPr id="14" name="Content Placeholder 9" descr="2014-01-03 16.34.1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643241" y="0"/>
            <a:ext cx="2548759" cy="2259127"/>
          </a:xfrm>
          <a:prstGeom prst="rect">
            <a:avLst/>
          </a:prstGeom>
        </p:spPr>
      </p:pic>
      <p:sp>
        <p:nvSpPr>
          <p:cNvPr id="15" name="Text Box 12"/>
          <p:cNvSpPr txBox="1">
            <a:spLocks noChangeArrowheads="1"/>
          </p:cNvSpPr>
          <p:nvPr/>
        </p:nvSpPr>
        <p:spPr bwMode="auto">
          <a:xfrm>
            <a:off x="441435" y="104756"/>
            <a:ext cx="92018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chemeClr val="tx2"/>
                </a:solidFill>
                <a:latin typeface="Times New Roman" panose="02020603050405020304" pitchFamily="18" charset="0"/>
                <a:cs typeface="Times New Roman" panose="02020603050405020304" pitchFamily="18" charset="0"/>
              </a:rPr>
              <a:t>  </a:t>
            </a:r>
            <a:r>
              <a:rPr lang="en-US" altLang="en-US" sz="2800" b="1" u="sng">
                <a:solidFill>
                  <a:schemeClr val="tx2"/>
                </a:solidFill>
                <a:latin typeface="Times New Roman" panose="02020603050405020304" pitchFamily="18" charset="0"/>
                <a:cs typeface="Times New Roman" panose="02020603050405020304" pitchFamily="18" charset="0"/>
              </a:rPr>
              <a:t>Bài 3</a:t>
            </a:r>
            <a:r>
              <a:rPr lang="en-US" altLang="en-US" sz="2800" b="1">
                <a:solidFill>
                  <a:schemeClr val="tx2"/>
                </a:solidFill>
                <a:latin typeface="Times New Roman" panose="02020603050405020304" pitchFamily="18" charset="0"/>
                <a:cs typeface="Times New Roman" panose="02020603050405020304" pitchFamily="18" charset="0"/>
              </a:rPr>
              <a:t>: Tìm tiếng thích hợp với mỗi ô trống để hoàn chỉnh các câu trong hai mẩu chuyện sau:</a:t>
            </a:r>
          </a:p>
        </p:txBody>
      </p:sp>
      <p:sp>
        <p:nvSpPr>
          <p:cNvPr id="16" name="Text Box 7"/>
          <p:cNvSpPr txBox="1">
            <a:spLocks noChangeArrowheads="1"/>
          </p:cNvSpPr>
          <p:nvPr/>
        </p:nvSpPr>
        <p:spPr bwMode="auto">
          <a:xfrm>
            <a:off x="4384128" y="1561211"/>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Đãng trí bác học</a:t>
            </a:r>
          </a:p>
        </p:txBody>
      </p:sp>
      <p:sp>
        <p:nvSpPr>
          <p:cNvPr id="17" name="Text Box 9"/>
          <p:cNvSpPr txBox="1">
            <a:spLocks noChangeArrowheads="1"/>
          </p:cNvSpPr>
          <p:nvPr/>
        </p:nvSpPr>
        <p:spPr bwMode="auto">
          <a:xfrm>
            <a:off x="252249" y="2368541"/>
            <a:ext cx="11752208" cy="4278094"/>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chemeClr val="tx2"/>
                </a:solidFill>
                <a:latin typeface="Times New Roman" panose="02020603050405020304" pitchFamily="18" charset="0"/>
              </a:rPr>
              <a:t>Một nhà bác học có tính đãng      đi tàu hỏa. Khi nhân viên soát vé đến, nhà bác học tìm toát mồ mà      </a:t>
            </a:r>
            <a:r>
              <a:rPr lang="en-US" altLang="en-US" sz="3200" b="1" smtClean="0">
                <a:solidFill>
                  <a:schemeClr val="tx2"/>
                </a:solidFill>
                <a:latin typeface="Times New Roman" panose="02020603050405020304" pitchFamily="18" charset="0"/>
              </a:rPr>
              <a:t>     thấy </a:t>
            </a:r>
            <a:r>
              <a:rPr lang="en-US" altLang="en-US" sz="3200" b="1">
                <a:solidFill>
                  <a:schemeClr val="tx2"/>
                </a:solidFill>
                <a:latin typeface="Times New Roman" panose="02020603050405020304" pitchFamily="18" charset="0"/>
              </a:rPr>
              <a:t>vé đâu. May là người soát vé này nhận ra ông bèn bảo:</a:t>
            </a:r>
          </a:p>
          <a:p>
            <a:pPr eaLnBrk="1" hangingPunct="1">
              <a:spcBef>
                <a:spcPct val="50000"/>
              </a:spcBef>
            </a:pPr>
            <a:r>
              <a:rPr lang="en-US" altLang="en-US" sz="3200" b="1">
                <a:solidFill>
                  <a:schemeClr val="tx2"/>
                </a:solidFill>
                <a:latin typeface="Times New Roman" panose="02020603050405020304" pitchFamily="18" charset="0"/>
              </a:rPr>
              <a:t>-Thôi, ngài không cần xuất      </a:t>
            </a:r>
            <a:r>
              <a:rPr lang="en-US" altLang="en-US" sz="3200" b="1" smtClean="0">
                <a:solidFill>
                  <a:schemeClr val="tx2"/>
                </a:solidFill>
                <a:latin typeface="Times New Roman" panose="02020603050405020304" pitchFamily="18" charset="0"/>
              </a:rPr>
              <a:t>    vé </a:t>
            </a:r>
            <a:r>
              <a:rPr lang="en-US" altLang="en-US" sz="3200" b="1">
                <a:solidFill>
                  <a:schemeClr val="tx2"/>
                </a:solidFill>
                <a:latin typeface="Times New Roman" panose="02020603050405020304" pitchFamily="18" charset="0"/>
              </a:rPr>
              <a:t>nữa.</a:t>
            </a:r>
          </a:p>
          <a:p>
            <a:pPr eaLnBrk="1" hangingPunct="1">
              <a:spcBef>
                <a:spcPct val="50000"/>
              </a:spcBef>
            </a:pPr>
            <a:r>
              <a:rPr lang="en-US" altLang="en-US" sz="3200" b="1">
                <a:solidFill>
                  <a:schemeClr val="tx2"/>
                </a:solidFill>
                <a:latin typeface="Times New Roman" panose="02020603050405020304" pitchFamily="18" charset="0"/>
              </a:rPr>
              <a:t>Nhà bác học vẫn loay hoay tìm vé và nói: </a:t>
            </a:r>
          </a:p>
          <a:p>
            <a:pPr eaLnBrk="1" hangingPunct="1">
              <a:spcBef>
                <a:spcPct val="50000"/>
              </a:spcBef>
            </a:pPr>
            <a:r>
              <a:rPr lang="en-US" altLang="en-US" sz="3200" b="1" smtClean="0">
                <a:solidFill>
                  <a:schemeClr val="tx2"/>
                </a:solidFill>
                <a:latin typeface="Times New Roman" panose="02020603050405020304" pitchFamily="18" charset="0"/>
              </a:rPr>
              <a:t>- Nhưng </a:t>
            </a:r>
            <a:r>
              <a:rPr lang="en-US" altLang="en-US" sz="3200" b="1">
                <a:solidFill>
                  <a:schemeClr val="tx2"/>
                </a:solidFill>
                <a:latin typeface="Times New Roman" panose="02020603050405020304" pitchFamily="18" charset="0"/>
              </a:rPr>
              <a:t>tôi vẫn phải tìm bằng được vé để biết phải xuống ga nào chứ !</a:t>
            </a:r>
          </a:p>
        </p:txBody>
      </p:sp>
      <p:sp>
        <p:nvSpPr>
          <p:cNvPr id="21" name="Text Box 10"/>
          <p:cNvSpPr txBox="1">
            <a:spLocks noChangeArrowheads="1"/>
          </p:cNvSpPr>
          <p:nvPr/>
        </p:nvSpPr>
        <p:spPr bwMode="auto">
          <a:xfrm>
            <a:off x="417786" y="1058863"/>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 Tiếng có âm tr hoặc ch :</a:t>
            </a:r>
          </a:p>
        </p:txBody>
      </p:sp>
      <p:sp>
        <p:nvSpPr>
          <p:cNvPr id="22" name="Text Box 12"/>
          <p:cNvSpPr txBox="1">
            <a:spLocks noChangeArrowheads="1"/>
          </p:cNvSpPr>
          <p:nvPr/>
        </p:nvSpPr>
        <p:spPr bwMode="auto">
          <a:xfrm>
            <a:off x="5498223" y="2368541"/>
            <a:ext cx="7436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smtClean="0">
                <a:solidFill>
                  <a:srgbClr val="FF0000"/>
                </a:solidFill>
                <a:latin typeface="Times New Roman" panose="02020603050405020304" pitchFamily="18" charset="0"/>
                <a:cs typeface="Times New Roman" panose="02020603050405020304" pitchFamily="18" charset="0"/>
              </a:rPr>
              <a:t>trí</a:t>
            </a:r>
            <a:endParaRPr lang="en-US" altLang="en-US" sz="3200" b="1" u="sng">
              <a:solidFill>
                <a:srgbClr val="008000"/>
              </a:solidFill>
              <a:latin typeface="Times New Roman" panose="02020603050405020304" pitchFamily="18" charset="0"/>
              <a:cs typeface="Times New Roman" panose="02020603050405020304" pitchFamily="18" charset="0"/>
            </a:endParaRPr>
          </a:p>
        </p:txBody>
      </p:sp>
      <p:sp>
        <p:nvSpPr>
          <p:cNvPr id="23" name="Text Box 12"/>
          <p:cNvSpPr txBox="1">
            <a:spLocks noChangeArrowheads="1"/>
          </p:cNvSpPr>
          <p:nvPr/>
        </p:nvSpPr>
        <p:spPr bwMode="auto">
          <a:xfrm>
            <a:off x="5012941" y="4033670"/>
            <a:ext cx="1099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smtClean="0">
                <a:solidFill>
                  <a:srgbClr val="FF0000"/>
                </a:solidFill>
                <a:latin typeface="Times New Roman" panose="02020603050405020304" pitchFamily="18" charset="0"/>
                <a:cs typeface="Times New Roman" panose="02020603050405020304" pitchFamily="18" charset="0"/>
              </a:rPr>
              <a:t>trình</a:t>
            </a:r>
            <a:endParaRPr lang="en-US" altLang="en-US" sz="3200" b="1" u="sng">
              <a:solidFill>
                <a:srgbClr val="008000"/>
              </a:solidFill>
              <a:latin typeface="Times New Roman" panose="02020603050405020304" pitchFamily="18" charset="0"/>
              <a:cs typeface="Times New Roman" panose="02020603050405020304" pitchFamily="18" charset="0"/>
            </a:endParaRPr>
          </a:p>
        </p:txBody>
      </p:sp>
      <p:sp>
        <p:nvSpPr>
          <p:cNvPr id="24" name="Text Box 12"/>
          <p:cNvSpPr txBox="1">
            <a:spLocks noChangeArrowheads="1"/>
          </p:cNvSpPr>
          <p:nvPr/>
        </p:nvSpPr>
        <p:spPr bwMode="auto">
          <a:xfrm>
            <a:off x="5944256" y="2870213"/>
            <a:ext cx="1434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a:solidFill>
                  <a:srgbClr val="FF0000"/>
                </a:solidFill>
                <a:latin typeface="Times New Roman" panose="02020603050405020304" pitchFamily="18" charset="0"/>
                <a:cs typeface="Times New Roman" panose="02020603050405020304" pitchFamily="18" charset="0"/>
              </a:rPr>
              <a:t>c</a:t>
            </a:r>
            <a:r>
              <a:rPr lang="en-US" altLang="en-US" sz="3200" b="1" u="sng" smtClean="0">
                <a:solidFill>
                  <a:srgbClr val="FF0000"/>
                </a:solidFill>
                <a:latin typeface="Times New Roman" panose="02020603050405020304" pitchFamily="18" charset="0"/>
                <a:cs typeface="Times New Roman" panose="02020603050405020304" pitchFamily="18" charset="0"/>
              </a:rPr>
              <a:t>hẳng</a:t>
            </a:r>
            <a:endParaRPr lang="en-US" altLang="en-US" sz="3200" b="1" u="sng">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pSp>
        <p:nvGrpSpPr>
          <p:cNvPr id="5" name="Group 4"/>
          <p:cNvGrpSpPr/>
          <p:nvPr/>
        </p:nvGrpSpPr>
        <p:grpSpPr>
          <a:xfrm>
            <a:off x="0" y="0"/>
            <a:ext cx="12191999" cy="6858000"/>
            <a:chOff x="0" y="0"/>
            <a:chExt cx="12191999" cy="6858000"/>
          </a:xfrm>
        </p:grpSpPr>
        <p:grpSp>
          <p:nvGrpSpPr>
            <p:cNvPr id="6" name="组合 3">
              <a:extLst>
                <a:ext uri="{FF2B5EF4-FFF2-40B4-BE49-F238E27FC236}">
                  <a16:creationId xmlns:a16="http://schemas.microsoft.com/office/drawing/2014/main" xmlns="" id="{3119D9BB-CCDF-46B7-A553-AAD0D54E5977}"/>
                </a:ext>
              </a:extLst>
            </p:cNvPr>
            <p:cNvGrpSpPr/>
            <p:nvPr/>
          </p:nvGrpSpPr>
          <p:grpSpPr>
            <a:xfrm>
              <a:off x="0" y="0"/>
              <a:ext cx="12191999" cy="6858000"/>
              <a:chOff x="0" y="0"/>
              <a:chExt cx="12191999" cy="6858000"/>
            </a:xfrm>
          </p:grpSpPr>
          <p:pic>
            <p:nvPicPr>
              <p:cNvPr id="8" name="图片 1">
                <a:extLst>
                  <a:ext uri="{FF2B5EF4-FFF2-40B4-BE49-F238E27FC236}">
                    <a16:creationId xmlns:a16="http://schemas.microsoft.com/office/drawing/2014/main" xmlns="" id="{98D742B0-F26D-43E0-B99B-7D7B3A27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9" name="矩形 2">
                <a:extLst>
                  <a:ext uri="{FF2B5EF4-FFF2-40B4-BE49-F238E27FC236}">
                    <a16:creationId xmlns:a16="http://schemas.microsoft.com/office/drawing/2014/main" xmlns=""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inpin heiti" charset="-122"/>
                  <a:ea typeface="inpin heiti" charset="-122"/>
                </a:endParaRPr>
              </a:p>
            </p:txBody>
          </p:sp>
        </p:grpSp>
        <p:pic>
          <p:nvPicPr>
            <p:cNvPr id="7" name="图片 5">
              <a:extLst>
                <a:ext uri="{FF2B5EF4-FFF2-40B4-BE49-F238E27FC236}">
                  <a16:creationId xmlns:a16="http://schemas.microsoft.com/office/drawing/2014/main" xmlns="" id="{C3DB7EF5-02CF-479D-BF94-218346A6388E}"/>
                </a:ext>
              </a:extLst>
            </p:cNvPr>
            <p:cNvPicPr>
              <a:picLocks noChangeAspect="1"/>
            </p:cNvPicPr>
            <p:nvPr/>
          </p:nvPicPr>
          <p:blipFill rotWithShape="1">
            <a:blip r:embed="rId3">
              <a:extLst>
                <a:ext uri="{28A0092B-C50C-407E-A947-70E740481C1C}">
                  <a14:useLocalDpi xmlns:a14="http://schemas.microsoft.com/office/drawing/2010/main" val="0"/>
                </a:ext>
              </a:extLst>
            </a:blip>
            <a:srcRect l="9314" t="13503" r="7915" b="3726"/>
            <a:stretch/>
          </p:blipFill>
          <p:spPr>
            <a:xfrm>
              <a:off x="0" y="1905000"/>
              <a:ext cx="4953000" cy="4953000"/>
            </a:xfrm>
            <a:prstGeom prst="rect">
              <a:avLst/>
            </a:prstGeom>
          </p:spPr>
        </p:pic>
      </p:grpSp>
      <p:grpSp>
        <p:nvGrpSpPr>
          <p:cNvPr id="10" name="Group 9"/>
          <p:cNvGrpSpPr/>
          <p:nvPr/>
        </p:nvGrpSpPr>
        <p:grpSpPr>
          <a:xfrm>
            <a:off x="3554290" y="713726"/>
            <a:ext cx="5740523" cy="1028648"/>
            <a:chOff x="3467524" y="60564"/>
            <a:chExt cx="5740523" cy="1028648"/>
          </a:xfrm>
        </p:grpSpPr>
        <p:sp>
          <p:nvSpPr>
            <p:cNvPr id="11" name="矩形: 圆角 6">
              <a:extLst>
                <a:ext uri="{FF2B5EF4-FFF2-40B4-BE49-F238E27FC236}">
                  <a16:creationId xmlns:a16="http://schemas.microsoft.com/office/drawing/2014/main" xmlns="" id="{36F5BCD9-D656-43B7-958D-A26FAD17ADDB}"/>
                </a:ext>
              </a:extLst>
            </p:cNvPr>
            <p:cNvSpPr/>
            <p:nvPr/>
          </p:nvSpPr>
          <p:spPr>
            <a:xfrm>
              <a:off x="3467524" y="60564"/>
              <a:ext cx="5740523" cy="1028648"/>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inpin heiti" charset="-122"/>
                <a:cs typeface="Times New Roman" panose="02020603050405020304" pitchFamily="18" charset="0"/>
              </a:endParaRPr>
            </a:p>
          </p:txBody>
        </p:sp>
        <p:sp>
          <p:nvSpPr>
            <p:cNvPr id="12" name="Rectangle 11"/>
            <p:cNvSpPr/>
            <p:nvPr/>
          </p:nvSpPr>
          <p:spPr>
            <a:xfrm>
              <a:off x="3479601" y="113083"/>
              <a:ext cx="5728446" cy="923330"/>
            </a:xfrm>
            <a:prstGeom prst="rect">
              <a:avLst/>
            </a:prstGeom>
            <a:noFill/>
          </p:spPr>
          <p:txBody>
            <a:bodyPr wrap="square" lIns="91440" tIns="45720" rIns="91440" bIns="45720">
              <a:spAutoFit/>
            </a:bodyPr>
            <a:lstStyle/>
            <a:p>
              <a:pPr algn="ctr"/>
              <a:r>
                <a:rPr lang="en-US" sz="5400" b="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DẶN DÒ</a:t>
              </a:r>
              <a:endPar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grpSp>
      <p:sp>
        <p:nvSpPr>
          <p:cNvPr id="13" name="矩形: 圆角 11">
            <a:extLst>
              <a:ext uri="{FF2B5EF4-FFF2-40B4-BE49-F238E27FC236}">
                <a16:creationId xmlns:a16="http://schemas.microsoft.com/office/drawing/2014/main" xmlns="" id="{F0000350-C088-4BD9-973D-62C10158B495}"/>
              </a:ext>
            </a:extLst>
          </p:cNvPr>
          <p:cNvSpPr/>
          <p:nvPr/>
        </p:nvSpPr>
        <p:spPr>
          <a:xfrm>
            <a:off x="5139644" y="2364828"/>
            <a:ext cx="5565142" cy="1256278"/>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Xem</a:t>
            </a:r>
            <a:r>
              <a:rPr lang="en-US" altLang="zh-CN" sz="4400" dirty="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lại</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bài</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chính</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tả</a:t>
            </a:r>
            <a:endParaRPr lang="zh-CN" altLang="en-US" sz="4400" dirty="0">
              <a:solidFill>
                <a:srgbClr val="FF0000"/>
              </a:solidFill>
              <a:latin typeface="Times New Roman" panose="02020603050405020304" pitchFamily="18" charset="0"/>
              <a:ea typeface="inpin heiti" charset="-122"/>
              <a:cs typeface="Times New Roman" panose="02020603050405020304" pitchFamily="18" charset="0"/>
            </a:endParaRPr>
          </a:p>
        </p:txBody>
      </p:sp>
      <p:sp>
        <p:nvSpPr>
          <p:cNvPr id="14" name="矩形: 圆角 14">
            <a:extLst>
              <a:ext uri="{FF2B5EF4-FFF2-40B4-BE49-F238E27FC236}">
                <a16:creationId xmlns:a16="http://schemas.microsoft.com/office/drawing/2014/main" xmlns="" id="{94CA3871-7D2B-4E80-8188-EBB804F9F2F9}"/>
              </a:ext>
            </a:extLst>
          </p:cNvPr>
          <p:cNvSpPr/>
          <p:nvPr/>
        </p:nvSpPr>
        <p:spPr>
          <a:xfrm>
            <a:off x="5249960" y="4104423"/>
            <a:ext cx="5344510" cy="1086583"/>
          </a:xfrm>
          <a:prstGeom prst="roundRect">
            <a:avLst>
              <a:gd name="adj" fmla="val 50000"/>
            </a:avLst>
          </a:prstGeom>
          <a:solidFill>
            <a:schemeClr val="accent4">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Chuẩn</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bị</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tiết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sau</a:t>
            </a:r>
            <a:endParaRPr lang="zh-CN" altLang="en-US" sz="4400" dirty="0">
              <a:solidFill>
                <a:srgbClr val="FF0000"/>
              </a:solidFill>
              <a:latin typeface="Times New Roman" panose="020206030504050203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3754120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0DA1A78-517C-4772-A9C2-969AE648E42B}"/>
              </a:ext>
            </a:extLst>
          </p:cNvPr>
          <p:cNvSpPr/>
          <p:nvPr/>
        </p:nvSpPr>
        <p:spPr>
          <a:xfrm>
            <a:off x="4597555" y="2698346"/>
            <a:ext cx="5861566" cy="1170321"/>
          </a:xfrm>
          <a:prstGeom prst="rect">
            <a:avLst/>
          </a:prstGeom>
          <a:noFill/>
        </p:spPr>
        <p:txBody>
          <a:bodyPr>
            <a:spAutoFit/>
          </a:bodyPr>
          <a:lstStyle/>
          <a:p>
            <a:pPr algn="ctr" eaLnBrk="1" fontAlgn="auto" hangingPunct="1">
              <a:spcBef>
                <a:spcPts val="0"/>
              </a:spcBef>
              <a:spcAft>
                <a:spcPts val="0"/>
              </a:spcAft>
              <a:defRPr/>
            </a:pPr>
            <a:r>
              <a:rPr lang="en-US" sz="7020" b="1" smtClean="0">
                <a:ln w="0"/>
                <a:solidFill>
                  <a:srgbClr val="002060"/>
                </a:solidFill>
                <a:effectLst>
                  <a:outerShdw blurRad="38100" dist="19050" dir="2700000" algn="tl" rotWithShape="0">
                    <a:schemeClr val="dk1">
                      <a:alpha val="40000"/>
                    </a:schemeClr>
                  </a:outerShdw>
                </a:effectLst>
                <a:cs typeface="Times New Roman" panose="02020603050405020304" pitchFamily="18" charset="0"/>
              </a:rPr>
              <a:t>KHÁM PHÁ</a:t>
            </a:r>
            <a:endPar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endParaRPr>
          </a:p>
        </p:txBody>
      </p:sp>
    </p:spTree>
    <p:extLst>
      <p:ext uri="{BB962C8B-B14F-4D97-AF65-F5344CB8AC3E}">
        <p14:creationId xmlns:p14="http://schemas.microsoft.com/office/powerpoint/2010/main" val="386616909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G:\New folder (2)\xedap20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30" y="40168"/>
            <a:ext cx="4214468" cy="3384558"/>
          </a:xfrm>
          <a:noFill/>
        </p:spPr>
      </p:pic>
      <p:grpSp>
        <p:nvGrpSpPr>
          <p:cNvPr id="11" name="Group 10"/>
          <p:cNvGrpSpPr/>
          <p:nvPr/>
        </p:nvGrpSpPr>
        <p:grpSpPr>
          <a:xfrm>
            <a:off x="273682" y="3661361"/>
            <a:ext cx="4197927" cy="3188091"/>
            <a:chOff x="3997036" y="4762500"/>
            <a:chExt cx="4097482" cy="2133600"/>
          </a:xfrm>
        </p:grpSpPr>
        <p:pic>
          <p:nvPicPr>
            <p:cNvPr id="7" name="Picture 13" descr="xelov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118" y="48006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2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036" y="47625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Tin tức &amp;amp; Sự kiệ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898" y="0"/>
            <a:ext cx="7391102" cy="684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177159" y="62212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b="1">
                <a:solidFill>
                  <a:srgbClr val="0000FF"/>
                </a:solidFill>
                <a:latin typeface="Times New Roman" panose="02020603050405020304" pitchFamily="18" charset="0"/>
                <a:cs typeface="Times New Roman" panose="02020603050405020304" pitchFamily="18" charset="0"/>
              </a:rPr>
              <a:t>Chính </a:t>
            </a:r>
            <a:r>
              <a:rPr lang="en-US" sz="3200" b="1" smtClean="0">
                <a:solidFill>
                  <a:srgbClr val="0000FF"/>
                </a:solidFill>
                <a:latin typeface="Times New Roman" panose="02020603050405020304" pitchFamily="18" charset="0"/>
                <a:cs typeface="Times New Roman" panose="02020603050405020304" pitchFamily="18" charset="0"/>
              </a:rPr>
              <a:t>tả</a:t>
            </a:r>
            <a:endParaRPr lang="en-US" sz="3200">
              <a:latin typeface="Times New Roman" panose="02020603050405020304" pitchFamily="18" charset="0"/>
              <a:cs typeface="Times New Roman" panose="02020603050405020304" pitchFamily="18" charset="0"/>
            </a:endParaRPr>
          </a:p>
        </p:txBody>
      </p:sp>
      <p:sp>
        <p:nvSpPr>
          <p:cNvPr id="4" name="Text Box 11"/>
          <p:cNvSpPr txBox="1">
            <a:spLocks noChangeArrowheads="1"/>
          </p:cNvSpPr>
          <p:nvPr/>
        </p:nvSpPr>
        <p:spPr bwMode="auto">
          <a:xfrm>
            <a:off x="1445173" y="1034230"/>
            <a:ext cx="929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200" b="1">
                <a:solidFill>
                  <a:srgbClr val="FF0000"/>
                </a:solidFill>
                <a:latin typeface="Times New Roman" panose="02020603050405020304" pitchFamily="18" charset="0"/>
                <a:cs typeface="Times New Roman" panose="02020603050405020304" pitchFamily="18" charset="0"/>
              </a:rPr>
              <a:t>Cha đẻ của chiếc lốp xe đạp.</a:t>
            </a:r>
          </a:p>
        </p:txBody>
      </p:sp>
      <p:sp>
        <p:nvSpPr>
          <p:cNvPr id="5" name="Text Box 12"/>
          <p:cNvSpPr txBox="1">
            <a:spLocks noChangeArrowheads="1"/>
          </p:cNvSpPr>
          <p:nvPr/>
        </p:nvSpPr>
        <p:spPr bwMode="auto">
          <a:xfrm>
            <a:off x="945932" y="1725573"/>
            <a:ext cx="1075208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000">
                <a:solidFill>
                  <a:schemeClr val="tx2">
                    <a:lumMod val="95000"/>
                    <a:lumOff val="5000"/>
                  </a:schemeClr>
                </a:solidFill>
                <a:latin typeface="Times New Roman" panose="02020603050405020304" pitchFamily="18" charset="0"/>
                <a:cs typeface="Times New Roman" panose="02020603050405020304" pitchFamily="18" charset="0"/>
              </a:rPr>
              <a:t>      Vào cuối thế kỉ XIX, bánh xe đạp còn làm bằng gỗ, nẹp sắt, do đó đi rất xóc. Người đầu tiên sáng chế ra chiếc lốp xe bằng cao su là Đân-lớp, một học sinh nước Anh. Từ một lần suýt ngã vì vấp phải ống cao su dẫn nước, Đân -lớp đã nghĩ ra cách cuộn ống cao su cho vừa vành bánh xe rồi bơm hơi căng lên thay cho gỗ và nẹp sắt. Phát minh của Đân-lớp được đăng kí chính thức vào năm 1880. Về sau, lốp xe đạp có thêm chiếc săm bơm căng hơi nằm bên trong.</a:t>
            </a:r>
          </a:p>
          <a:p>
            <a:pPr algn="just"/>
            <a:r>
              <a:rPr lang="en-US" sz="3000">
                <a:solidFill>
                  <a:schemeClr val="tx2">
                    <a:lumMod val="95000"/>
                    <a:lumOff val="5000"/>
                  </a:schemeClr>
                </a:solidFill>
                <a:latin typeface="Times New Roman" panose="02020603050405020304" pitchFamily="18" charset="0"/>
                <a:cs typeface="Times New Roman" panose="02020603050405020304" pitchFamily="18" charset="0"/>
              </a:rPr>
              <a:t>                                       </a:t>
            </a:r>
            <a:r>
              <a:rPr lang="en-US" sz="3000" smtClean="0">
                <a:solidFill>
                  <a:schemeClr val="tx2">
                    <a:lumMod val="95000"/>
                    <a:lumOff val="5000"/>
                  </a:schemeClr>
                </a:solidFill>
                <a:latin typeface="Times New Roman" panose="02020603050405020304" pitchFamily="18" charset="0"/>
                <a:cs typeface="Times New Roman" panose="02020603050405020304" pitchFamily="18" charset="0"/>
              </a:rPr>
              <a:t>				Theo </a:t>
            </a:r>
            <a:r>
              <a:rPr lang="en-US" sz="3000">
                <a:solidFill>
                  <a:schemeClr val="tx2">
                    <a:lumMod val="95000"/>
                    <a:lumOff val="5000"/>
                  </a:schemeClr>
                </a:solidFill>
                <a:latin typeface="Times New Roman" panose="02020603050405020304" pitchFamily="18" charset="0"/>
                <a:cs typeface="Times New Roman" panose="02020603050405020304" pitchFamily="18" charset="0"/>
              </a:rPr>
              <a:t>Vũ Bội Tuyền</a:t>
            </a:r>
          </a:p>
        </p:txBody>
      </p:sp>
      <p:sp>
        <p:nvSpPr>
          <p:cNvPr id="6" name="Title 3"/>
          <p:cNvSpPr>
            <a:spLocks noGrp="1"/>
          </p:cNvSpPr>
          <p:nvPr>
            <p:ph type="title"/>
          </p:nvPr>
        </p:nvSpPr>
        <p:spPr>
          <a:xfrm>
            <a:off x="0" y="0"/>
            <a:ext cx="12192000" cy="622126"/>
          </a:xfrm>
        </p:spPr>
        <p:txBody>
          <a:bodyPr/>
          <a:lstStyle/>
          <a:p>
            <a:pPr algn="ctr"/>
            <a:r>
              <a:rPr lang="en-US" dirty="0" err="1" smtClean="0">
                <a:solidFill>
                  <a:schemeClr val="tx2"/>
                </a:solidFill>
                <a:latin typeface="Times New Roman" panose="02020603050405020304" pitchFamily="18" charset="0"/>
                <a:cs typeface="Times New Roman" panose="02020603050405020304" pitchFamily="18" charset="0"/>
              </a:rPr>
              <a:t>Thứ</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sáu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ngày</a:t>
            </a:r>
            <a:r>
              <a:rPr lang="en-US" dirty="0" smtClean="0">
                <a:solidFill>
                  <a:schemeClr val="tx2"/>
                </a:solidFill>
                <a:latin typeface="Times New Roman" panose="02020603050405020304" pitchFamily="18" charset="0"/>
                <a:cs typeface="Times New Roman" panose="02020603050405020304" pitchFamily="18" charset="0"/>
              </a:rPr>
              <a:t> </a:t>
            </a:r>
            <a:r>
              <a:rPr lang="en-US" dirty="0" smtClean="0">
                <a:solidFill>
                  <a:schemeClr val="tx2"/>
                </a:solidFill>
                <a:latin typeface="Times New Roman" panose="02020603050405020304" pitchFamily="18" charset="0"/>
                <a:cs typeface="Times New Roman" panose="02020603050405020304" pitchFamily="18" charset="0"/>
              </a:rPr>
              <a:t>28 </a:t>
            </a:r>
            <a:r>
              <a:rPr lang="en-US" dirty="0" err="1" smtClean="0">
                <a:solidFill>
                  <a:schemeClr val="tx2"/>
                </a:solidFill>
                <a:latin typeface="Times New Roman" panose="02020603050405020304" pitchFamily="18" charset="0"/>
                <a:cs typeface="Times New Roman" panose="02020603050405020304" pitchFamily="18" charset="0"/>
              </a:rPr>
              <a:t>tháng</a:t>
            </a:r>
            <a:r>
              <a:rPr lang="en-US" dirty="0" smtClean="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01 </a:t>
            </a:r>
            <a:r>
              <a:rPr lang="en-US" dirty="0" err="1" smtClean="0">
                <a:solidFill>
                  <a:schemeClr val="tx2"/>
                </a:solidFill>
                <a:latin typeface="Times New Roman" panose="02020603050405020304" pitchFamily="18" charset="0"/>
                <a:cs typeface="Times New Roman" panose="02020603050405020304" pitchFamily="18" charset="0"/>
              </a:rPr>
              <a:t>năm</a:t>
            </a:r>
            <a:r>
              <a:rPr lang="en-US" dirty="0" smtClean="0">
                <a:solidFill>
                  <a:schemeClr val="tx2"/>
                </a:solidFill>
                <a:latin typeface="Times New Roman" panose="02020603050405020304" pitchFamily="18" charset="0"/>
                <a:cs typeface="Times New Roman" panose="02020603050405020304" pitchFamily="18" charset="0"/>
              </a:rPr>
              <a:t> 2022</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755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297"/>
            <a:ext cx="12191999" cy="6858594"/>
          </a:xfrm>
          <a:prstGeom prst="rect">
            <a:avLst/>
          </a:prstGeom>
        </p:spPr>
      </p:pic>
      <p:sp>
        <p:nvSpPr>
          <p:cNvPr id="9" name="Text Box 11"/>
          <p:cNvSpPr txBox="1">
            <a:spLocks noChangeArrowheads="1"/>
          </p:cNvSpPr>
          <p:nvPr/>
        </p:nvSpPr>
        <p:spPr bwMode="auto">
          <a:xfrm>
            <a:off x="214193" y="473141"/>
            <a:ext cx="5691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 - </a:t>
            </a:r>
            <a:r>
              <a:rPr lang="en-US" altLang="en-US" sz="4000" b="1" smtClean="0">
                <a:solidFill>
                  <a:srgbClr val="FF0000"/>
                </a:solidFill>
                <a:latin typeface="Times New Roman" panose="02020603050405020304" pitchFamily="18" charset="0"/>
              </a:rPr>
              <a:t>Bài văn nói về điều gì ?</a:t>
            </a:r>
            <a:endParaRPr lang="en-US" altLang="en-US" sz="4000" b="1">
              <a:solidFill>
                <a:srgbClr val="FF0000"/>
              </a:solidFill>
              <a:latin typeface="Times New Roman" panose="02020603050405020304" pitchFamily="18" charset="0"/>
            </a:endParaRPr>
          </a:p>
        </p:txBody>
      </p:sp>
      <p:sp>
        <p:nvSpPr>
          <p:cNvPr id="10" name="Text Box 4"/>
          <p:cNvSpPr txBox="1">
            <a:spLocks noChangeArrowheads="1"/>
          </p:cNvSpPr>
          <p:nvPr/>
        </p:nvSpPr>
        <p:spPr bwMode="auto">
          <a:xfrm>
            <a:off x="417322" y="1244887"/>
            <a:ext cx="43171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rgbClr val="0000FF"/>
                </a:solidFill>
                <a:latin typeface="Times New Roman" panose="02020603050405020304" pitchFamily="18" charset="0"/>
              </a:rPr>
              <a:t> </a:t>
            </a:r>
            <a:r>
              <a:rPr lang="en-US" altLang="en-US" sz="4000" b="1" smtClean="0">
                <a:solidFill>
                  <a:srgbClr val="0000FF"/>
                </a:solidFill>
                <a:latin typeface="Times New Roman" panose="02020603050405020304" pitchFamily="18" charset="0"/>
              </a:rPr>
              <a:t>- Sự ra đời của chiếc lốp xe đạp.</a:t>
            </a:r>
            <a:endParaRPr lang="en-US" altLang="en-US" sz="4000" b="1">
              <a:solidFill>
                <a:srgbClr val="0000FF"/>
              </a:solidFill>
              <a:latin typeface="Times New Roman" panose="02020603050405020304" pitchFamily="18" charset="0"/>
            </a:endParaRPr>
          </a:p>
        </p:txBody>
      </p:sp>
      <p:sp>
        <p:nvSpPr>
          <p:cNvPr id="11" name="Text Box 11"/>
          <p:cNvSpPr txBox="1">
            <a:spLocks noChangeArrowheads="1"/>
          </p:cNvSpPr>
          <p:nvPr/>
        </p:nvSpPr>
        <p:spPr bwMode="auto">
          <a:xfrm>
            <a:off x="334002" y="2774319"/>
            <a:ext cx="51017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4000" b="1">
                <a:solidFill>
                  <a:srgbClr val="FF0000"/>
                </a:solidFill>
                <a:latin typeface="Times New Roman" panose="02020603050405020304" pitchFamily="18" charset="0"/>
              </a:rPr>
              <a:t> - </a:t>
            </a:r>
            <a:r>
              <a:rPr lang="en-US" altLang="en-US" sz="4000" b="1" smtClean="0">
                <a:solidFill>
                  <a:srgbClr val="FF0000"/>
                </a:solidFill>
                <a:latin typeface="Times New Roman" panose="02020603050405020304" pitchFamily="18" charset="0"/>
              </a:rPr>
              <a:t>Ai là người đầu tiên phát minh ra chiếc lốp xe đạp bằng cao su ?</a:t>
            </a:r>
            <a:endParaRPr lang="en-US" altLang="en-US" sz="4000" b="1">
              <a:solidFill>
                <a:srgbClr val="FF0000"/>
              </a:solidFill>
              <a:latin typeface="Times New Roman" panose="02020603050405020304" pitchFamily="18" charset="0"/>
            </a:endParaRPr>
          </a:p>
        </p:txBody>
      </p:sp>
      <p:sp>
        <p:nvSpPr>
          <p:cNvPr id="12" name="Text Box 4"/>
          <p:cNvSpPr txBox="1">
            <a:spLocks noChangeArrowheads="1"/>
          </p:cNvSpPr>
          <p:nvPr/>
        </p:nvSpPr>
        <p:spPr bwMode="auto">
          <a:xfrm>
            <a:off x="475785" y="5300836"/>
            <a:ext cx="3697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rgbClr val="0000FF"/>
                </a:solidFill>
                <a:latin typeface="Times New Roman" panose="02020603050405020304" pitchFamily="18" charset="0"/>
              </a:rPr>
              <a:t> - Đân- </a:t>
            </a:r>
            <a:r>
              <a:rPr lang="en-US" altLang="en-US" sz="4000" b="1" smtClean="0">
                <a:solidFill>
                  <a:srgbClr val="0000FF"/>
                </a:solidFill>
                <a:latin typeface="Times New Roman" panose="02020603050405020304" pitchFamily="18" charset="0"/>
              </a:rPr>
              <a:t>lớp</a:t>
            </a:r>
            <a:endParaRPr lang="en-US" altLang="en-US" sz="4000" b="1">
              <a:solidFill>
                <a:srgbClr val="0000FF"/>
              </a:solidFill>
              <a:latin typeface="Times New Roman" panose="02020603050405020304" pitchFamily="18" charset="0"/>
            </a:endParaRPr>
          </a:p>
        </p:txBody>
      </p:sp>
      <p:pic>
        <p:nvPicPr>
          <p:cNvPr id="15" name="Picture 2" descr="Tin tức &amp;amp; Sự k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070" y="1"/>
            <a:ext cx="60549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564"/>
            <a:ext cx="12191999" cy="6858000"/>
            <a:chOff x="0" y="0"/>
            <a:chExt cx="12191999" cy="6858000"/>
          </a:xfrm>
        </p:grpSpPr>
        <p:grpSp>
          <p:nvGrpSpPr>
            <p:cNvPr id="3" name="组合 3">
              <a:extLst>
                <a:ext uri="{FF2B5EF4-FFF2-40B4-BE49-F238E27FC236}">
                  <a16:creationId xmlns:a16="http://schemas.microsoft.com/office/drawing/2014/main" xmlns="" id="{3119D9BB-CCDF-46B7-A553-AAD0D54E5977}"/>
                </a:ext>
              </a:extLst>
            </p:cNvPr>
            <p:cNvGrpSpPr/>
            <p:nvPr/>
          </p:nvGrpSpPr>
          <p:grpSpPr>
            <a:xfrm>
              <a:off x="0" y="0"/>
              <a:ext cx="12191999" cy="6858000"/>
              <a:chOff x="0" y="0"/>
              <a:chExt cx="12191999" cy="6858000"/>
            </a:xfrm>
          </p:grpSpPr>
          <p:pic>
            <p:nvPicPr>
              <p:cNvPr id="5" name="图片 1">
                <a:extLst>
                  <a:ext uri="{FF2B5EF4-FFF2-40B4-BE49-F238E27FC236}">
                    <a16:creationId xmlns:a16="http://schemas.microsoft.com/office/drawing/2014/main" xmlns=""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6" name="矩形 2">
                <a:extLst>
                  <a:ext uri="{FF2B5EF4-FFF2-40B4-BE49-F238E27FC236}">
                    <a16:creationId xmlns:a16="http://schemas.microsoft.com/office/drawing/2014/main" xmlns=""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inpin heiti" charset="-122"/>
                  <a:ea typeface="inpin heiti" charset="-122"/>
                </a:endParaRPr>
              </a:p>
            </p:txBody>
          </p:sp>
        </p:grpSp>
        <p:pic>
          <p:nvPicPr>
            <p:cNvPr id="4" name="图片 5">
              <a:extLst>
                <a:ext uri="{FF2B5EF4-FFF2-40B4-BE49-F238E27FC236}">
                  <a16:creationId xmlns:a16="http://schemas.microsoft.com/office/drawing/2014/main" xmlns="" id="{C3DB7EF5-02CF-479D-BF94-218346A6388E}"/>
                </a:ext>
              </a:extLst>
            </p:cNvPr>
            <p:cNvPicPr>
              <a:picLocks noChangeAspect="1"/>
            </p:cNvPicPr>
            <p:nvPr/>
          </p:nvPicPr>
          <p:blipFill rotWithShape="1">
            <a:blip r:embed="rId4">
              <a:extLst>
                <a:ext uri="{28A0092B-C50C-407E-A947-70E740481C1C}">
                  <a14:useLocalDpi xmlns:a14="http://schemas.microsoft.com/office/drawing/2010/main" val="0"/>
                </a:ext>
              </a:extLst>
            </a:blip>
            <a:srcRect l="9314" t="13503" r="7915" b="3726"/>
            <a:stretch/>
          </p:blipFill>
          <p:spPr>
            <a:xfrm>
              <a:off x="0" y="1905000"/>
              <a:ext cx="4953000" cy="4953000"/>
            </a:xfrm>
            <a:prstGeom prst="rect">
              <a:avLst/>
            </a:prstGeom>
          </p:spPr>
        </p:pic>
      </p:grpSp>
      <p:grpSp>
        <p:nvGrpSpPr>
          <p:cNvPr id="19" name="Group 18"/>
          <p:cNvGrpSpPr/>
          <p:nvPr/>
        </p:nvGrpSpPr>
        <p:grpSpPr>
          <a:xfrm>
            <a:off x="3619925" y="60564"/>
            <a:ext cx="5740523" cy="1028648"/>
            <a:chOff x="3467524" y="60564"/>
            <a:chExt cx="5740523" cy="1028648"/>
          </a:xfrm>
        </p:grpSpPr>
        <p:sp>
          <p:nvSpPr>
            <p:cNvPr id="7" name="矩形: 圆角 6">
              <a:extLst>
                <a:ext uri="{FF2B5EF4-FFF2-40B4-BE49-F238E27FC236}">
                  <a16:creationId xmlns:a16="http://schemas.microsoft.com/office/drawing/2014/main" xmlns="" id="{36F5BCD9-D656-43B7-958D-A26FAD17ADDB}"/>
                </a:ext>
              </a:extLst>
            </p:cNvPr>
            <p:cNvSpPr/>
            <p:nvPr/>
          </p:nvSpPr>
          <p:spPr>
            <a:xfrm>
              <a:off x="3467524" y="60564"/>
              <a:ext cx="5740523" cy="1028648"/>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inpin heiti" charset="-122"/>
                <a:cs typeface="Times New Roman" panose="02020603050405020304" pitchFamily="18" charset="0"/>
              </a:endParaRPr>
            </a:p>
          </p:txBody>
        </p:sp>
        <p:sp>
          <p:nvSpPr>
            <p:cNvPr id="8" name="Rectangle 7"/>
            <p:cNvSpPr/>
            <p:nvPr/>
          </p:nvSpPr>
          <p:spPr>
            <a:xfrm>
              <a:off x="3467524" y="61063"/>
              <a:ext cx="5728446" cy="923330"/>
            </a:xfrm>
            <a:prstGeom prst="rect">
              <a:avLst/>
            </a:prstGeom>
            <a:noFill/>
          </p:spPr>
          <p:txBody>
            <a:bodyPr wrap="square" lIns="91440" tIns="45720" rIns="91440" bIns="45720">
              <a:spAutoFit/>
            </a:bodyPr>
            <a:lstStyle/>
            <a:p>
              <a:pPr algn="ct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viết</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từ</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khó</a:t>
              </a:r>
              <a:endPar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4334495" y="1670811"/>
            <a:ext cx="3559054" cy="944618"/>
            <a:chOff x="5078473" y="1717928"/>
            <a:chExt cx="3559054" cy="944618"/>
          </a:xfrm>
        </p:grpSpPr>
        <p:sp>
          <p:nvSpPr>
            <p:cNvPr id="9" name="任意多边形 33">
              <a:extLst>
                <a:ext uri="{FF2B5EF4-FFF2-40B4-BE49-F238E27FC236}">
                  <a16:creationId xmlns:a16="http://schemas.microsoft.com/office/drawing/2014/main" xmlns="" id="{060F65E5-D9C0-4C9A-9E47-A7F0D08C17BE}"/>
                </a:ext>
              </a:extLst>
            </p:cNvPr>
            <p:cNvSpPr>
              <a:spLocks/>
            </p:cNvSpPr>
            <p:nvPr/>
          </p:nvSpPr>
          <p:spPr bwMode="auto">
            <a:xfrm flipH="1">
              <a:off x="5078473" y="1737034"/>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endParaRPr lang="zh-CN" altLang="en-US" dirty="0">
                <a:solidFill>
                  <a:srgbClr val="FF0000"/>
                </a:solidFill>
                <a:latin typeface="inpin heiti" charset="-122"/>
                <a:ea typeface="inpin heiti" charset="-122"/>
              </a:endParaRPr>
            </a:p>
          </p:txBody>
        </p:sp>
        <p:sp>
          <p:nvSpPr>
            <p:cNvPr id="13" name="Rectangle 12"/>
            <p:cNvSpPr/>
            <p:nvPr/>
          </p:nvSpPr>
          <p:spPr>
            <a:xfrm>
              <a:off x="5759888" y="1717928"/>
              <a:ext cx="2127505" cy="923330"/>
            </a:xfrm>
            <a:prstGeom prst="rect">
              <a:avLst/>
            </a:prstGeom>
          </p:spPr>
          <p:txBody>
            <a:bodyPr wrap="none">
              <a:spAutoFit/>
            </a:bodyPr>
            <a:lstStyle/>
            <a:p>
              <a:r>
                <a:rPr lang="en-US" sz="5400">
                  <a:solidFill>
                    <a:schemeClr val="tx2"/>
                  </a:solidFill>
                  <a:latin typeface="Times New Roman" panose="02020603050405020304" pitchFamily="18" charset="0"/>
                  <a:cs typeface="Times New Roman" panose="02020603050405020304" pitchFamily="18" charset="0"/>
                </a:rPr>
                <a:t>n</a:t>
              </a:r>
              <a:r>
                <a:rPr lang="en-US" sz="5400" smtClean="0">
                  <a:solidFill>
                    <a:schemeClr val="tx2"/>
                  </a:solidFill>
                  <a:latin typeface="Times New Roman" panose="02020603050405020304" pitchFamily="18" charset="0"/>
                  <a:cs typeface="Times New Roman" panose="02020603050405020304" pitchFamily="18" charset="0"/>
                </a:rPr>
                <a:t>ẹp sắt</a:t>
              </a:r>
              <a:endParaRPr lang="en-US" sz="5400" dirty="0">
                <a:solidFill>
                  <a:schemeClr val="tx2"/>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309803" y="3715604"/>
            <a:ext cx="3559054" cy="952616"/>
            <a:chOff x="6693433" y="4144833"/>
            <a:chExt cx="3559054" cy="952616"/>
          </a:xfrm>
          <a:solidFill>
            <a:schemeClr val="accent5">
              <a:lumMod val="60000"/>
              <a:lumOff val="40000"/>
            </a:schemeClr>
          </a:solidFill>
        </p:grpSpPr>
        <p:sp>
          <p:nvSpPr>
            <p:cNvPr id="11" name="任意多边形 35">
              <a:extLst>
                <a:ext uri="{FF2B5EF4-FFF2-40B4-BE49-F238E27FC236}">
                  <a16:creationId xmlns:a16="http://schemas.microsoft.com/office/drawing/2014/main" xmlns="" id="{A7D1FFEB-E835-4400-84D3-C0BF3AE03F3A}"/>
                </a:ext>
              </a:extLst>
            </p:cNvPr>
            <p:cNvSpPr>
              <a:spLocks/>
            </p:cNvSpPr>
            <p:nvPr/>
          </p:nvSpPr>
          <p:spPr bwMode="auto">
            <a:xfrm flipH="1">
              <a:off x="6693433" y="4171937"/>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grpFill/>
            <a:ln>
              <a:noFill/>
            </a:ln>
          </p:spPr>
          <p:txBody>
            <a:bodyPr anchor="ctr"/>
            <a:lstStyle/>
            <a:p>
              <a:endParaRPr lang="zh-CN" altLang="en-US" dirty="0">
                <a:latin typeface="inpin heiti" charset="-122"/>
                <a:ea typeface="inpin heiti" charset="-122"/>
              </a:endParaRPr>
            </a:p>
          </p:txBody>
        </p:sp>
        <p:sp>
          <p:nvSpPr>
            <p:cNvPr id="14" name="Rectangle 13"/>
            <p:cNvSpPr/>
            <p:nvPr/>
          </p:nvSpPr>
          <p:spPr>
            <a:xfrm>
              <a:off x="7021133" y="4144833"/>
              <a:ext cx="2935419" cy="923330"/>
            </a:xfrm>
            <a:prstGeom prst="rect">
              <a:avLst/>
            </a:prstGeom>
            <a:grpFill/>
          </p:spPr>
          <p:txBody>
            <a:bodyPr wrap="none">
              <a:spAutoFit/>
            </a:bodyPr>
            <a:lstStyle/>
            <a:p>
              <a:r>
                <a:rPr lang="en-US" sz="5400" smtClean="0">
                  <a:solidFill>
                    <a:schemeClr val="tx2"/>
                  </a:solidFill>
                  <a:latin typeface="Times New Roman" panose="02020603050405020304" pitchFamily="18" charset="0"/>
                  <a:cs typeface="Times New Roman" panose="02020603050405020304" pitchFamily="18" charset="0"/>
                </a:rPr>
                <a:t>Đân – lớp</a:t>
              </a:r>
              <a:endParaRPr lang="en-US" sz="5400" dirty="0">
                <a:solidFill>
                  <a:schemeClr val="tx2"/>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8072640" y="4521984"/>
            <a:ext cx="3557861" cy="942345"/>
            <a:chOff x="7772401" y="5282515"/>
            <a:chExt cx="3557861" cy="942345"/>
          </a:xfrm>
        </p:grpSpPr>
        <p:sp>
          <p:nvSpPr>
            <p:cNvPr id="12" name="任意多边形 36">
              <a:extLst>
                <a:ext uri="{FF2B5EF4-FFF2-40B4-BE49-F238E27FC236}">
                  <a16:creationId xmlns:a16="http://schemas.microsoft.com/office/drawing/2014/main" xmlns="" id="{976FA575-4DC3-40AE-8874-82AE67AE6C56}"/>
                </a:ext>
              </a:extLst>
            </p:cNvPr>
            <p:cNvSpPr>
              <a:spLocks/>
            </p:cNvSpPr>
            <p:nvPr/>
          </p:nvSpPr>
          <p:spPr bwMode="auto">
            <a:xfrm flipH="1">
              <a:off x="7772401" y="5282515"/>
              <a:ext cx="3557861" cy="925513"/>
            </a:xfrm>
            <a:custGeom>
              <a:avLst/>
              <a:gdLst>
                <a:gd name="T0" fmla="*/ 462526 w 4736306"/>
                <a:gd name="T1" fmla="*/ 0 h 925514"/>
                <a:gd name="T2" fmla="*/ 519645 w 4736306"/>
                <a:gd name="T3" fmla="*/ 5761 h 925514"/>
                <a:gd name="T4" fmla="*/ 519645 w 4736306"/>
                <a:gd name="T5" fmla="*/ 0 h 925514"/>
                <a:gd name="T6" fmla="*/ 4733927 w 4736306"/>
                <a:gd name="T7" fmla="*/ 0 h 925514"/>
                <a:gd name="T8" fmla="*/ 4733927 w 4736306"/>
                <a:gd name="T9" fmla="*/ 925511 h 925514"/>
                <a:gd name="T10" fmla="*/ 519645 w 4736306"/>
                <a:gd name="T11" fmla="*/ 925511 h 925514"/>
                <a:gd name="T12" fmla="*/ 519645 w 4736306"/>
                <a:gd name="T13" fmla="*/ 919750 h 925514"/>
                <a:gd name="T14" fmla="*/ 462526 w 4736306"/>
                <a:gd name="T15" fmla="*/ 925511 h 925514"/>
                <a:gd name="T16" fmla="*/ 0 w 4736306"/>
                <a:gd name="T17" fmla="*/ 462757 h 925514"/>
                <a:gd name="T18" fmla="*/ 46252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chemeClr val="accent4">
                <a:lumMod val="20000"/>
                <a:lumOff val="80000"/>
              </a:schemeClr>
            </a:solidFill>
            <a:ln>
              <a:noFill/>
            </a:ln>
          </p:spPr>
          <p:txBody>
            <a:bodyPr anchor="ctr"/>
            <a:lstStyle/>
            <a:p>
              <a:endParaRPr lang="zh-CN" altLang="en-US" dirty="0">
                <a:latin typeface="inpin heiti" charset="-122"/>
                <a:ea typeface="inpin heiti" charset="-122"/>
              </a:endParaRPr>
            </a:p>
          </p:txBody>
        </p:sp>
        <p:sp>
          <p:nvSpPr>
            <p:cNvPr id="15" name="Rectangle 14"/>
            <p:cNvSpPr/>
            <p:nvPr/>
          </p:nvSpPr>
          <p:spPr>
            <a:xfrm>
              <a:off x="8184247" y="5301530"/>
              <a:ext cx="2512226" cy="923330"/>
            </a:xfrm>
            <a:prstGeom prst="rect">
              <a:avLst/>
            </a:prstGeom>
          </p:spPr>
          <p:txBody>
            <a:bodyPr wrap="none">
              <a:spAutoFit/>
            </a:bodyPr>
            <a:lstStyle/>
            <a:p>
              <a:r>
                <a:rPr lang="en-US" sz="5400">
                  <a:solidFill>
                    <a:srgbClr val="FF0000"/>
                  </a:solidFill>
                  <a:latin typeface="Times New Roman" panose="02020603050405020304" pitchFamily="18" charset="0"/>
                  <a:cs typeface="Times New Roman" panose="02020603050405020304" pitchFamily="18" charset="0"/>
                </a:rPr>
                <a:t>s</a:t>
              </a:r>
              <a:r>
                <a:rPr lang="en-US" sz="5400" smtClean="0">
                  <a:solidFill>
                    <a:srgbClr val="FF0000"/>
                  </a:solidFill>
                  <a:latin typeface="Times New Roman" panose="02020603050405020304" pitchFamily="18" charset="0"/>
                  <a:cs typeface="Times New Roman" panose="02020603050405020304" pitchFamily="18" charset="0"/>
                </a:rPr>
                <a:t>uýt ngã</a:t>
              </a:r>
              <a:endParaRPr lang="en-US" sz="5400" dirty="0">
                <a:solidFill>
                  <a:srgbClr val="FF0000"/>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7938711" y="2570620"/>
            <a:ext cx="3557860" cy="925513"/>
            <a:chOff x="5759888" y="2979362"/>
            <a:chExt cx="3557860" cy="925513"/>
          </a:xfrm>
        </p:grpSpPr>
        <p:sp>
          <p:nvSpPr>
            <p:cNvPr id="10" name="任意多边形 34">
              <a:extLst>
                <a:ext uri="{FF2B5EF4-FFF2-40B4-BE49-F238E27FC236}">
                  <a16:creationId xmlns:a16="http://schemas.microsoft.com/office/drawing/2014/main" xmlns="" id="{FD3A067A-8E64-41A8-A2F7-278CED733642}"/>
                </a:ext>
              </a:extLst>
            </p:cNvPr>
            <p:cNvSpPr>
              <a:spLocks/>
            </p:cNvSpPr>
            <p:nvPr/>
          </p:nvSpPr>
          <p:spPr bwMode="auto">
            <a:xfrm flipH="1">
              <a:off x="5759888" y="2979362"/>
              <a:ext cx="3557860" cy="925513"/>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CD5B5"/>
            </a:solidFill>
            <a:ln>
              <a:noFill/>
            </a:ln>
          </p:spPr>
          <p:txBody>
            <a:bodyPr anchor="ctr"/>
            <a:lstStyle/>
            <a:p>
              <a:endParaRPr lang="zh-CN" altLang="en-US" dirty="0">
                <a:solidFill>
                  <a:srgbClr val="FF0000"/>
                </a:solidFill>
                <a:latin typeface="inpin heiti" charset="-122"/>
                <a:ea typeface="inpin heiti" charset="-122"/>
              </a:endParaRPr>
            </a:p>
          </p:txBody>
        </p:sp>
        <p:sp>
          <p:nvSpPr>
            <p:cNvPr id="16" name="Rectangle 15"/>
            <p:cNvSpPr/>
            <p:nvPr/>
          </p:nvSpPr>
          <p:spPr>
            <a:xfrm>
              <a:off x="6755388" y="2980453"/>
              <a:ext cx="1184940" cy="923330"/>
            </a:xfrm>
            <a:prstGeom prst="rect">
              <a:avLst/>
            </a:prstGeom>
          </p:spPr>
          <p:txBody>
            <a:bodyPr wrap="none">
              <a:spAutoFit/>
            </a:bodyPr>
            <a:lstStyle/>
            <a:p>
              <a:r>
                <a:rPr lang="en-US" sz="5400" smtClean="0">
                  <a:solidFill>
                    <a:srgbClr val="FF0000"/>
                  </a:solidFill>
                  <a:latin typeface="Times New Roman" panose="02020603050405020304" pitchFamily="18" charset="0"/>
                  <a:cs typeface="Times New Roman" panose="02020603050405020304" pitchFamily="18" charset="0"/>
                </a:rPr>
                <a:t>xóc</a:t>
              </a:r>
              <a:endParaRPr lang="en-US" sz="5400" dirty="0">
                <a:solidFill>
                  <a:srgbClr val="FF0000"/>
                </a:solidFill>
                <a:latin typeface="Times New Roman" panose="02020603050405020304" pitchFamily="18" charset="0"/>
                <a:cs typeface="Times New Roman" panose="02020603050405020304" pitchFamily="18" charset="0"/>
              </a:endParaRPr>
            </a:p>
          </p:txBody>
        </p:sp>
      </p:grpSp>
      <p:pic>
        <p:nvPicPr>
          <p:cNvPr id="17" name="图片 4">
            <a:extLst>
              <a:ext uri="{FF2B5EF4-FFF2-40B4-BE49-F238E27FC236}">
                <a16:creationId xmlns:a16="http://schemas.microsoft.com/office/drawing/2014/main" xmlns="" id="{6ADAA11B-1C06-4C0A-B302-438F1073DB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0"/>
            <a:ext cx="806824" cy="806824"/>
          </a:xfrm>
          <a:prstGeom prst="rect">
            <a:avLst/>
          </a:prstGeom>
        </p:spPr>
      </p:pic>
      <p:pic>
        <p:nvPicPr>
          <p:cNvPr id="18" name="图片 5">
            <a:extLst>
              <a:ext uri="{FF2B5EF4-FFF2-40B4-BE49-F238E27FC236}">
                <a16:creationId xmlns:a16="http://schemas.microsoft.com/office/drawing/2014/main" xmlns="" id="{E8D2A586-3875-4D56-9123-4C76E9A0F8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743" y="510990"/>
            <a:ext cx="2286997" cy="295835"/>
          </a:xfrm>
          <a:prstGeom prst="rect">
            <a:avLst/>
          </a:prstGeom>
        </p:spPr>
      </p:pic>
      <p:grpSp>
        <p:nvGrpSpPr>
          <p:cNvPr id="24" name="Group 23"/>
          <p:cNvGrpSpPr/>
          <p:nvPr/>
        </p:nvGrpSpPr>
        <p:grpSpPr>
          <a:xfrm>
            <a:off x="4453141" y="5582704"/>
            <a:ext cx="3557861" cy="925513"/>
            <a:chOff x="7772401" y="5282515"/>
            <a:chExt cx="3557861" cy="925513"/>
          </a:xfrm>
          <a:solidFill>
            <a:srgbClr val="FFC000"/>
          </a:solidFill>
        </p:grpSpPr>
        <p:sp>
          <p:nvSpPr>
            <p:cNvPr id="25" name="任意多边形 36">
              <a:extLst>
                <a:ext uri="{FF2B5EF4-FFF2-40B4-BE49-F238E27FC236}">
                  <a16:creationId xmlns:a16="http://schemas.microsoft.com/office/drawing/2014/main" xmlns="" id="{976FA575-4DC3-40AE-8874-82AE67AE6C56}"/>
                </a:ext>
              </a:extLst>
            </p:cNvPr>
            <p:cNvSpPr>
              <a:spLocks/>
            </p:cNvSpPr>
            <p:nvPr/>
          </p:nvSpPr>
          <p:spPr bwMode="auto">
            <a:xfrm flipH="1">
              <a:off x="7772401" y="5282515"/>
              <a:ext cx="3557861" cy="925513"/>
            </a:xfrm>
            <a:custGeom>
              <a:avLst/>
              <a:gdLst>
                <a:gd name="T0" fmla="*/ 462526 w 4736306"/>
                <a:gd name="T1" fmla="*/ 0 h 925514"/>
                <a:gd name="T2" fmla="*/ 519645 w 4736306"/>
                <a:gd name="T3" fmla="*/ 5761 h 925514"/>
                <a:gd name="T4" fmla="*/ 519645 w 4736306"/>
                <a:gd name="T5" fmla="*/ 0 h 925514"/>
                <a:gd name="T6" fmla="*/ 4733927 w 4736306"/>
                <a:gd name="T7" fmla="*/ 0 h 925514"/>
                <a:gd name="T8" fmla="*/ 4733927 w 4736306"/>
                <a:gd name="T9" fmla="*/ 925511 h 925514"/>
                <a:gd name="T10" fmla="*/ 519645 w 4736306"/>
                <a:gd name="T11" fmla="*/ 925511 h 925514"/>
                <a:gd name="T12" fmla="*/ 519645 w 4736306"/>
                <a:gd name="T13" fmla="*/ 919750 h 925514"/>
                <a:gd name="T14" fmla="*/ 462526 w 4736306"/>
                <a:gd name="T15" fmla="*/ 925511 h 925514"/>
                <a:gd name="T16" fmla="*/ 0 w 4736306"/>
                <a:gd name="T17" fmla="*/ 462757 h 925514"/>
                <a:gd name="T18" fmla="*/ 46252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grpFill/>
            <a:ln>
              <a:noFill/>
            </a:ln>
          </p:spPr>
          <p:txBody>
            <a:bodyPr anchor="ctr"/>
            <a:lstStyle/>
            <a:p>
              <a:endParaRPr lang="zh-CN" altLang="en-US" dirty="0">
                <a:latin typeface="inpin heiti" charset="-122"/>
                <a:ea typeface="inpin heiti" charset="-122"/>
              </a:endParaRPr>
            </a:p>
          </p:txBody>
        </p:sp>
        <p:sp>
          <p:nvSpPr>
            <p:cNvPr id="26" name="Rectangle 25"/>
            <p:cNvSpPr/>
            <p:nvPr/>
          </p:nvSpPr>
          <p:spPr>
            <a:xfrm>
              <a:off x="8816104" y="5284698"/>
              <a:ext cx="1300356" cy="923330"/>
            </a:xfrm>
            <a:prstGeom prst="rect">
              <a:avLst/>
            </a:prstGeom>
            <a:grpFill/>
          </p:spPr>
          <p:txBody>
            <a:bodyPr wrap="none">
              <a:spAutoFit/>
            </a:bodyPr>
            <a:lstStyle/>
            <a:p>
              <a:r>
                <a:rPr lang="en-US" sz="5400" smtClean="0">
                  <a:solidFill>
                    <a:schemeClr val="tx2"/>
                  </a:solidFill>
                  <a:latin typeface="Times New Roman" panose="02020603050405020304" pitchFamily="18" charset="0"/>
                  <a:cs typeface="Times New Roman" panose="02020603050405020304" pitchFamily="18" charset="0"/>
                </a:rPr>
                <a:t>săm</a:t>
              </a:r>
              <a:endParaRPr lang="en-US" sz="5400" dirty="0">
                <a:solidFill>
                  <a:schemeClr val="tx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0507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254" y="771407"/>
            <a:ext cx="7475397" cy="554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883583" y="1225026"/>
            <a:ext cx="3276193" cy="463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D0DA1A78-517C-4772-A9C2-969AE648E42B}"/>
              </a:ext>
            </a:extLst>
          </p:cNvPr>
          <p:cNvSpPr/>
          <p:nvPr/>
        </p:nvSpPr>
        <p:spPr>
          <a:xfrm>
            <a:off x="4468045" y="2576501"/>
            <a:ext cx="6706321" cy="2252924"/>
          </a:xfrm>
          <a:prstGeom prst="rect">
            <a:avLst/>
          </a:prstGeom>
          <a:noFill/>
        </p:spPr>
        <p:txBody>
          <a:bodyPr wrap="square">
            <a:spAutoFit/>
          </a:bodyPr>
          <a:lstStyle/>
          <a:p>
            <a:pPr algn="ctr" eaLnBrk="1" fontAlgn="auto" hangingPunct="1">
              <a:spcBef>
                <a:spcPts val="0"/>
              </a:spcBef>
              <a:spcAft>
                <a:spcPts val="0"/>
              </a:spcAft>
              <a:defRPr/>
            </a:pPr>
            <a:r>
              <a:rPr lang="en-US" sz="7020" b="1" smtClean="0">
                <a:ln w="0"/>
                <a:solidFill>
                  <a:srgbClr val="002060"/>
                </a:solidFill>
                <a:effectLst>
                  <a:outerShdw blurRad="38100" dist="19050" dir="2700000" algn="tl" rotWithShape="0">
                    <a:schemeClr val="dk1">
                      <a:alpha val="40000"/>
                    </a:schemeClr>
                  </a:outerShdw>
                </a:effectLst>
                <a:cs typeface="Times New Roman" panose="02020603050405020304" pitchFamily="18" charset="0"/>
              </a:rPr>
              <a:t>THỰC HÀNH – LUYỆN TẬP</a:t>
            </a:r>
            <a:endPar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endParaRPr>
          </a:p>
        </p:txBody>
      </p:sp>
    </p:spTree>
    <p:extLst>
      <p:ext uri="{BB962C8B-B14F-4D97-AF65-F5344CB8AC3E}">
        <p14:creationId xmlns:p14="http://schemas.microsoft.com/office/powerpoint/2010/main" val="2579549150"/>
      </p:ext>
    </p:extLst>
  </p:cSld>
  <p:clrMapOvr>
    <a:masterClrMapping/>
  </p:clrMapOvr>
  <p:transition spd="slow" advClick="0" advTm="4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9F892EA-4DBB-441C-B273-142A910D1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78E5C436-8ADC-4B89-82FD-F7E2897376F6}"/>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10" name="图片 9">
            <a:extLst>
              <a:ext uri="{FF2B5EF4-FFF2-40B4-BE49-F238E27FC236}">
                <a16:creationId xmlns:a16="http://schemas.microsoft.com/office/drawing/2014/main" xmlns="" id="{D3C4121D-FED9-44DD-8DDE-DD8FD3AE0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301" y="1348360"/>
            <a:ext cx="3313112" cy="2608612"/>
          </a:xfrm>
          <a:prstGeom prst="rect">
            <a:avLst/>
          </a:prstGeom>
        </p:spPr>
      </p:pic>
      <p:sp>
        <p:nvSpPr>
          <p:cNvPr id="2" name="Rectangle 1"/>
          <p:cNvSpPr/>
          <p:nvPr/>
        </p:nvSpPr>
        <p:spPr>
          <a:xfrm>
            <a:off x="866276" y="1571625"/>
            <a:ext cx="1451589" cy="1921950"/>
          </a:xfrm>
          <a:prstGeom prst="rect">
            <a:avLst/>
          </a:prstGeom>
          <a:noFill/>
        </p:spPr>
        <p:txBody>
          <a:bodyPr wrap="square" lIns="91440" tIns="45720" rIns="91440" bIns="45720">
            <a:spAutoFit/>
          </a:bodyPr>
          <a:lstStyle/>
          <a:p>
            <a:pPr algn="ctr"/>
            <a:r>
              <a:rPr lang="en-US" sz="40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iết</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chính</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tả</a:t>
            </a:r>
            <a:endParaRPr lang="en-U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4678875" y="391098"/>
            <a:ext cx="6708483" cy="3769315"/>
          </a:xfrm>
          <a:prstGeom prst="rect">
            <a:avLst/>
          </a:prstGeom>
        </p:spPr>
      </p:pic>
      <p:sp>
        <p:nvSpPr>
          <p:cNvPr id="7" name="Rectangle 6"/>
          <p:cNvSpPr/>
          <p:nvPr/>
        </p:nvSpPr>
        <p:spPr>
          <a:xfrm>
            <a:off x="2522724" y="1653524"/>
            <a:ext cx="1287340" cy="1754326"/>
          </a:xfrm>
          <a:prstGeom prst="rect">
            <a:avLst/>
          </a:prstGeom>
        </p:spPr>
        <p:txBody>
          <a:bodyPr wrap="square">
            <a:spAutoFit/>
          </a:bodyPr>
          <a:lstStyle/>
          <a:p>
            <a:r>
              <a:rPr lang="en-US" dirty="0" smtClean="0">
                <a:solidFill>
                  <a:srgbClr val="000000"/>
                </a:solidFill>
              </a:rPr>
              <a:t>……………………………………</a:t>
            </a:r>
          </a:p>
          <a:p>
            <a:r>
              <a:rPr lang="en-US" dirty="0" smtClean="0">
                <a:solidFill>
                  <a:srgbClr val="000000"/>
                </a:solidFill>
              </a:rPr>
              <a:t>…………………………………………………………………….....</a:t>
            </a:r>
            <a:endParaRPr lang="en-US" dirty="0"/>
          </a:p>
        </p:txBody>
      </p:sp>
      <p:pic>
        <p:nvPicPr>
          <p:cNvPr id="8" name="图片 4">
            <a:extLst>
              <a:ext uri="{FF2B5EF4-FFF2-40B4-BE49-F238E27FC236}">
                <a16:creationId xmlns:a16="http://schemas.microsoft.com/office/drawing/2014/main" xmlns="" id="{6ADAA11B-1C06-4C0A-B302-438F1073DB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9" name="图片 5">
            <a:extLst>
              <a:ext uri="{FF2B5EF4-FFF2-40B4-BE49-F238E27FC236}">
                <a16:creationId xmlns:a16="http://schemas.microsoft.com/office/drawing/2014/main" xmlns="" id="{E8D2A586-3875-4D56-9123-4C76E9A0F8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Tree>
    <p:extLst>
      <p:ext uri="{BB962C8B-B14F-4D97-AF65-F5344CB8AC3E}">
        <p14:creationId xmlns:p14="http://schemas.microsoft.com/office/powerpoint/2010/main" val="2073409270"/>
      </p:ext>
    </p:extLst>
  </p:cSld>
  <p:clrMapOvr>
    <a:masterClrMapping/>
  </p:clrMapOvr>
  <p:transition spd="slow" advClick="0" advTm="4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7E79F4C5-CB38-492D-8E15-F6BDC0C4C195}"/>
              </a:ext>
            </a:extLst>
          </p:cNvPr>
          <p:cNvSpPr txBox="1"/>
          <p:nvPr/>
        </p:nvSpPr>
        <p:spPr>
          <a:xfrm>
            <a:off x="7701110" y="658906"/>
            <a:ext cx="2568387" cy="461665"/>
          </a:xfrm>
          <a:prstGeom prst="rect">
            <a:avLst/>
          </a:prstGeom>
          <a:noFill/>
        </p:spPr>
        <p:txBody>
          <a:bodyPr wrap="square" rtlCol="0">
            <a:spAutoFit/>
          </a:bodyPr>
          <a:lstStyle/>
          <a:p>
            <a:r>
              <a:rPr lang="en-US" altLang="zh-CN" sz="2400" dirty="0" smtClean="0">
                <a:solidFill>
                  <a:srgbClr val="9D7C7D"/>
                </a:solidFill>
                <a:latin typeface="inpin heiti" charset="-122"/>
                <a:ea typeface="inpin heiti" charset="-122"/>
              </a:rPr>
              <a:t>.</a:t>
            </a:r>
            <a:endParaRPr lang="zh-CN" altLang="en-US" sz="2400" dirty="0">
              <a:solidFill>
                <a:srgbClr val="9D7C7D"/>
              </a:solidFill>
              <a:latin typeface="inpin heiti" charset="-122"/>
              <a:ea typeface="inpin heiti" charset="-122"/>
            </a:endParaRPr>
          </a:p>
        </p:txBody>
      </p:sp>
      <p:cxnSp>
        <p:nvCxnSpPr>
          <p:cNvPr id="11" name="Straight Connector 10"/>
          <p:cNvCxnSpPr/>
          <p:nvPr/>
        </p:nvCxnSpPr>
        <p:spPr>
          <a:xfrm>
            <a:off x="1029062" y="1028552"/>
            <a:ext cx="0" cy="56677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3606" y="1053096"/>
            <a:ext cx="8742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itle 3"/>
          <p:cNvSpPr txBox="1">
            <a:spLocks/>
          </p:cNvSpPr>
          <p:nvPr/>
        </p:nvSpPr>
        <p:spPr>
          <a:xfrm>
            <a:off x="0" y="0"/>
            <a:ext cx="12192000" cy="62212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dirty="0" err="1" smtClean="0">
                <a:solidFill>
                  <a:schemeClr val="tx2"/>
                </a:solidFill>
                <a:latin typeface="Times New Roman" panose="02020603050405020304" pitchFamily="18" charset="0"/>
                <a:cs typeface="Times New Roman" panose="02020603050405020304" pitchFamily="18" charset="0"/>
              </a:rPr>
              <a:t>Thứ</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sáu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ngày</a:t>
            </a:r>
            <a:r>
              <a:rPr lang="en-US" dirty="0" smtClean="0">
                <a:solidFill>
                  <a:schemeClr val="tx2"/>
                </a:solidFill>
                <a:latin typeface="Times New Roman" panose="02020603050405020304" pitchFamily="18" charset="0"/>
                <a:cs typeface="Times New Roman" panose="02020603050405020304" pitchFamily="18" charset="0"/>
              </a:rPr>
              <a:t> </a:t>
            </a:r>
            <a:r>
              <a:rPr lang="en-US" dirty="0" smtClean="0">
                <a:solidFill>
                  <a:schemeClr val="tx2"/>
                </a:solidFill>
                <a:latin typeface="Times New Roman" panose="02020603050405020304" pitchFamily="18" charset="0"/>
                <a:cs typeface="Times New Roman" panose="02020603050405020304" pitchFamily="18" charset="0"/>
              </a:rPr>
              <a:t>28 </a:t>
            </a:r>
            <a:r>
              <a:rPr lang="en-US" dirty="0" err="1" smtClean="0">
                <a:solidFill>
                  <a:schemeClr val="tx2"/>
                </a:solidFill>
                <a:latin typeface="Times New Roman" panose="02020603050405020304" pitchFamily="18" charset="0"/>
                <a:cs typeface="Times New Roman" panose="02020603050405020304" pitchFamily="18" charset="0"/>
              </a:rPr>
              <a:t>tháng</a:t>
            </a:r>
            <a:r>
              <a:rPr lang="en-US" dirty="0" smtClean="0">
                <a:solidFill>
                  <a:schemeClr val="tx2"/>
                </a:solidFill>
                <a:latin typeface="Times New Roman" panose="02020603050405020304" pitchFamily="18" charset="0"/>
                <a:cs typeface="Times New Roman" panose="02020603050405020304" pitchFamily="18" charset="0"/>
              </a:rPr>
              <a:t> 01 </a:t>
            </a:r>
            <a:r>
              <a:rPr lang="en-US" dirty="0" err="1" smtClean="0">
                <a:solidFill>
                  <a:schemeClr val="tx2"/>
                </a:solidFill>
                <a:latin typeface="Times New Roman" panose="02020603050405020304" pitchFamily="18" charset="0"/>
                <a:cs typeface="Times New Roman" panose="02020603050405020304" pitchFamily="18" charset="0"/>
              </a:rPr>
              <a:t>năm</a:t>
            </a:r>
            <a:r>
              <a:rPr lang="en-US" dirty="0" smtClean="0">
                <a:solidFill>
                  <a:schemeClr val="tx2"/>
                </a:solidFill>
                <a:latin typeface="Times New Roman" panose="02020603050405020304" pitchFamily="18" charset="0"/>
                <a:cs typeface="Times New Roman" panose="02020603050405020304" pitchFamily="18" charset="0"/>
              </a:rPr>
              <a:t> 2022</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8" name="Text Box 12"/>
          <p:cNvSpPr txBox="1">
            <a:spLocks noChangeArrowheads="1"/>
          </p:cNvSpPr>
          <p:nvPr/>
        </p:nvSpPr>
        <p:spPr bwMode="auto">
          <a:xfrm>
            <a:off x="1234490" y="1969610"/>
            <a:ext cx="1075208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a:solidFill>
                  <a:schemeClr val="tx2">
                    <a:lumMod val="95000"/>
                    <a:lumOff val="5000"/>
                  </a:schemeClr>
                </a:solidFill>
                <a:latin typeface="Times New Roman" panose="02020603050405020304" pitchFamily="18" charset="0"/>
                <a:cs typeface="Times New Roman" panose="02020603050405020304" pitchFamily="18" charset="0"/>
              </a:rPr>
              <a:t>      Vào cuối thế kỉ XIX, bánh xe đạp còn làm bằng gỗ, nẹp sắt, do đó đi rất xóc. Người đầu tiên sáng chế ra chiếc lốp xe bằng cao su là Đân-lớp, một học sinh nước Anh. Từ một lần suýt ngã vì vấp phải ống cao su dẫn nước, Đân -lớp đã nghĩ ra cách cuộn ống cao su cho vừa vành bánh xe rồi bơm hơi căng lên thay cho gỗ và nẹp sắt. Phát minh của Đân-lớp được đăng kí chính thức vào năm 1880. Về sau, lốp xe đạp có thêm chiếc săm bơm căng hơi nằm bên trong.</a:t>
            </a:r>
          </a:p>
          <a:p>
            <a:pPr algn="just"/>
            <a:r>
              <a:rPr lang="en-US" sz="3200">
                <a:solidFill>
                  <a:schemeClr val="tx2">
                    <a:lumMod val="95000"/>
                    <a:lumOff val="5000"/>
                  </a:schemeClr>
                </a:solidFill>
                <a:latin typeface="Times New Roman" panose="02020603050405020304" pitchFamily="18" charset="0"/>
                <a:cs typeface="Times New Roman" panose="02020603050405020304" pitchFamily="18" charset="0"/>
              </a:rPr>
              <a:t>                                       </a:t>
            </a:r>
            <a:r>
              <a:rPr lang="en-US" sz="3200" smtClean="0">
                <a:solidFill>
                  <a:schemeClr val="tx2">
                    <a:lumMod val="95000"/>
                    <a:lumOff val="5000"/>
                  </a:schemeClr>
                </a:solidFill>
                <a:latin typeface="Times New Roman" panose="02020603050405020304" pitchFamily="18" charset="0"/>
                <a:cs typeface="Times New Roman" panose="02020603050405020304" pitchFamily="18" charset="0"/>
              </a:rPr>
              <a:t>				Theo </a:t>
            </a:r>
            <a:r>
              <a:rPr lang="en-US" sz="3200">
                <a:solidFill>
                  <a:schemeClr val="tx2">
                    <a:lumMod val="95000"/>
                    <a:lumOff val="5000"/>
                  </a:schemeClr>
                </a:solidFill>
                <a:latin typeface="Times New Roman" panose="02020603050405020304" pitchFamily="18" charset="0"/>
                <a:cs typeface="Times New Roman" panose="02020603050405020304" pitchFamily="18" charset="0"/>
              </a:rPr>
              <a:t>Vũ Bội Tuyền</a:t>
            </a:r>
          </a:p>
        </p:txBody>
      </p:sp>
      <p:sp>
        <p:nvSpPr>
          <p:cNvPr id="9" name="Text Box 11"/>
          <p:cNvSpPr txBox="1">
            <a:spLocks noChangeArrowheads="1"/>
          </p:cNvSpPr>
          <p:nvPr/>
        </p:nvSpPr>
        <p:spPr bwMode="auto">
          <a:xfrm>
            <a:off x="2614448" y="520720"/>
            <a:ext cx="67345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000" b="1" smtClean="0">
                <a:solidFill>
                  <a:srgbClr val="FF0000"/>
                </a:solidFill>
                <a:latin typeface="Times New Roman" panose="02020603050405020304" pitchFamily="18" charset="0"/>
                <a:cs typeface="Times New Roman" panose="02020603050405020304" pitchFamily="18" charset="0"/>
              </a:rPr>
              <a:t>Chính tả</a:t>
            </a:r>
            <a:br>
              <a:rPr lang="en-US" sz="3000" b="1" smtClean="0">
                <a:solidFill>
                  <a:srgbClr val="FF0000"/>
                </a:solidFill>
                <a:latin typeface="Times New Roman" panose="02020603050405020304" pitchFamily="18" charset="0"/>
                <a:cs typeface="Times New Roman" panose="02020603050405020304" pitchFamily="18" charset="0"/>
              </a:rPr>
            </a:br>
            <a:r>
              <a:rPr lang="en-US" sz="3000" b="1" smtClean="0">
                <a:solidFill>
                  <a:srgbClr val="FF0000"/>
                </a:solidFill>
                <a:latin typeface="Times New Roman" panose="02020603050405020304" pitchFamily="18" charset="0"/>
                <a:cs typeface="Times New Roman" panose="02020603050405020304" pitchFamily="18" charset="0"/>
              </a:rPr>
              <a:t>Cha </a:t>
            </a:r>
            <a:r>
              <a:rPr lang="en-US" sz="3000" b="1">
                <a:solidFill>
                  <a:srgbClr val="FF0000"/>
                </a:solidFill>
                <a:latin typeface="Times New Roman" panose="02020603050405020304" pitchFamily="18" charset="0"/>
                <a:cs typeface="Times New Roman" panose="02020603050405020304" pitchFamily="18" charset="0"/>
              </a:rPr>
              <a:t>đẻ của chiếc lốp xe </a:t>
            </a:r>
            <a:r>
              <a:rPr lang="en-US" sz="3000" b="1" smtClean="0">
                <a:solidFill>
                  <a:srgbClr val="FF0000"/>
                </a:solidFill>
                <a:latin typeface="Times New Roman" panose="02020603050405020304" pitchFamily="18" charset="0"/>
                <a:cs typeface="Times New Roman" panose="02020603050405020304" pitchFamily="18" charset="0"/>
              </a:rPr>
              <a:t>đạp</a:t>
            </a:r>
            <a:endParaRPr lang="en-US" sz="3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5907"/>
      </p:ext>
    </p:extLst>
  </p:cSld>
  <p:clrMapOvr>
    <a:masterClrMapping/>
  </p:clrMapOvr>
  <mc:AlternateContent xmlns:mc="http://schemas.openxmlformats.org/markup-compatibility/2006" xmlns:p14="http://schemas.microsoft.com/office/powerpoint/2010/main">
    <mc:Choice Requires="p14">
      <p:transition spd="slow" p14:dur="1200" advClick="0" advTm="4000">
        <p:dissolve/>
      </p:transition>
    </mc:Choice>
    <mc:Fallback xmlns="">
      <p:transition spd="slow"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274</TotalTime>
  <Words>635</Words>
  <Application>Microsoft Office PowerPoint</Application>
  <PresentationFormat>Custom</PresentationFormat>
  <Paragraphs>64</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Children Playing 16x9</vt:lpstr>
      <vt:lpstr>PowerPoint Presentation</vt:lpstr>
      <vt:lpstr>PowerPoint Presentation</vt:lpstr>
      <vt:lpstr>PowerPoint Presentation</vt:lpstr>
      <vt:lpstr>Thứ sáu ngày 28 tháng 01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23</cp:revision>
  <dcterms:created xsi:type="dcterms:W3CDTF">2021-01-18T13:58:32Z</dcterms:created>
  <dcterms:modified xsi:type="dcterms:W3CDTF">2022-01-22T09:37:56Z</dcterms:modified>
</cp:coreProperties>
</file>