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654" r:id="rId3"/>
    <p:sldMasterId id="2147483656" r:id="rId4"/>
  </p:sldMasterIdLst>
  <p:notesMasterIdLst>
    <p:notesMasterId r:id="rId53"/>
  </p:notesMasterIdLst>
  <p:sldIdLst>
    <p:sldId id="326" r:id="rId5"/>
    <p:sldId id="302" r:id="rId6"/>
    <p:sldId id="305" r:id="rId7"/>
    <p:sldId id="303" r:id="rId8"/>
    <p:sldId id="304" r:id="rId9"/>
    <p:sldId id="282" r:id="rId10"/>
    <p:sldId id="306" r:id="rId11"/>
    <p:sldId id="307" r:id="rId12"/>
    <p:sldId id="308" r:id="rId13"/>
    <p:sldId id="264" r:id="rId14"/>
    <p:sldId id="311" r:id="rId15"/>
    <p:sldId id="310" r:id="rId16"/>
    <p:sldId id="309" r:id="rId17"/>
    <p:sldId id="283" r:id="rId18"/>
    <p:sldId id="320" r:id="rId19"/>
    <p:sldId id="266" r:id="rId20"/>
    <p:sldId id="313" r:id="rId21"/>
    <p:sldId id="314" r:id="rId22"/>
    <p:sldId id="312" r:id="rId23"/>
    <p:sldId id="267" r:id="rId24"/>
    <p:sldId id="268" r:id="rId25"/>
    <p:sldId id="288" r:id="rId26"/>
    <p:sldId id="316" r:id="rId27"/>
    <p:sldId id="317" r:id="rId28"/>
    <p:sldId id="315" r:id="rId29"/>
    <p:sldId id="287" r:id="rId30"/>
    <p:sldId id="291" r:id="rId31"/>
    <p:sldId id="301" r:id="rId32"/>
    <p:sldId id="293" r:id="rId33"/>
    <p:sldId id="295" r:id="rId34"/>
    <p:sldId id="270" r:id="rId35"/>
    <p:sldId id="271" r:id="rId36"/>
    <p:sldId id="272" r:id="rId37"/>
    <p:sldId id="318" r:id="rId38"/>
    <p:sldId id="273" r:id="rId39"/>
    <p:sldId id="321" r:id="rId40"/>
    <p:sldId id="274" r:id="rId41"/>
    <p:sldId id="322" r:id="rId42"/>
    <p:sldId id="275" r:id="rId43"/>
    <p:sldId id="319" r:id="rId44"/>
    <p:sldId id="297" r:id="rId45"/>
    <p:sldId id="298" r:id="rId46"/>
    <p:sldId id="323" r:id="rId47"/>
    <p:sldId id="324" r:id="rId48"/>
    <p:sldId id="300" r:id="rId49"/>
    <p:sldId id="276" r:id="rId50"/>
    <p:sldId id="277" r:id="rId51"/>
    <p:sldId id="278" r:id="rId52"/>
  </p:sldIdLst>
  <p:sldSz cx="9144000" cy="6858000" type="screen4x3"/>
  <p:notesSz cx="6858000" cy="9144000"/>
  <p:defaultTextStyle>
    <a:defPPr>
      <a:defRPr lang="en-US"/>
    </a:defPPr>
    <a:lvl1pPr algn="l" rtl="0" fontAlgn="base">
      <a:spcBef>
        <a:spcPct val="0"/>
      </a:spcBef>
      <a:spcAft>
        <a:spcPct val="0"/>
      </a:spcAft>
      <a:defRPr sz="2400" i="1" kern="1200">
        <a:solidFill>
          <a:schemeClr val="accent2"/>
        </a:solidFill>
        <a:latin typeface="Times New Roman" pitchFamily="18" charset="0"/>
        <a:ea typeface="+mn-ea"/>
        <a:cs typeface="+mn-cs"/>
      </a:defRPr>
    </a:lvl1pPr>
    <a:lvl2pPr marL="457200" algn="l" rtl="0" fontAlgn="base">
      <a:spcBef>
        <a:spcPct val="0"/>
      </a:spcBef>
      <a:spcAft>
        <a:spcPct val="0"/>
      </a:spcAft>
      <a:defRPr sz="2400" i="1" kern="1200">
        <a:solidFill>
          <a:schemeClr val="accent2"/>
        </a:solidFill>
        <a:latin typeface="Times New Roman" pitchFamily="18" charset="0"/>
        <a:ea typeface="+mn-ea"/>
        <a:cs typeface="+mn-cs"/>
      </a:defRPr>
    </a:lvl2pPr>
    <a:lvl3pPr marL="914400" algn="l" rtl="0" fontAlgn="base">
      <a:spcBef>
        <a:spcPct val="0"/>
      </a:spcBef>
      <a:spcAft>
        <a:spcPct val="0"/>
      </a:spcAft>
      <a:defRPr sz="2400" i="1" kern="1200">
        <a:solidFill>
          <a:schemeClr val="accent2"/>
        </a:solidFill>
        <a:latin typeface="Times New Roman" pitchFamily="18" charset="0"/>
        <a:ea typeface="+mn-ea"/>
        <a:cs typeface="+mn-cs"/>
      </a:defRPr>
    </a:lvl3pPr>
    <a:lvl4pPr marL="1371600" algn="l" rtl="0" fontAlgn="base">
      <a:spcBef>
        <a:spcPct val="0"/>
      </a:spcBef>
      <a:spcAft>
        <a:spcPct val="0"/>
      </a:spcAft>
      <a:defRPr sz="2400" i="1" kern="1200">
        <a:solidFill>
          <a:schemeClr val="accent2"/>
        </a:solidFill>
        <a:latin typeface="Times New Roman" pitchFamily="18" charset="0"/>
        <a:ea typeface="+mn-ea"/>
        <a:cs typeface="+mn-cs"/>
      </a:defRPr>
    </a:lvl4pPr>
    <a:lvl5pPr marL="1828800" algn="l" rtl="0" fontAlgn="base">
      <a:spcBef>
        <a:spcPct val="0"/>
      </a:spcBef>
      <a:spcAft>
        <a:spcPct val="0"/>
      </a:spcAft>
      <a:defRPr sz="2400" i="1" kern="1200">
        <a:solidFill>
          <a:schemeClr val="accent2"/>
        </a:solidFill>
        <a:latin typeface="Times New Roman" pitchFamily="18" charset="0"/>
        <a:ea typeface="+mn-ea"/>
        <a:cs typeface="+mn-cs"/>
      </a:defRPr>
    </a:lvl5pPr>
    <a:lvl6pPr marL="2286000" algn="l" defTabSz="914400" rtl="0" eaLnBrk="1" latinLnBrk="0" hangingPunct="1">
      <a:defRPr sz="2400" i="1" kern="1200">
        <a:solidFill>
          <a:schemeClr val="accent2"/>
        </a:solidFill>
        <a:latin typeface="Times New Roman" pitchFamily="18" charset="0"/>
        <a:ea typeface="+mn-ea"/>
        <a:cs typeface="+mn-cs"/>
      </a:defRPr>
    </a:lvl6pPr>
    <a:lvl7pPr marL="2743200" algn="l" defTabSz="914400" rtl="0" eaLnBrk="1" latinLnBrk="0" hangingPunct="1">
      <a:defRPr sz="2400" i="1" kern="1200">
        <a:solidFill>
          <a:schemeClr val="accent2"/>
        </a:solidFill>
        <a:latin typeface="Times New Roman" pitchFamily="18" charset="0"/>
        <a:ea typeface="+mn-ea"/>
        <a:cs typeface="+mn-cs"/>
      </a:defRPr>
    </a:lvl7pPr>
    <a:lvl8pPr marL="3200400" algn="l" defTabSz="914400" rtl="0" eaLnBrk="1" latinLnBrk="0" hangingPunct="1">
      <a:defRPr sz="2400" i="1" kern="1200">
        <a:solidFill>
          <a:schemeClr val="accent2"/>
        </a:solidFill>
        <a:latin typeface="Times New Roman" pitchFamily="18" charset="0"/>
        <a:ea typeface="+mn-ea"/>
        <a:cs typeface="+mn-cs"/>
      </a:defRPr>
    </a:lvl8pPr>
    <a:lvl9pPr marL="3657600" algn="l" defTabSz="914400" rtl="0" eaLnBrk="1" latinLnBrk="0" hangingPunct="1">
      <a:defRPr sz="2400" i="1"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00"/>
    <a:srgbClr val="BBE0E3"/>
    <a:srgbClr val="FF0066"/>
    <a:srgbClr val="0000CC"/>
    <a:srgbClr val="0066CC"/>
    <a:srgbClr val="00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Arial" charset="0"/>
              </a:defRPr>
            </a:lvl1pPr>
          </a:lstStyle>
          <a:p>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Arial" charset="0"/>
              </a:defRPr>
            </a:lvl1pPr>
          </a:lstStyle>
          <a:p>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Arial" charset="0"/>
              </a:defRPr>
            </a:lvl1pPr>
          </a:lstStyle>
          <a:p>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Arial" charset="0"/>
              </a:defRPr>
            </a:lvl1pPr>
          </a:lstStyle>
          <a:p>
            <a:fld id="{6C065E86-E22A-46BF-8A46-7631B8A30745}" type="slidenum">
              <a:rPr lang="en-US"/>
              <a:pPr/>
              <a:t>‹#›</a:t>
            </a:fld>
            <a:endParaRPr lang="en-US"/>
          </a:p>
        </p:txBody>
      </p:sp>
    </p:spTree>
    <p:extLst>
      <p:ext uri="{BB962C8B-B14F-4D97-AF65-F5344CB8AC3E}">
        <p14:creationId xmlns:p14="http://schemas.microsoft.com/office/powerpoint/2010/main" val="2117151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eaLnBrk="0" fontAlgn="base" hangingPunct="0">
              <a:spcBef>
                <a:spcPct val="0"/>
              </a:spcBef>
              <a:spcAft>
                <a:spcPct val="0"/>
              </a:spcAft>
              <a:defRPr sz="4400">
                <a:solidFill>
                  <a:schemeClr val="tx2"/>
                </a:solidFill>
                <a:latin typeface="Times New Roman" pitchFamily="18" charset="0"/>
              </a:defRPr>
            </a:lvl6pPr>
            <a:lvl7pPr marL="2971800" indent="-228600" eaLnBrk="0" fontAlgn="base" hangingPunct="0">
              <a:spcBef>
                <a:spcPct val="0"/>
              </a:spcBef>
              <a:spcAft>
                <a:spcPct val="0"/>
              </a:spcAft>
              <a:defRPr sz="4400">
                <a:solidFill>
                  <a:schemeClr val="tx2"/>
                </a:solidFill>
                <a:latin typeface="Times New Roman" pitchFamily="18" charset="0"/>
              </a:defRPr>
            </a:lvl7pPr>
            <a:lvl8pPr marL="3429000" indent="-228600" eaLnBrk="0" fontAlgn="base" hangingPunct="0">
              <a:spcBef>
                <a:spcPct val="0"/>
              </a:spcBef>
              <a:spcAft>
                <a:spcPct val="0"/>
              </a:spcAft>
              <a:defRPr sz="4400">
                <a:solidFill>
                  <a:schemeClr val="tx2"/>
                </a:solidFill>
                <a:latin typeface="Times New Roman" pitchFamily="18" charset="0"/>
              </a:defRPr>
            </a:lvl8pPr>
            <a:lvl9pPr marL="3886200" indent="-228600" eaLnBrk="0" fontAlgn="base" hangingPunct="0">
              <a:spcBef>
                <a:spcPct val="0"/>
              </a:spcBef>
              <a:spcAft>
                <a:spcPct val="0"/>
              </a:spcAft>
              <a:defRPr sz="4400">
                <a:solidFill>
                  <a:schemeClr val="tx2"/>
                </a:solidFill>
                <a:latin typeface="Times New Roman" pitchFamily="18" charset="0"/>
              </a:defRPr>
            </a:lvl9pPr>
          </a:lstStyle>
          <a:p>
            <a:pPr eaLnBrk="1" hangingPunct="1"/>
            <a:fld id="{714BA5BA-305D-4D8F-A26B-ABC896DEE3DA}" type="slidenum">
              <a:rPr lang="en-US" altLang="en-US" sz="1200" smtClean="0">
                <a:solidFill>
                  <a:schemeClr val="tx1"/>
                </a:solidFill>
                <a:latin typeface="Arial" charset="0"/>
              </a:rPr>
              <a:pPr eaLnBrk="1" hangingPunct="1"/>
              <a:t>1</a:t>
            </a:fld>
            <a:endParaRPr lang="en-US" altLang="en-US" sz="120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096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4096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r>
              <a:rPr lang="en-US"/>
              <a:t>Click to edit Master title style</a:t>
            </a:r>
          </a:p>
        </p:txBody>
      </p:sp>
      <p:sp>
        <p:nvSpPr>
          <p:cNvPr id="4096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r>
              <a:rPr lang="en-US"/>
              <a:t>Click to edit Master subtitle style</a:t>
            </a:r>
          </a:p>
        </p:txBody>
      </p:sp>
      <p:sp>
        <p:nvSpPr>
          <p:cNvPr id="40965"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096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0967" name="Rectangle 7"/>
          <p:cNvSpPr>
            <a:spLocks noGrp="1" noChangeArrowheads="1"/>
          </p:cNvSpPr>
          <p:nvPr>
            <p:ph type="sldNum" sz="quarter" idx="4"/>
          </p:nvPr>
        </p:nvSpPr>
        <p:spPr>
          <a:xfrm>
            <a:off x="6553200" y="6248400"/>
            <a:ext cx="1905000" cy="457200"/>
          </a:xfrm>
        </p:spPr>
        <p:txBody>
          <a:bodyPr/>
          <a:lstStyle>
            <a:lvl1pPr>
              <a:defRPr/>
            </a:lvl1pPr>
          </a:lstStyle>
          <a:p>
            <a:fld id="{94B86FB1-E876-41A4-B2B1-39FC8BF3C8FB}" type="slidenum">
              <a:rPr lang="en-US"/>
              <a:pPr/>
              <a:t>‹#›</a:t>
            </a:fld>
            <a:endParaRPr lang="en-US"/>
          </a:p>
        </p:txBody>
      </p:sp>
      <p:grpSp>
        <p:nvGrpSpPr>
          <p:cNvPr id="40968" name="Group 8"/>
          <p:cNvGrpSpPr>
            <a:grpSpLocks/>
          </p:cNvGrpSpPr>
          <p:nvPr/>
        </p:nvGrpSpPr>
        <p:grpSpPr bwMode="auto">
          <a:xfrm>
            <a:off x="195263" y="234950"/>
            <a:ext cx="3787775" cy="1778000"/>
            <a:chOff x="123" y="148"/>
            <a:chExt cx="2386" cy="1120"/>
          </a:xfrm>
        </p:grpSpPr>
        <p:sp>
          <p:nvSpPr>
            <p:cNvPr id="4096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4097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4097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40972" name="Group 12"/>
            <p:cNvGrpSpPr>
              <a:grpSpLocks/>
            </p:cNvGrpSpPr>
            <p:nvPr userDrawn="1"/>
          </p:nvGrpSpPr>
          <p:grpSpPr bwMode="auto">
            <a:xfrm>
              <a:off x="123" y="148"/>
              <a:ext cx="2386" cy="1081"/>
              <a:chOff x="123" y="148"/>
              <a:chExt cx="2386" cy="1081"/>
            </a:xfrm>
          </p:grpSpPr>
          <p:sp>
            <p:nvSpPr>
              <p:cNvPr id="4097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4097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4097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4097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4097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40978" name="Group 18"/>
          <p:cNvGrpSpPr>
            <a:grpSpLocks/>
          </p:cNvGrpSpPr>
          <p:nvPr/>
        </p:nvGrpSpPr>
        <p:grpSpPr bwMode="auto">
          <a:xfrm>
            <a:off x="7915275" y="4368800"/>
            <a:ext cx="742950" cy="1058863"/>
            <a:chOff x="4986" y="2752"/>
            <a:chExt cx="468" cy="667"/>
          </a:xfrm>
        </p:grpSpPr>
        <p:sp>
          <p:nvSpPr>
            <p:cNvPr id="4097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4098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4098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40982" name="Group 22"/>
            <p:cNvGrpSpPr>
              <a:grpSpLocks/>
            </p:cNvGrpSpPr>
            <p:nvPr userDrawn="1"/>
          </p:nvGrpSpPr>
          <p:grpSpPr bwMode="auto">
            <a:xfrm>
              <a:off x="4986" y="2752"/>
              <a:ext cx="468" cy="667"/>
              <a:chOff x="4986" y="2752"/>
              <a:chExt cx="468" cy="667"/>
            </a:xfrm>
          </p:grpSpPr>
          <p:sp>
            <p:nvSpPr>
              <p:cNvPr id="4098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4098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4098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4098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4098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4098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4098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404D2D41-B03D-4C1F-8014-20D811467DE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457950" y="152400"/>
            <a:ext cx="1924050" cy="5334000"/>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85800" y="152400"/>
            <a:ext cx="5619750" cy="5334000"/>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1955FF35-FE1A-4427-AD58-216CEFADF0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6C5315A0-6730-46EC-AF94-60A2D027D3B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387E7C79-1E73-4766-9AF8-7FB8C03E564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CA83B991-53B2-43A8-B342-5F49EA905DB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7874EA31-C5BE-48E1-B995-E6B9DCD1AA1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p>
        </p:txBody>
      </p:sp>
      <p:sp>
        <p:nvSpPr>
          <p:cNvPr id="8" name="Nơi giữ chỗ cho Chân trang 7"/>
          <p:cNvSpPr>
            <a:spLocks noGrp="1"/>
          </p:cNvSpPr>
          <p:nvPr>
            <p:ph type="ftr" sz="quarter" idx="11"/>
          </p:nvPr>
        </p:nvSpPr>
        <p:spPr/>
        <p:txBody>
          <a:bodyPr/>
          <a:lstStyle>
            <a:lvl1pPr>
              <a:defRPr/>
            </a:lvl1pPr>
          </a:lstStyle>
          <a:p>
            <a:endParaRPr lang="en-US"/>
          </a:p>
        </p:txBody>
      </p:sp>
      <p:sp>
        <p:nvSpPr>
          <p:cNvPr id="9" name="Nơi giữ chỗ cho Số hiệu Bản chiếu 8"/>
          <p:cNvSpPr>
            <a:spLocks noGrp="1"/>
          </p:cNvSpPr>
          <p:nvPr>
            <p:ph type="sldNum" sz="quarter" idx="12"/>
          </p:nvPr>
        </p:nvSpPr>
        <p:spPr/>
        <p:txBody>
          <a:bodyPr/>
          <a:lstStyle>
            <a:lvl1pPr>
              <a:defRPr/>
            </a:lvl1pPr>
          </a:lstStyle>
          <a:p>
            <a:fld id="{49D0F322-97A1-42D9-8856-761E8CDFC37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p>
        </p:txBody>
      </p:sp>
      <p:sp>
        <p:nvSpPr>
          <p:cNvPr id="4" name="Nơi giữ chỗ cho Chân trang 3"/>
          <p:cNvSpPr>
            <a:spLocks noGrp="1"/>
          </p:cNvSpPr>
          <p:nvPr>
            <p:ph type="ftr" sz="quarter" idx="11"/>
          </p:nvPr>
        </p:nvSpPr>
        <p:spPr/>
        <p:txBody>
          <a:bodyPr/>
          <a:lstStyle>
            <a:lvl1pPr>
              <a:defRPr/>
            </a:lvl1pPr>
          </a:lstStyle>
          <a:p>
            <a:endParaRPr lang="en-US"/>
          </a:p>
        </p:txBody>
      </p:sp>
      <p:sp>
        <p:nvSpPr>
          <p:cNvPr id="5" name="Nơi giữ chỗ cho Số hiệu Bản chiếu 4"/>
          <p:cNvSpPr>
            <a:spLocks noGrp="1"/>
          </p:cNvSpPr>
          <p:nvPr>
            <p:ph type="sldNum" sz="quarter" idx="12"/>
          </p:nvPr>
        </p:nvSpPr>
        <p:spPr/>
        <p:txBody>
          <a:bodyPr/>
          <a:lstStyle>
            <a:lvl1pPr>
              <a:defRPr/>
            </a:lvl1pPr>
          </a:lstStyle>
          <a:p>
            <a:fld id="{C36CC40A-7FAE-4215-97FC-D7DA50DE1E5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p>
        </p:txBody>
      </p:sp>
      <p:sp>
        <p:nvSpPr>
          <p:cNvPr id="3" name="Nơi giữ chỗ cho Chân trang 2"/>
          <p:cNvSpPr>
            <a:spLocks noGrp="1"/>
          </p:cNvSpPr>
          <p:nvPr>
            <p:ph type="ftr" sz="quarter" idx="11"/>
          </p:nvPr>
        </p:nvSpPr>
        <p:spPr/>
        <p:txBody>
          <a:bodyPr/>
          <a:lstStyle>
            <a:lvl1pPr>
              <a:defRPr/>
            </a:lvl1pPr>
          </a:lstStyle>
          <a:p>
            <a:endParaRPr lang="en-US"/>
          </a:p>
        </p:txBody>
      </p:sp>
      <p:sp>
        <p:nvSpPr>
          <p:cNvPr id="4" name="Nơi giữ chỗ cho Số hiệu Bản chiếu 3"/>
          <p:cNvSpPr>
            <a:spLocks noGrp="1"/>
          </p:cNvSpPr>
          <p:nvPr>
            <p:ph type="sldNum" sz="quarter" idx="12"/>
          </p:nvPr>
        </p:nvSpPr>
        <p:spPr/>
        <p:txBody>
          <a:bodyPr/>
          <a:lstStyle>
            <a:lvl1pPr>
              <a:defRPr/>
            </a:lvl1pPr>
          </a:lstStyle>
          <a:p>
            <a:fld id="{CEBF044B-07EA-4C0C-98D6-9366752E851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004F1041-9873-48CC-BCA1-92B3BA95D67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5A142575-B13C-4C24-9E15-21FFA32A05F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F044969B-AC33-4319-81C9-9D9BA0E26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18FE3A57-5704-4F19-9529-274E0493819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0BA2B11A-B730-4BB7-B38B-E6348B5968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AndTwoObj" preserve="1">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4648200" y="1600200"/>
            <a:ext cx="40386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4648200" y="3938588"/>
            <a:ext cx="40386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457200" y="6245225"/>
            <a:ext cx="2133600" cy="476250"/>
          </a:xfrm>
        </p:spPr>
        <p:txBody>
          <a:bodyPr/>
          <a:lstStyle>
            <a:lvl1pPr>
              <a:defRPr/>
            </a:lvl1pPr>
          </a:lstStyle>
          <a:p>
            <a:endParaRPr lang="en-US"/>
          </a:p>
        </p:txBody>
      </p:sp>
      <p:sp>
        <p:nvSpPr>
          <p:cNvPr id="7" name="Nơi giữ chỗ cho Chân trang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Nơi giữ chỗ cho Số hiệu Bản chiếu 7"/>
          <p:cNvSpPr>
            <a:spLocks noGrp="1"/>
          </p:cNvSpPr>
          <p:nvPr>
            <p:ph type="sldNum" sz="quarter" idx="12"/>
          </p:nvPr>
        </p:nvSpPr>
        <p:spPr>
          <a:xfrm>
            <a:off x="6553200" y="6245225"/>
            <a:ext cx="2133600" cy="476250"/>
          </a:xfrm>
        </p:spPr>
        <p:txBody>
          <a:bodyPr/>
          <a:lstStyle>
            <a:lvl1pPr>
              <a:defRPr/>
            </a:lvl1pPr>
          </a:lstStyle>
          <a:p>
            <a:fld id="{2D08A978-2691-4639-8C9A-96688ADBF097}"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457200" y="6245225"/>
            <a:ext cx="2133600" cy="476250"/>
          </a:xfrm>
        </p:spPr>
        <p:txBody>
          <a:bodyPr/>
          <a:lstStyle>
            <a:lvl1pPr>
              <a:defRPr/>
            </a:lvl1pPr>
          </a:lstStyle>
          <a:p>
            <a:endParaRPr lang="en-US"/>
          </a:p>
        </p:txBody>
      </p:sp>
      <p:sp>
        <p:nvSpPr>
          <p:cNvPr id="4" name="Nơi giữ chỗ cho Chân trang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Nơi giữ chỗ cho Số hiệu Bản chiếu 4"/>
          <p:cNvSpPr>
            <a:spLocks noGrp="1"/>
          </p:cNvSpPr>
          <p:nvPr>
            <p:ph type="sldNum" sz="quarter" idx="12"/>
          </p:nvPr>
        </p:nvSpPr>
        <p:spPr>
          <a:xfrm>
            <a:off x="6553200" y="6245225"/>
            <a:ext cx="2133600" cy="476250"/>
          </a:xfrm>
        </p:spPr>
        <p:txBody>
          <a:bodyPr/>
          <a:lstStyle>
            <a:lvl1pPr>
              <a:defRPr/>
            </a:lvl1pPr>
          </a:lstStyle>
          <a:p>
            <a:fld id="{F95C456A-5802-4641-8A90-B38452C7F94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9011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90116" name="Rectangle 4"/>
          <p:cNvSpPr>
            <a:spLocks noGrp="1" noChangeArrowheads="1"/>
          </p:cNvSpPr>
          <p:nvPr>
            <p:ph type="dt" sz="half" idx="2"/>
          </p:nvPr>
        </p:nvSpPr>
        <p:spPr/>
        <p:txBody>
          <a:bodyPr/>
          <a:lstStyle>
            <a:lvl1pPr>
              <a:defRPr/>
            </a:lvl1pPr>
          </a:lstStyle>
          <a:p>
            <a:endParaRPr lang="en-US" altLang="en-US"/>
          </a:p>
        </p:txBody>
      </p:sp>
      <p:sp>
        <p:nvSpPr>
          <p:cNvPr id="9011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90118" name="Rectangle 6"/>
          <p:cNvSpPr>
            <a:spLocks noGrp="1" noChangeArrowheads="1"/>
          </p:cNvSpPr>
          <p:nvPr>
            <p:ph type="sldNum" sz="quarter" idx="4"/>
          </p:nvPr>
        </p:nvSpPr>
        <p:spPr/>
        <p:txBody>
          <a:bodyPr/>
          <a:lstStyle>
            <a:lvl1pPr>
              <a:defRPr/>
            </a:lvl1pPr>
          </a:lstStyle>
          <a:p>
            <a:fld id="{C9392008-9E39-4080-BE99-6B1C4C1FE4AD}" type="slidenum">
              <a:rPr lang="en-US" altLang="en-US"/>
              <a:pPr/>
              <a:t>‹#›</a:t>
            </a:fld>
            <a:endParaRPr lang="en-US" altLang="en-US"/>
          </a:p>
        </p:txBody>
      </p:sp>
      <p:sp>
        <p:nvSpPr>
          <p:cNvPr id="9011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9012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820C85A8-A50B-4517-9519-75D6F2308C0C}"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4A8877B5-9EDB-48C0-B670-DBE509C484D1}"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49AA5E0D-2A1A-4B4F-B2EF-DC63362427EF}"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ltLang="en-US"/>
          </a:p>
        </p:txBody>
      </p:sp>
      <p:sp>
        <p:nvSpPr>
          <p:cNvPr id="8" name="Nơi giữ chỗ cho Chân trang 7"/>
          <p:cNvSpPr>
            <a:spLocks noGrp="1"/>
          </p:cNvSpPr>
          <p:nvPr>
            <p:ph type="ftr" sz="quarter" idx="11"/>
          </p:nvPr>
        </p:nvSpPr>
        <p:spPr/>
        <p:txBody>
          <a:bodyPr/>
          <a:lstStyle>
            <a:lvl1pPr>
              <a:defRPr/>
            </a:lvl1pPr>
          </a:lstStyle>
          <a:p>
            <a:endParaRPr lang="en-US" altLang="en-US"/>
          </a:p>
        </p:txBody>
      </p:sp>
      <p:sp>
        <p:nvSpPr>
          <p:cNvPr id="9" name="Nơi giữ chỗ cho Số hiệu Bản chiếu 8"/>
          <p:cNvSpPr>
            <a:spLocks noGrp="1"/>
          </p:cNvSpPr>
          <p:nvPr>
            <p:ph type="sldNum" sz="quarter" idx="12"/>
          </p:nvPr>
        </p:nvSpPr>
        <p:spPr/>
        <p:txBody>
          <a:bodyPr/>
          <a:lstStyle>
            <a:lvl1pPr>
              <a:defRPr/>
            </a:lvl1pPr>
          </a:lstStyle>
          <a:p>
            <a:fld id="{79783899-54DE-4778-93C7-D13D8C20821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9262E373-0940-42D9-8178-57CB7CC3D759}"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ltLang="en-US"/>
          </a:p>
        </p:txBody>
      </p:sp>
      <p:sp>
        <p:nvSpPr>
          <p:cNvPr id="4" name="Nơi giữ chỗ cho Chân trang 3"/>
          <p:cNvSpPr>
            <a:spLocks noGrp="1"/>
          </p:cNvSpPr>
          <p:nvPr>
            <p:ph type="ftr" sz="quarter" idx="11"/>
          </p:nvPr>
        </p:nvSpPr>
        <p:spPr/>
        <p:txBody>
          <a:bodyPr/>
          <a:lstStyle>
            <a:lvl1pPr>
              <a:defRPr/>
            </a:lvl1pPr>
          </a:lstStyle>
          <a:p>
            <a:endParaRPr lang="en-US" altLang="en-US"/>
          </a:p>
        </p:txBody>
      </p:sp>
      <p:sp>
        <p:nvSpPr>
          <p:cNvPr id="5" name="Nơi giữ chỗ cho Số hiệu Bản chiếu 4"/>
          <p:cNvSpPr>
            <a:spLocks noGrp="1"/>
          </p:cNvSpPr>
          <p:nvPr>
            <p:ph type="sldNum" sz="quarter" idx="12"/>
          </p:nvPr>
        </p:nvSpPr>
        <p:spPr/>
        <p:txBody>
          <a:bodyPr/>
          <a:lstStyle>
            <a:lvl1pPr>
              <a:defRPr/>
            </a:lvl1pPr>
          </a:lstStyle>
          <a:p>
            <a:fld id="{C0F4F3FE-CCB2-42AB-940D-8E3AFC3A0EE0}"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ltLang="en-US"/>
          </a:p>
        </p:txBody>
      </p:sp>
      <p:sp>
        <p:nvSpPr>
          <p:cNvPr id="3" name="Nơi giữ chỗ cho Chân trang 2"/>
          <p:cNvSpPr>
            <a:spLocks noGrp="1"/>
          </p:cNvSpPr>
          <p:nvPr>
            <p:ph type="ftr" sz="quarter" idx="11"/>
          </p:nvPr>
        </p:nvSpPr>
        <p:spPr/>
        <p:txBody>
          <a:bodyPr/>
          <a:lstStyle>
            <a:lvl1pPr>
              <a:defRPr/>
            </a:lvl1pPr>
          </a:lstStyle>
          <a:p>
            <a:endParaRPr lang="en-US" altLang="en-US"/>
          </a:p>
        </p:txBody>
      </p:sp>
      <p:sp>
        <p:nvSpPr>
          <p:cNvPr id="4" name="Nơi giữ chỗ cho Số hiệu Bản chiếu 3"/>
          <p:cNvSpPr>
            <a:spLocks noGrp="1"/>
          </p:cNvSpPr>
          <p:nvPr>
            <p:ph type="sldNum" sz="quarter" idx="12"/>
          </p:nvPr>
        </p:nvSpPr>
        <p:spPr/>
        <p:txBody>
          <a:bodyPr/>
          <a:lstStyle>
            <a:lvl1pPr>
              <a:defRPr/>
            </a:lvl1pPr>
          </a:lstStyle>
          <a:p>
            <a:fld id="{DCF4887C-6DE8-4B05-895C-728D8544A74F}"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5B8A23EF-6C1B-4E42-A290-B98B3713A40F}"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F64A27DF-80D8-4B47-89AD-B9F575F04554}"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08CE9F5B-197B-4D39-A435-5ED19FA4AF64}" type="slidenum">
              <a:rPr lang="en-US" altLang="en-US"/>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7813"/>
            <a:ext cx="6019800" cy="585311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4B868368-E943-447B-A058-3BABA1E4D1F9}" type="slidenum">
              <a:rPr lang="en-US" altLang="en-US"/>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93186"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9318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9318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93189"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93190"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93191" name="Rectangle 7"/>
          <p:cNvSpPr>
            <a:spLocks noGrp="1" noChangeArrowheads="1"/>
          </p:cNvSpPr>
          <p:nvPr>
            <p:ph type="sldNum" sz="quarter" idx="4"/>
          </p:nvPr>
        </p:nvSpPr>
        <p:spPr>
          <a:xfrm>
            <a:off x="6553200" y="6248400"/>
            <a:ext cx="1905000" cy="457200"/>
          </a:xfrm>
        </p:spPr>
        <p:txBody>
          <a:bodyPr/>
          <a:lstStyle>
            <a:lvl1pPr>
              <a:defRPr/>
            </a:lvl1pPr>
          </a:lstStyle>
          <a:p>
            <a:fld id="{CEA8AB89-F4F9-4DEA-A7DC-4599A3456482}" type="slidenum">
              <a:rPr lang="en-US"/>
              <a:pPr/>
              <a:t>‹#›</a:t>
            </a:fld>
            <a:endParaRPr lang="en-US"/>
          </a:p>
        </p:txBody>
      </p:sp>
      <p:grpSp>
        <p:nvGrpSpPr>
          <p:cNvPr id="93192" name="Group 8"/>
          <p:cNvGrpSpPr>
            <a:grpSpLocks/>
          </p:cNvGrpSpPr>
          <p:nvPr/>
        </p:nvGrpSpPr>
        <p:grpSpPr bwMode="auto">
          <a:xfrm>
            <a:off x="195263" y="234950"/>
            <a:ext cx="3787775" cy="1778000"/>
            <a:chOff x="123" y="148"/>
            <a:chExt cx="2386" cy="1120"/>
          </a:xfrm>
        </p:grpSpPr>
        <p:sp>
          <p:nvSpPr>
            <p:cNvPr id="93193"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93194"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93195"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93196" name="Group 12"/>
            <p:cNvGrpSpPr>
              <a:grpSpLocks/>
            </p:cNvGrpSpPr>
            <p:nvPr userDrawn="1"/>
          </p:nvGrpSpPr>
          <p:grpSpPr bwMode="auto">
            <a:xfrm>
              <a:off x="123" y="148"/>
              <a:ext cx="2386" cy="1081"/>
              <a:chOff x="123" y="148"/>
              <a:chExt cx="2386" cy="1081"/>
            </a:xfrm>
          </p:grpSpPr>
          <p:sp>
            <p:nvSpPr>
              <p:cNvPr id="93197"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93198"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93199"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93200"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93201"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93202" name="Group 18"/>
          <p:cNvGrpSpPr>
            <a:grpSpLocks/>
          </p:cNvGrpSpPr>
          <p:nvPr/>
        </p:nvGrpSpPr>
        <p:grpSpPr bwMode="auto">
          <a:xfrm>
            <a:off x="7915275" y="4368800"/>
            <a:ext cx="742950" cy="1058863"/>
            <a:chOff x="4986" y="2752"/>
            <a:chExt cx="468" cy="667"/>
          </a:xfrm>
        </p:grpSpPr>
        <p:sp>
          <p:nvSpPr>
            <p:cNvPr id="93203"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93204"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93205"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93206" name="Group 22"/>
            <p:cNvGrpSpPr>
              <a:grpSpLocks/>
            </p:cNvGrpSpPr>
            <p:nvPr userDrawn="1"/>
          </p:nvGrpSpPr>
          <p:grpSpPr bwMode="auto">
            <a:xfrm>
              <a:off x="4986" y="2752"/>
              <a:ext cx="468" cy="667"/>
              <a:chOff x="4986" y="2752"/>
              <a:chExt cx="468" cy="667"/>
            </a:xfrm>
          </p:grpSpPr>
          <p:sp>
            <p:nvSpPr>
              <p:cNvPr id="93207"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93208"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93209"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93210"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93211"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93212"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93213"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8620D93E-E4F3-4507-B7EC-31198B8F5BA1}"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355BBC46-2182-4D45-BB4A-90518207102E}"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A4F819BE-7A87-4591-BAB1-4AF2FA8C5A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2BAA397B-2E61-4ED4-BC1C-FA75944D12C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p>
        </p:txBody>
      </p:sp>
      <p:sp>
        <p:nvSpPr>
          <p:cNvPr id="8" name="Nơi giữ chỗ cho Chân trang 7"/>
          <p:cNvSpPr>
            <a:spLocks noGrp="1"/>
          </p:cNvSpPr>
          <p:nvPr>
            <p:ph type="ftr" sz="quarter" idx="11"/>
          </p:nvPr>
        </p:nvSpPr>
        <p:spPr/>
        <p:txBody>
          <a:bodyPr/>
          <a:lstStyle>
            <a:lvl1pPr>
              <a:defRPr/>
            </a:lvl1pPr>
          </a:lstStyle>
          <a:p>
            <a:endParaRPr lang="en-US"/>
          </a:p>
        </p:txBody>
      </p:sp>
      <p:sp>
        <p:nvSpPr>
          <p:cNvPr id="9" name="Nơi giữ chỗ cho Số hiệu Bản chiếu 8"/>
          <p:cNvSpPr>
            <a:spLocks noGrp="1"/>
          </p:cNvSpPr>
          <p:nvPr>
            <p:ph type="sldNum" sz="quarter" idx="12"/>
          </p:nvPr>
        </p:nvSpPr>
        <p:spPr/>
        <p:txBody>
          <a:bodyPr/>
          <a:lstStyle>
            <a:lvl1pPr>
              <a:defRPr/>
            </a:lvl1pPr>
          </a:lstStyle>
          <a:p>
            <a:fld id="{F7B14551-2E0D-4F12-B182-FD6333841744}"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p>
        </p:txBody>
      </p:sp>
      <p:sp>
        <p:nvSpPr>
          <p:cNvPr id="4" name="Nơi giữ chỗ cho Chân trang 3"/>
          <p:cNvSpPr>
            <a:spLocks noGrp="1"/>
          </p:cNvSpPr>
          <p:nvPr>
            <p:ph type="ftr" sz="quarter" idx="11"/>
          </p:nvPr>
        </p:nvSpPr>
        <p:spPr/>
        <p:txBody>
          <a:bodyPr/>
          <a:lstStyle>
            <a:lvl1pPr>
              <a:defRPr/>
            </a:lvl1pPr>
          </a:lstStyle>
          <a:p>
            <a:endParaRPr lang="en-US"/>
          </a:p>
        </p:txBody>
      </p:sp>
      <p:sp>
        <p:nvSpPr>
          <p:cNvPr id="5" name="Nơi giữ chỗ cho Số hiệu Bản chiếu 4"/>
          <p:cNvSpPr>
            <a:spLocks noGrp="1"/>
          </p:cNvSpPr>
          <p:nvPr>
            <p:ph type="sldNum" sz="quarter" idx="12"/>
          </p:nvPr>
        </p:nvSpPr>
        <p:spPr/>
        <p:txBody>
          <a:bodyPr/>
          <a:lstStyle>
            <a:lvl1pPr>
              <a:defRPr/>
            </a:lvl1pPr>
          </a:lstStyle>
          <a:p>
            <a:fld id="{B30B5E22-1357-4836-B1AC-97A3365AD3C8}"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p>
        </p:txBody>
      </p:sp>
      <p:sp>
        <p:nvSpPr>
          <p:cNvPr id="3" name="Nơi giữ chỗ cho Chân trang 2"/>
          <p:cNvSpPr>
            <a:spLocks noGrp="1"/>
          </p:cNvSpPr>
          <p:nvPr>
            <p:ph type="ftr" sz="quarter" idx="11"/>
          </p:nvPr>
        </p:nvSpPr>
        <p:spPr/>
        <p:txBody>
          <a:bodyPr/>
          <a:lstStyle>
            <a:lvl1pPr>
              <a:defRPr/>
            </a:lvl1pPr>
          </a:lstStyle>
          <a:p>
            <a:endParaRPr lang="en-US"/>
          </a:p>
        </p:txBody>
      </p:sp>
      <p:sp>
        <p:nvSpPr>
          <p:cNvPr id="4" name="Nơi giữ chỗ cho Số hiệu Bản chiếu 3"/>
          <p:cNvSpPr>
            <a:spLocks noGrp="1"/>
          </p:cNvSpPr>
          <p:nvPr>
            <p:ph type="sldNum" sz="quarter" idx="12"/>
          </p:nvPr>
        </p:nvSpPr>
        <p:spPr/>
        <p:txBody>
          <a:bodyPr/>
          <a:lstStyle>
            <a:lvl1pPr>
              <a:defRPr/>
            </a:lvl1pPr>
          </a:lstStyle>
          <a:p>
            <a:fld id="{CD23A694-D1E3-497A-92A3-925BC00F9561}"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BE61B635-FCA8-40E9-A696-FF5A4BC5E5E6}"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92F7A0BC-1455-4C52-9626-E3B763F4F9F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80DC082B-C79F-4DBC-A53A-8074A6EAA3A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457950" y="152400"/>
            <a:ext cx="1924050" cy="5334000"/>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85800" y="152400"/>
            <a:ext cx="5619750" cy="5334000"/>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759B9F86-26AD-4753-AD64-182CF15F6C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p>
        </p:txBody>
      </p:sp>
      <p:sp>
        <p:nvSpPr>
          <p:cNvPr id="8" name="Nơi giữ chỗ cho Chân trang 7"/>
          <p:cNvSpPr>
            <a:spLocks noGrp="1"/>
          </p:cNvSpPr>
          <p:nvPr>
            <p:ph type="ftr" sz="quarter" idx="11"/>
          </p:nvPr>
        </p:nvSpPr>
        <p:spPr/>
        <p:txBody>
          <a:bodyPr/>
          <a:lstStyle>
            <a:lvl1pPr>
              <a:defRPr/>
            </a:lvl1pPr>
          </a:lstStyle>
          <a:p>
            <a:endParaRPr lang="en-US"/>
          </a:p>
        </p:txBody>
      </p:sp>
      <p:sp>
        <p:nvSpPr>
          <p:cNvPr id="9" name="Nơi giữ chỗ cho Số hiệu Bản chiếu 8"/>
          <p:cNvSpPr>
            <a:spLocks noGrp="1"/>
          </p:cNvSpPr>
          <p:nvPr>
            <p:ph type="sldNum" sz="quarter" idx="12"/>
          </p:nvPr>
        </p:nvSpPr>
        <p:spPr/>
        <p:txBody>
          <a:bodyPr/>
          <a:lstStyle>
            <a:lvl1pPr>
              <a:defRPr/>
            </a:lvl1pPr>
          </a:lstStyle>
          <a:p>
            <a:fld id="{4CBB58F3-07BF-435C-88C4-62E2EF901D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p>
        </p:txBody>
      </p:sp>
      <p:sp>
        <p:nvSpPr>
          <p:cNvPr id="4" name="Nơi giữ chỗ cho Chân trang 3"/>
          <p:cNvSpPr>
            <a:spLocks noGrp="1"/>
          </p:cNvSpPr>
          <p:nvPr>
            <p:ph type="ftr" sz="quarter" idx="11"/>
          </p:nvPr>
        </p:nvSpPr>
        <p:spPr/>
        <p:txBody>
          <a:bodyPr/>
          <a:lstStyle>
            <a:lvl1pPr>
              <a:defRPr/>
            </a:lvl1pPr>
          </a:lstStyle>
          <a:p>
            <a:endParaRPr lang="en-US"/>
          </a:p>
        </p:txBody>
      </p:sp>
      <p:sp>
        <p:nvSpPr>
          <p:cNvPr id="5" name="Nơi giữ chỗ cho Số hiệu Bản chiếu 4"/>
          <p:cNvSpPr>
            <a:spLocks noGrp="1"/>
          </p:cNvSpPr>
          <p:nvPr>
            <p:ph type="sldNum" sz="quarter" idx="12"/>
          </p:nvPr>
        </p:nvSpPr>
        <p:spPr/>
        <p:txBody>
          <a:bodyPr/>
          <a:lstStyle>
            <a:lvl1pPr>
              <a:defRPr/>
            </a:lvl1pPr>
          </a:lstStyle>
          <a:p>
            <a:fld id="{EDB1E166-B0B8-490E-8AE2-24C629E48D1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p>
        </p:txBody>
      </p:sp>
      <p:sp>
        <p:nvSpPr>
          <p:cNvPr id="3" name="Nơi giữ chỗ cho Chân trang 2"/>
          <p:cNvSpPr>
            <a:spLocks noGrp="1"/>
          </p:cNvSpPr>
          <p:nvPr>
            <p:ph type="ftr" sz="quarter" idx="11"/>
          </p:nvPr>
        </p:nvSpPr>
        <p:spPr/>
        <p:txBody>
          <a:bodyPr/>
          <a:lstStyle>
            <a:lvl1pPr>
              <a:defRPr/>
            </a:lvl1pPr>
          </a:lstStyle>
          <a:p>
            <a:endParaRPr lang="en-US"/>
          </a:p>
        </p:txBody>
      </p:sp>
      <p:sp>
        <p:nvSpPr>
          <p:cNvPr id="4" name="Nơi giữ chỗ cho Số hiệu Bản chiếu 3"/>
          <p:cNvSpPr>
            <a:spLocks noGrp="1"/>
          </p:cNvSpPr>
          <p:nvPr>
            <p:ph type="sldNum" sz="quarter" idx="12"/>
          </p:nvPr>
        </p:nvSpPr>
        <p:spPr/>
        <p:txBody>
          <a:bodyPr/>
          <a:lstStyle>
            <a:lvl1pPr>
              <a:defRPr/>
            </a:lvl1pPr>
          </a:lstStyle>
          <a:p>
            <a:fld id="{64CA8E44-595E-404B-80E5-0573AA5B09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1DE01CA3-D933-48CD-84C4-34B7EC3171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1797085D-95BB-4C14-B7EE-C2F93D434F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3993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994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endParaRPr lang="en-US"/>
          </a:p>
        </p:txBody>
      </p:sp>
      <p:sp>
        <p:nvSpPr>
          <p:cNvPr id="3994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endParaRPr lang="en-US"/>
          </a:p>
        </p:txBody>
      </p:sp>
      <p:sp>
        <p:nvSpPr>
          <p:cNvPr id="3994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fld id="{28B20AF8-87F2-4606-A3EF-39244BB259F7}" type="slidenum">
              <a:rPr lang="en-US"/>
              <a:pPr/>
              <a:t>‹#›</a:t>
            </a:fld>
            <a:endParaRPr lang="en-US"/>
          </a:p>
        </p:txBody>
      </p:sp>
      <p:sp>
        <p:nvSpPr>
          <p:cNvPr id="3994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3994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39946" name="Group 10"/>
          <p:cNvGrpSpPr>
            <a:grpSpLocks/>
          </p:cNvGrpSpPr>
          <p:nvPr/>
        </p:nvGrpSpPr>
        <p:grpSpPr bwMode="auto">
          <a:xfrm>
            <a:off x="7938" y="5540375"/>
            <a:ext cx="1784350" cy="1246188"/>
            <a:chOff x="5" y="3490"/>
            <a:chExt cx="1124" cy="785"/>
          </a:xfrm>
        </p:grpSpPr>
        <p:sp>
          <p:nvSpPr>
            <p:cNvPr id="3994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3994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3994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3995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3995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3995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3995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3995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3995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39956" name="Group 20"/>
            <p:cNvGrpSpPr>
              <a:grpSpLocks/>
            </p:cNvGrpSpPr>
            <p:nvPr userDrawn="1"/>
          </p:nvGrpSpPr>
          <p:grpSpPr bwMode="auto">
            <a:xfrm>
              <a:off x="5" y="3490"/>
              <a:ext cx="1124" cy="780"/>
              <a:chOff x="5" y="3490"/>
              <a:chExt cx="1124" cy="780"/>
            </a:xfrm>
          </p:grpSpPr>
          <p:grpSp>
            <p:nvGrpSpPr>
              <p:cNvPr id="39957" name="Group 21"/>
              <p:cNvGrpSpPr>
                <a:grpSpLocks/>
              </p:cNvGrpSpPr>
              <p:nvPr userDrawn="1"/>
            </p:nvGrpSpPr>
            <p:grpSpPr bwMode="auto">
              <a:xfrm>
                <a:off x="499" y="3562"/>
                <a:ext cx="548" cy="708"/>
                <a:chOff x="499" y="3562"/>
                <a:chExt cx="548" cy="708"/>
              </a:xfrm>
            </p:grpSpPr>
            <p:sp>
              <p:nvSpPr>
                <p:cNvPr id="3995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3995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3996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3996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996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3996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39964" name="Group 28"/>
              <p:cNvGrpSpPr>
                <a:grpSpLocks/>
              </p:cNvGrpSpPr>
              <p:nvPr userDrawn="1"/>
            </p:nvGrpSpPr>
            <p:grpSpPr bwMode="auto">
              <a:xfrm>
                <a:off x="5" y="3490"/>
                <a:ext cx="1124" cy="678"/>
                <a:chOff x="5" y="3490"/>
                <a:chExt cx="1124" cy="678"/>
              </a:xfrm>
            </p:grpSpPr>
            <p:sp>
              <p:nvSpPr>
                <p:cNvPr id="3996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996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996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996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3996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3997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3997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3997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39973" name="Group 37"/>
          <p:cNvGrpSpPr>
            <a:grpSpLocks/>
          </p:cNvGrpSpPr>
          <p:nvPr/>
        </p:nvGrpSpPr>
        <p:grpSpPr bwMode="auto">
          <a:xfrm>
            <a:off x="8680450" y="2116138"/>
            <a:ext cx="385763" cy="4308475"/>
            <a:chOff x="5468" y="1333"/>
            <a:chExt cx="243" cy="2714"/>
          </a:xfrm>
        </p:grpSpPr>
        <p:sp>
          <p:nvSpPr>
            <p:cNvPr id="3997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3997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39976" name="Group 40"/>
          <p:cNvGrpSpPr>
            <a:grpSpLocks/>
          </p:cNvGrpSpPr>
          <p:nvPr/>
        </p:nvGrpSpPr>
        <p:grpSpPr bwMode="auto">
          <a:xfrm>
            <a:off x="7318375" y="90488"/>
            <a:ext cx="2133600" cy="1911350"/>
            <a:chOff x="4610" y="57"/>
            <a:chExt cx="1344" cy="1204"/>
          </a:xfrm>
        </p:grpSpPr>
        <p:grpSp>
          <p:nvGrpSpPr>
            <p:cNvPr id="39977" name="Group 41"/>
            <p:cNvGrpSpPr>
              <a:grpSpLocks/>
            </p:cNvGrpSpPr>
            <p:nvPr userDrawn="1"/>
          </p:nvGrpSpPr>
          <p:grpSpPr bwMode="auto">
            <a:xfrm>
              <a:off x="4610" y="57"/>
              <a:ext cx="1344" cy="1204"/>
              <a:chOff x="4610" y="57"/>
              <a:chExt cx="1344" cy="1204"/>
            </a:xfrm>
          </p:grpSpPr>
          <p:sp>
            <p:nvSpPr>
              <p:cNvPr id="3997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39979" name="Group 43"/>
              <p:cNvGrpSpPr>
                <a:grpSpLocks/>
              </p:cNvGrpSpPr>
              <p:nvPr userDrawn="1"/>
            </p:nvGrpSpPr>
            <p:grpSpPr bwMode="auto">
              <a:xfrm>
                <a:off x="4610" y="57"/>
                <a:ext cx="1344" cy="985"/>
                <a:chOff x="4610" y="57"/>
                <a:chExt cx="1344" cy="985"/>
              </a:xfrm>
            </p:grpSpPr>
            <p:sp>
              <p:nvSpPr>
                <p:cNvPr id="3998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3998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3998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3998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3998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3998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3998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3998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3998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fld id="{097C49DC-1BED-498F-9AEE-A39AFF7B27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99" r:id="rId12"/>
    <p:sldLayoutId id="2147483700"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90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09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mj-lt"/>
              </a:defRPr>
            </a:lvl1pPr>
          </a:lstStyle>
          <a:p>
            <a:endParaRPr lang="en-US" altLang="en-US"/>
          </a:p>
        </p:txBody>
      </p:sp>
      <p:sp>
        <p:nvSpPr>
          <p:cNvPr id="890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0">
                <a:solidFill>
                  <a:schemeClr val="tx1"/>
                </a:solidFill>
                <a:latin typeface="+mj-lt"/>
              </a:defRPr>
            </a:lvl1pPr>
          </a:lstStyle>
          <a:p>
            <a:endParaRPr lang="en-US" altLang="en-US"/>
          </a:p>
        </p:txBody>
      </p:sp>
      <p:sp>
        <p:nvSpPr>
          <p:cNvPr id="8909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mj-lt"/>
              </a:defRPr>
            </a:lvl1pPr>
          </a:lstStyle>
          <a:p>
            <a:fld id="{40C6A884-51DF-42E7-A8D6-BBAF83B89D4C}" type="slidenum">
              <a:rPr lang="en-US" altLang="en-US"/>
              <a:pPr/>
              <a:t>‹#›</a:t>
            </a:fld>
            <a:endParaRPr lang="en-US" altLang="en-US"/>
          </a:p>
        </p:txBody>
      </p:sp>
      <p:sp>
        <p:nvSpPr>
          <p:cNvPr id="8909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8909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9216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16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endParaRPr lang="en-US"/>
          </a:p>
        </p:txBody>
      </p:sp>
      <p:sp>
        <p:nvSpPr>
          <p:cNvPr id="9216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endParaRPr lang="en-US"/>
          </a:p>
        </p:txBody>
      </p:sp>
      <p:sp>
        <p:nvSpPr>
          <p:cNvPr id="9216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fld id="{580CAD43-77A9-4FCC-9386-9025868DF083}" type="slidenum">
              <a:rPr lang="en-US"/>
              <a:pPr/>
              <a:t>‹#›</a:t>
            </a:fld>
            <a:endParaRPr lang="en-US"/>
          </a:p>
        </p:txBody>
      </p:sp>
      <p:sp>
        <p:nvSpPr>
          <p:cNvPr id="9216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9216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92170" name="Group 10"/>
          <p:cNvGrpSpPr>
            <a:grpSpLocks/>
          </p:cNvGrpSpPr>
          <p:nvPr/>
        </p:nvGrpSpPr>
        <p:grpSpPr bwMode="auto">
          <a:xfrm>
            <a:off x="7938" y="5540375"/>
            <a:ext cx="1784350" cy="1246188"/>
            <a:chOff x="5" y="3490"/>
            <a:chExt cx="1124" cy="785"/>
          </a:xfrm>
        </p:grpSpPr>
        <p:sp>
          <p:nvSpPr>
            <p:cNvPr id="9217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9217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9217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9217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9217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9217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9217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9217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9217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92180" name="Group 20"/>
            <p:cNvGrpSpPr>
              <a:grpSpLocks/>
            </p:cNvGrpSpPr>
            <p:nvPr userDrawn="1"/>
          </p:nvGrpSpPr>
          <p:grpSpPr bwMode="auto">
            <a:xfrm>
              <a:off x="5" y="3490"/>
              <a:ext cx="1124" cy="780"/>
              <a:chOff x="5" y="3490"/>
              <a:chExt cx="1124" cy="780"/>
            </a:xfrm>
          </p:grpSpPr>
          <p:grpSp>
            <p:nvGrpSpPr>
              <p:cNvPr id="92181" name="Group 21"/>
              <p:cNvGrpSpPr>
                <a:grpSpLocks/>
              </p:cNvGrpSpPr>
              <p:nvPr userDrawn="1"/>
            </p:nvGrpSpPr>
            <p:grpSpPr bwMode="auto">
              <a:xfrm>
                <a:off x="499" y="3562"/>
                <a:ext cx="548" cy="708"/>
                <a:chOff x="499" y="3562"/>
                <a:chExt cx="548" cy="708"/>
              </a:xfrm>
            </p:grpSpPr>
            <p:sp>
              <p:nvSpPr>
                <p:cNvPr id="9218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9218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9218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9218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9218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9218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92188" name="Group 28"/>
              <p:cNvGrpSpPr>
                <a:grpSpLocks/>
              </p:cNvGrpSpPr>
              <p:nvPr userDrawn="1"/>
            </p:nvGrpSpPr>
            <p:grpSpPr bwMode="auto">
              <a:xfrm>
                <a:off x="5" y="3490"/>
                <a:ext cx="1124" cy="678"/>
                <a:chOff x="5" y="3490"/>
                <a:chExt cx="1124" cy="678"/>
              </a:xfrm>
            </p:grpSpPr>
            <p:sp>
              <p:nvSpPr>
                <p:cNvPr id="9218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9219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9219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9219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9219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9219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9219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9219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92197" name="Group 37"/>
          <p:cNvGrpSpPr>
            <a:grpSpLocks/>
          </p:cNvGrpSpPr>
          <p:nvPr/>
        </p:nvGrpSpPr>
        <p:grpSpPr bwMode="auto">
          <a:xfrm>
            <a:off x="8680450" y="2116138"/>
            <a:ext cx="385763" cy="4308475"/>
            <a:chOff x="5468" y="1333"/>
            <a:chExt cx="243" cy="2714"/>
          </a:xfrm>
        </p:grpSpPr>
        <p:sp>
          <p:nvSpPr>
            <p:cNvPr id="9219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9219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92200" name="Group 40"/>
          <p:cNvGrpSpPr>
            <a:grpSpLocks/>
          </p:cNvGrpSpPr>
          <p:nvPr/>
        </p:nvGrpSpPr>
        <p:grpSpPr bwMode="auto">
          <a:xfrm>
            <a:off x="7318375" y="90488"/>
            <a:ext cx="2133600" cy="1911350"/>
            <a:chOff x="4610" y="57"/>
            <a:chExt cx="1344" cy="1204"/>
          </a:xfrm>
        </p:grpSpPr>
        <p:grpSp>
          <p:nvGrpSpPr>
            <p:cNvPr id="92201" name="Group 41"/>
            <p:cNvGrpSpPr>
              <a:grpSpLocks/>
            </p:cNvGrpSpPr>
            <p:nvPr userDrawn="1"/>
          </p:nvGrpSpPr>
          <p:grpSpPr bwMode="auto">
            <a:xfrm>
              <a:off x="4610" y="57"/>
              <a:ext cx="1344" cy="1204"/>
              <a:chOff x="4610" y="57"/>
              <a:chExt cx="1344" cy="1204"/>
            </a:xfrm>
          </p:grpSpPr>
          <p:sp>
            <p:nvSpPr>
              <p:cNvPr id="9220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92203" name="Group 43"/>
              <p:cNvGrpSpPr>
                <a:grpSpLocks/>
              </p:cNvGrpSpPr>
              <p:nvPr userDrawn="1"/>
            </p:nvGrpSpPr>
            <p:grpSpPr bwMode="auto">
              <a:xfrm>
                <a:off x="4610" y="57"/>
                <a:ext cx="1344" cy="985"/>
                <a:chOff x="4610" y="57"/>
                <a:chExt cx="1344" cy="985"/>
              </a:xfrm>
            </p:grpSpPr>
            <p:sp>
              <p:nvSpPr>
                <p:cNvPr id="9220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92205"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92206"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9220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92208"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92209"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9221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92211"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9221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video" Target="file:///D:\Minh%20Minh\PowerPoint\Tosoi\Tosoi_output.avi"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audio" Target="../media/audio1.wav"/><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10" Type="http://schemas.openxmlformats.org/officeDocument/2006/relationships/image" Target="../media/image5.emf"/><Relationship Id="rId4" Type="http://schemas.openxmlformats.org/officeDocument/2006/relationships/audio" Target="../media/audio2.wav"/><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audio" Target="../media/audio1.wav"/><Relationship Id="rId7" Type="http://schemas.openxmlformats.org/officeDocument/2006/relationships/oleObject" Target="../embeddings/oleObject5.bin"/><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4038600" y="1066800"/>
            <a:ext cx="4038600" cy="15240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KHOA HỌC</a:t>
            </a:r>
          </a:p>
          <a:p>
            <a:pPr algn="ctr"/>
            <a:r>
              <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 </a:t>
            </a:r>
            <a:r>
              <a:rPr lang="en-US" sz="3600" b="1" kern="10" dirty="0"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5.</a:t>
            </a:r>
            <a:endPar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1" name="WordArt 3"/>
          <p:cNvSpPr>
            <a:spLocks noChangeArrowheads="1" noChangeShapeType="1" noTextEdit="1"/>
          </p:cNvSpPr>
          <p:nvPr/>
        </p:nvSpPr>
        <p:spPr bwMode="auto">
          <a:xfrm>
            <a:off x="2057400" y="2621756"/>
            <a:ext cx="5238750" cy="1658938"/>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Tơ</a:t>
            </a:r>
            <a:r>
              <a:rPr lang="en-US" sz="3600" b="1" kern="10" dirty="0" smtClean="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sợi</a:t>
            </a:r>
            <a:r>
              <a:rPr lang="en-US" sz="3600" b="1" kern="10" dirty="0" smtClean="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endParaRPr lang="en-US" sz="3600" b="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2054"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Tree>
    <p:extLst>
      <p:ext uri="{BB962C8B-B14F-4D97-AF65-F5344CB8AC3E}">
        <p14:creationId xmlns:p14="http://schemas.microsoft.com/office/powerpoint/2010/main" val="32077089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0"/>
            <a:ext cx="2971800" cy="707886"/>
          </a:xfrm>
          <a:prstGeom prst="rect">
            <a:avLst/>
          </a:prstGeom>
          <a:noFill/>
          <a:ln w="9525">
            <a:noFill/>
            <a:miter lim="800000"/>
            <a:headEnd/>
            <a:tailEnd/>
          </a:ln>
          <a:effectLst/>
        </p:spPr>
        <p:txBody>
          <a:bodyPr wrap="square">
            <a:spAutoFit/>
          </a:bodyPr>
          <a:lstStyle/>
          <a:p>
            <a:pPr>
              <a:spcBef>
                <a:spcPct val="50000"/>
              </a:spcBef>
            </a:pPr>
            <a:r>
              <a:rPr lang="en-US" b="1" smtClean="0"/>
              <a:t> </a:t>
            </a:r>
            <a:r>
              <a:rPr lang="en-US" sz="4000" b="1" u="sng">
                <a:latin typeface="Arial" pitchFamily="34" charset="0"/>
                <a:cs typeface="Arial" pitchFamily="34" charset="0"/>
              </a:rPr>
              <a:t>Sợi đay:</a:t>
            </a:r>
          </a:p>
        </p:txBody>
      </p:sp>
      <p:pic>
        <p:nvPicPr>
          <p:cNvPr id="11270" name="Picture 6" descr="cay day 3"/>
          <p:cNvPicPr>
            <a:picLocks noChangeAspect="1" noChangeArrowheads="1"/>
          </p:cNvPicPr>
          <p:nvPr/>
        </p:nvPicPr>
        <p:blipFill>
          <a:blip r:embed="rId2"/>
          <a:srcRect/>
          <a:stretch>
            <a:fillRect/>
          </a:stretch>
        </p:blipFill>
        <p:spPr bwMode="auto">
          <a:xfrm>
            <a:off x="381000" y="628650"/>
            <a:ext cx="8077200" cy="5238750"/>
          </a:xfrm>
          <a:prstGeom prst="rect">
            <a:avLst/>
          </a:prstGeom>
          <a:noFill/>
        </p:spPr>
      </p:pic>
      <p:sp>
        <p:nvSpPr>
          <p:cNvPr id="11271" name="Text Box 7"/>
          <p:cNvSpPr txBox="1">
            <a:spLocks noChangeArrowheads="1"/>
          </p:cNvSpPr>
          <p:nvPr/>
        </p:nvSpPr>
        <p:spPr bwMode="auto">
          <a:xfrm>
            <a:off x="1676400" y="5943600"/>
            <a:ext cx="4940776" cy="707886"/>
          </a:xfrm>
          <a:prstGeom prst="rect">
            <a:avLst/>
          </a:prstGeom>
          <a:noFill/>
          <a:ln w="9525">
            <a:noFill/>
            <a:miter lim="800000"/>
            <a:headEnd/>
            <a:tailEnd/>
          </a:ln>
          <a:effectLst/>
        </p:spPr>
        <p:txBody>
          <a:bodyPr wrap="none">
            <a:spAutoFit/>
          </a:bodyPr>
          <a:lstStyle/>
          <a:p>
            <a:r>
              <a:rPr lang="en-US" sz="4000" b="1" i="0">
                <a:latin typeface="Arial" pitchFamily="34" charset="0"/>
                <a:cs typeface="Arial" pitchFamily="34" charset="0"/>
              </a:rPr>
              <a:t> Thu hoạch cây đay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ox(in)">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ox(in)">
                                      <p:cBhvr>
                                        <p:cTn id="1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76200"/>
            <a:ext cx="2590800" cy="707886"/>
          </a:xfrm>
          <a:prstGeom prst="rect">
            <a:avLst/>
          </a:prstGeom>
          <a:noFill/>
          <a:ln w="9525">
            <a:noFill/>
            <a:miter lim="800000"/>
            <a:headEnd/>
            <a:tailEnd/>
          </a:ln>
          <a:effectLst/>
        </p:spPr>
        <p:txBody>
          <a:bodyPr>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đay:</a:t>
            </a:r>
          </a:p>
        </p:txBody>
      </p:sp>
      <p:grpSp>
        <p:nvGrpSpPr>
          <p:cNvPr id="2" name="Group 8"/>
          <p:cNvGrpSpPr>
            <a:grpSpLocks/>
          </p:cNvGrpSpPr>
          <p:nvPr/>
        </p:nvGrpSpPr>
        <p:grpSpPr bwMode="auto">
          <a:xfrm>
            <a:off x="-154719" y="990600"/>
            <a:ext cx="9298295" cy="5584098"/>
            <a:chOff x="2618" y="888"/>
            <a:chExt cx="3065" cy="2078"/>
          </a:xfrm>
        </p:grpSpPr>
        <p:pic>
          <p:nvPicPr>
            <p:cNvPr id="11273" name="Picture 9" descr="che bien day"/>
            <p:cNvPicPr>
              <a:picLocks noChangeAspect="1" noChangeArrowheads="1"/>
            </p:cNvPicPr>
            <p:nvPr/>
          </p:nvPicPr>
          <p:blipFill>
            <a:blip r:embed="rId2"/>
            <a:srcRect b="5333"/>
            <a:stretch>
              <a:fillRect/>
            </a:stretch>
          </p:blipFill>
          <p:spPr bwMode="auto">
            <a:xfrm>
              <a:off x="2880" y="888"/>
              <a:ext cx="2595" cy="1769"/>
            </a:xfrm>
            <a:prstGeom prst="rect">
              <a:avLst/>
            </a:prstGeom>
            <a:noFill/>
          </p:spPr>
        </p:pic>
        <p:sp>
          <p:nvSpPr>
            <p:cNvPr id="11274" name="Text Box 10"/>
            <p:cNvSpPr txBox="1">
              <a:spLocks noChangeArrowheads="1"/>
            </p:cNvSpPr>
            <p:nvPr/>
          </p:nvSpPr>
          <p:spPr bwMode="auto">
            <a:xfrm>
              <a:off x="2618" y="2703"/>
              <a:ext cx="3065" cy="263"/>
            </a:xfrm>
            <a:prstGeom prst="rect">
              <a:avLst/>
            </a:prstGeom>
            <a:noFill/>
            <a:ln w="9525">
              <a:noFill/>
              <a:miter lim="800000"/>
              <a:headEnd/>
              <a:tailEnd/>
            </a:ln>
            <a:effectLst/>
          </p:spPr>
          <p:txBody>
            <a:bodyPr wrap="none">
              <a:spAutoFit/>
            </a:bodyPr>
            <a:lstStyle/>
            <a:p>
              <a:r>
                <a:rPr lang="en-US" sz="4000" b="1" i="0">
                  <a:latin typeface="Arial" pitchFamily="34" charset="0"/>
                  <a:cs typeface="Arial" pitchFamily="34" charset="0"/>
                </a:rPr>
                <a:t>     Bóc lấy phần vỏ, đem ngâm nước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76200"/>
            <a:ext cx="2590800" cy="707886"/>
          </a:xfrm>
          <a:prstGeom prst="rect">
            <a:avLst/>
          </a:prstGeom>
          <a:noFill/>
          <a:ln w="9525">
            <a:noFill/>
            <a:miter lim="800000"/>
            <a:headEnd/>
            <a:tailEnd/>
          </a:ln>
          <a:effectLst/>
        </p:spPr>
        <p:txBody>
          <a:bodyPr>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đay:</a:t>
            </a:r>
          </a:p>
        </p:txBody>
      </p:sp>
      <p:grpSp>
        <p:nvGrpSpPr>
          <p:cNvPr id="3" name="Group 11"/>
          <p:cNvGrpSpPr>
            <a:grpSpLocks/>
          </p:cNvGrpSpPr>
          <p:nvPr/>
        </p:nvGrpSpPr>
        <p:grpSpPr bwMode="auto">
          <a:xfrm>
            <a:off x="381000" y="990600"/>
            <a:ext cx="8153400" cy="5866564"/>
            <a:chOff x="235" y="1104"/>
            <a:chExt cx="2640" cy="2265"/>
          </a:xfrm>
        </p:grpSpPr>
        <p:pic>
          <p:nvPicPr>
            <p:cNvPr id="11276" name="Picture 12" descr="che bien day 2"/>
            <p:cNvPicPr>
              <a:picLocks noChangeAspect="1" noChangeArrowheads="1"/>
            </p:cNvPicPr>
            <p:nvPr/>
          </p:nvPicPr>
          <p:blipFill>
            <a:blip r:embed="rId2"/>
            <a:srcRect/>
            <a:stretch>
              <a:fillRect/>
            </a:stretch>
          </p:blipFill>
          <p:spPr bwMode="auto">
            <a:xfrm>
              <a:off x="235" y="1104"/>
              <a:ext cx="2640" cy="1922"/>
            </a:xfrm>
            <a:prstGeom prst="rect">
              <a:avLst/>
            </a:prstGeom>
            <a:noFill/>
          </p:spPr>
        </p:pic>
        <p:sp>
          <p:nvSpPr>
            <p:cNvPr id="11277" name="Text Box 13"/>
            <p:cNvSpPr txBox="1">
              <a:spLocks noChangeArrowheads="1"/>
            </p:cNvSpPr>
            <p:nvPr/>
          </p:nvSpPr>
          <p:spPr bwMode="auto">
            <a:xfrm>
              <a:off x="704" y="3096"/>
              <a:ext cx="1823" cy="273"/>
            </a:xfrm>
            <a:prstGeom prst="rect">
              <a:avLst/>
            </a:prstGeom>
            <a:noFill/>
            <a:ln w="9525">
              <a:noFill/>
              <a:miter lim="800000"/>
              <a:headEnd/>
              <a:tailEnd/>
            </a:ln>
            <a:effectLst/>
          </p:spPr>
          <p:txBody>
            <a:bodyPr>
              <a:spAutoFit/>
            </a:bodyPr>
            <a:lstStyle/>
            <a:p>
              <a:pPr>
                <a:spcBef>
                  <a:spcPct val="50000"/>
                </a:spcBef>
              </a:pPr>
              <a:r>
                <a:rPr lang="en-US" sz="1800" b="1" i="0"/>
                <a:t>  </a:t>
              </a:r>
              <a:r>
                <a:rPr lang="en-US" sz="4000" b="1" i="0">
                  <a:latin typeface="Arial" pitchFamily="34" charset="0"/>
                  <a:cs typeface="Arial" pitchFamily="34" charset="0"/>
                </a:rPr>
                <a:t>Tước đay thành sợi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76200"/>
            <a:ext cx="2590800" cy="707886"/>
          </a:xfrm>
          <a:prstGeom prst="rect">
            <a:avLst/>
          </a:prstGeom>
          <a:noFill/>
          <a:ln w="9525">
            <a:noFill/>
            <a:miter lim="800000"/>
            <a:headEnd/>
            <a:tailEnd/>
          </a:ln>
          <a:effectLst/>
        </p:spPr>
        <p:txBody>
          <a:bodyPr>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đay:</a:t>
            </a:r>
          </a:p>
        </p:txBody>
      </p:sp>
      <p:grpSp>
        <p:nvGrpSpPr>
          <p:cNvPr id="4" name="Group 14"/>
          <p:cNvGrpSpPr>
            <a:grpSpLocks/>
          </p:cNvGrpSpPr>
          <p:nvPr/>
        </p:nvGrpSpPr>
        <p:grpSpPr bwMode="auto">
          <a:xfrm>
            <a:off x="533400" y="838200"/>
            <a:ext cx="8229600" cy="5905507"/>
            <a:chOff x="3024" y="1104"/>
            <a:chExt cx="2592" cy="2181"/>
          </a:xfrm>
        </p:grpSpPr>
        <p:pic>
          <p:nvPicPr>
            <p:cNvPr id="11279" name="Picture 15" descr="soi day"/>
            <p:cNvPicPr>
              <a:picLocks noChangeAspect="1" noChangeArrowheads="1"/>
            </p:cNvPicPr>
            <p:nvPr/>
          </p:nvPicPr>
          <p:blipFill>
            <a:blip r:embed="rId2"/>
            <a:srcRect t="16400" r="23199"/>
            <a:stretch>
              <a:fillRect/>
            </a:stretch>
          </p:blipFill>
          <p:spPr bwMode="auto">
            <a:xfrm>
              <a:off x="3024" y="1104"/>
              <a:ext cx="2592" cy="1920"/>
            </a:xfrm>
            <a:prstGeom prst="rect">
              <a:avLst/>
            </a:prstGeom>
            <a:noFill/>
          </p:spPr>
        </p:pic>
        <p:sp>
          <p:nvSpPr>
            <p:cNvPr id="11280" name="Text Box 16"/>
            <p:cNvSpPr txBox="1">
              <a:spLocks noChangeArrowheads="1"/>
            </p:cNvSpPr>
            <p:nvPr/>
          </p:nvSpPr>
          <p:spPr bwMode="auto">
            <a:xfrm>
              <a:off x="4079" y="3024"/>
              <a:ext cx="817" cy="261"/>
            </a:xfrm>
            <a:prstGeom prst="rect">
              <a:avLst/>
            </a:prstGeom>
            <a:noFill/>
            <a:ln w="9525">
              <a:noFill/>
              <a:miter lim="800000"/>
              <a:headEnd/>
              <a:tailEnd/>
            </a:ln>
            <a:effectLst/>
          </p:spPr>
          <p:txBody>
            <a:bodyPr>
              <a:spAutoFit/>
            </a:bodyPr>
            <a:lstStyle/>
            <a:p>
              <a:pPr>
                <a:spcBef>
                  <a:spcPct val="50000"/>
                </a:spcBef>
              </a:pPr>
              <a:r>
                <a:rPr lang="en-US" sz="4000" b="1" i="0">
                  <a:latin typeface="Arial" pitchFamily="34" charset="0"/>
                  <a:cs typeface="Arial" pitchFamily="34" charset="0"/>
                </a:rPr>
                <a:t>  Sợi đay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685800"/>
            <a:ext cx="3124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đay:</a:t>
            </a:r>
          </a:p>
        </p:txBody>
      </p:sp>
      <p:sp>
        <p:nvSpPr>
          <p:cNvPr id="12294" name="Text Box 6"/>
          <p:cNvSpPr txBox="1">
            <a:spLocks noChangeArrowheads="1"/>
          </p:cNvSpPr>
          <p:nvPr/>
        </p:nvSpPr>
        <p:spPr bwMode="auto">
          <a:xfrm>
            <a:off x="762000" y="1524000"/>
            <a:ext cx="7924800" cy="4154984"/>
          </a:xfrm>
          <a:prstGeom prst="rect">
            <a:avLst/>
          </a:prstGeom>
          <a:noFill/>
          <a:ln w="9525">
            <a:noFill/>
            <a:miter lim="800000"/>
            <a:headEnd/>
            <a:tailEnd/>
          </a:ln>
          <a:effectLst/>
        </p:spPr>
        <p:txBody>
          <a:bodyPr wrap="square">
            <a:spAutoFit/>
          </a:bodyPr>
          <a:lstStyle/>
          <a:p>
            <a:pPr marL="231775" indent="-231775">
              <a:spcBef>
                <a:spcPct val="50000"/>
              </a:spcBef>
            </a:pPr>
            <a:r>
              <a:rPr lang="en-US" sz="4400" i="0">
                <a:latin typeface="Arial" pitchFamily="34" charset="0"/>
                <a:cs typeface="Arial" pitchFamily="34" charset="0"/>
              </a:rPr>
              <a:t>* Sản phẩm từ cây đay hết sức phong phú như: Dây thừng, thảm bồi, bao tải. Toàn bộ cây đay có thể được chế biến thành bột giấy, sản xuất các loại giấy 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6553200" y="1219200"/>
            <a:ext cx="2197100" cy="4600575"/>
            <a:chOff x="4088" y="1728"/>
            <a:chExt cx="1384" cy="2898"/>
          </a:xfrm>
        </p:grpSpPr>
        <p:sp>
          <p:nvSpPr>
            <p:cNvPr id="12296" name="Text Box 8"/>
            <p:cNvSpPr txBox="1">
              <a:spLocks noChangeArrowheads="1"/>
            </p:cNvSpPr>
            <p:nvPr/>
          </p:nvSpPr>
          <p:spPr bwMode="auto">
            <a:xfrm>
              <a:off x="4176" y="3792"/>
              <a:ext cx="1104" cy="834"/>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Bao tải</a:t>
              </a:r>
            </a:p>
          </p:txBody>
        </p:sp>
        <p:pic>
          <p:nvPicPr>
            <p:cNvPr id="12297" name="Picture 9" descr="Bao tai"/>
            <p:cNvPicPr>
              <a:picLocks noChangeAspect="1" noChangeArrowheads="1"/>
            </p:cNvPicPr>
            <p:nvPr/>
          </p:nvPicPr>
          <p:blipFill>
            <a:blip r:embed="rId2"/>
            <a:srcRect/>
            <a:stretch>
              <a:fillRect/>
            </a:stretch>
          </p:blipFill>
          <p:spPr bwMode="auto">
            <a:xfrm>
              <a:off x="4088" y="1728"/>
              <a:ext cx="1384" cy="2079"/>
            </a:xfrm>
            <a:prstGeom prst="rect">
              <a:avLst/>
            </a:prstGeom>
            <a:noFill/>
          </p:spPr>
        </p:pic>
      </p:grpSp>
      <p:grpSp>
        <p:nvGrpSpPr>
          <p:cNvPr id="3" name="Group 10"/>
          <p:cNvGrpSpPr>
            <a:grpSpLocks/>
          </p:cNvGrpSpPr>
          <p:nvPr/>
        </p:nvGrpSpPr>
        <p:grpSpPr bwMode="auto">
          <a:xfrm>
            <a:off x="152400" y="1295400"/>
            <a:ext cx="3505200" cy="3898900"/>
            <a:chOff x="0" y="2160"/>
            <a:chExt cx="2208" cy="2456"/>
          </a:xfrm>
        </p:grpSpPr>
        <p:sp>
          <p:nvSpPr>
            <p:cNvPr id="12299" name="Text Box 11"/>
            <p:cNvSpPr txBox="1">
              <a:spLocks noChangeArrowheads="1"/>
            </p:cNvSpPr>
            <p:nvPr/>
          </p:nvSpPr>
          <p:spPr bwMode="auto">
            <a:xfrm>
              <a:off x="576" y="3782"/>
              <a:ext cx="1104" cy="834"/>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Dây thừng</a:t>
              </a:r>
            </a:p>
          </p:txBody>
        </p:sp>
        <p:pic>
          <p:nvPicPr>
            <p:cNvPr id="12300" name="Picture 12" descr="day thung "/>
            <p:cNvPicPr>
              <a:picLocks noChangeAspect="1" noChangeArrowheads="1"/>
            </p:cNvPicPr>
            <p:nvPr/>
          </p:nvPicPr>
          <p:blipFill>
            <a:blip r:embed="rId3"/>
            <a:srcRect/>
            <a:stretch>
              <a:fillRect/>
            </a:stretch>
          </p:blipFill>
          <p:spPr bwMode="auto">
            <a:xfrm>
              <a:off x="0" y="2160"/>
              <a:ext cx="2208" cy="1144"/>
            </a:xfrm>
            <a:prstGeom prst="rect">
              <a:avLst/>
            </a:prstGeom>
            <a:noFill/>
          </p:spPr>
        </p:pic>
      </p:grpSp>
      <p:grpSp>
        <p:nvGrpSpPr>
          <p:cNvPr id="4" name="Group 13"/>
          <p:cNvGrpSpPr>
            <a:grpSpLocks/>
          </p:cNvGrpSpPr>
          <p:nvPr/>
        </p:nvGrpSpPr>
        <p:grpSpPr bwMode="auto">
          <a:xfrm>
            <a:off x="3733800" y="1447800"/>
            <a:ext cx="2743200" cy="3527425"/>
            <a:chOff x="2256" y="2016"/>
            <a:chExt cx="1728" cy="2222"/>
          </a:xfrm>
        </p:grpSpPr>
        <p:sp>
          <p:nvSpPr>
            <p:cNvPr id="12302" name="Text Box 14"/>
            <p:cNvSpPr txBox="1">
              <a:spLocks noChangeArrowheads="1"/>
            </p:cNvSpPr>
            <p:nvPr/>
          </p:nvSpPr>
          <p:spPr bwMode="auto">
            <a:xfrm>
              <a:off x="2640" y="3792"/>
              <a:ext cx="1104" cy="446"/>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Thảm</a:t>
              </a:r>
            </a:p>
          </p:txBody>
        </p:sp>
        <p:pic>
          <p:nvPicPr>
            <p:cNvPr id="12303" name="Picture 15" descr="thamday"/>
            <p:cNvPicPr>
              <a:picLocks noChangeAspect="1" noChangeArrowheads="1"/>
            </p:cNvPicPr>
            <p:nvPr/>
          </p:nvPicPr>
          <p:blipFill>
            <a:blip r:embed="rId4"/>
            <a:srcRect/>
            <a:stretch>
              <a:fillRect/>
            </a:stretch>
          </p:blipFill>
          <p:spPr bwMode="auto">
            <a:xfrm>
              <a:off x="2256" y="2016"/>
              <a:ext cx="1728" cy="172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1000"/>
                                        <p:tgtEl>
                                          <p:spTgt spid="4"/>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14343" name="Group 7"/>
          <p:cNvGrpSpPr>
            <a:grpSpLocks/>
          </p:cNvGrpSpPr>
          <p:nvPr/>
        </p:nvGrpSpPr>
        <p:grpSpPr bwMode="auto">
          <a:xfrm>
            <a:off x="533400" y="762000"/>
            <a:ext cx="8077200" cy="6093755"/>
            <a:chOff x="384" y="1008"/>
            <a:chExt cx="2544" cy="1583"/>
          </a:xfrm>
        </p:grpSpPr>
        <p:pic>
          <p:nvPicPr>
            <p:cNvPr id="14344" name="Picture 8" descr="cay bong 4"/>
            <p:cNvPicPr>
              <a:picLocks noChangeAspect="1" noChangeArrowheads="1"/>
            </p:cNvPicPr>
            <p:nvPr/>
          </p:nvPicPr>
          <p:blipFill>
            <a:blip r:embed="rId2"/>
            <a:srcRect/>
            <a:stretch>
              <a:fillRect/>
            </a:stretch>
          </p:blipFill>
          <p:spPr bwMode="auto">
            <a:xfrm>
              <a:off x="384" y="1008"/>
              <a:ext cx="2544" cy="1396"/>
            </a:xfrm>
            <a:prstGeom prst="rect">
              <a:avLst/>
            </a:prstGeom>
            <a:noFill/>
          </p:spPr>
        </p:pic>
        <p:sp>
          <p:nvSpPr>
            <p:cNvPr id="14345" name="Text Box 9"/>
            <p:cNvSpPr txBox="1">
              <a:spLocks noChangeArrowheads="1"/>
            </p:cNvSpPr>
            <p:nvPr/>
          </p:nvSpPr>
          <p:spPr bwMode="auto">
            <a:xfrm>
              <a:off x="768" y="2416"/>
              <a:ext cx="1728" cy="175"/>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Cánh đồng bông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3" name="Group 10"/>
          <p:cNvGrpSpPr>
            <a:grpSpLocks/>
          </p:cNvGrpSpPr>
          <p:nvPr/>
        </p:nvGrpSpPr>
        <p:grpSpPr bwMode="auto">
          <a:xfrm>
            <a:off x="685800" y="762000"/>
            <a:ext cx="7924800" cy="5824272"/>
            <a:chOff x="2976" y="1008"/>
            <a:chExt cx="1776" cy="1585"/>
          </a:xfrm>
        </p:grpSpPr>
        <p:pic>
          <p:nvPicPr>
            <p:cNvPr id="14347" name="Picture 11" descr="bong 5"/>
            <p:cNvPicPr>
              <a:picLocks noChangeAspect="1" noChangeArrowheads="1"/>
            </p:cNvPicPr>
            <p:nvPr/>
          </p:nvPicPr>
          <p:blipFill>
            <a:blip r:embed="rId2" cstate="print"/>
            <a:srcRect/>
            <a:stretch>
              <a:fillRect/>
            </a:stretch>
          </p:blipFill>
          <p:spPr bwMode="auto">
            <a:xfrm>
              <a:off x="3072" y="1008"/>
              <a:ext cx="1597" cy="1407"/>
            </a:xfrm>
            <a:prstGeom prst="rect">
              <a:avLst/>
            </a:prstGeom>
            <a:noFill/>
          </p:spPr>
        </p:pic>
        <p:sp>
          <p:nvSpPr>
            <p:cNvPr id="14348" name="Text Box 12"/>
            <p:cNvSpPr txBox="1">
              <a:spLocks noChangeArrowheads="1"/>
            </p:cNvSpPr>
            <p:nvPr/>
          </p:nvSpPr>
          <p:spPr bwMode="auto">
            <a:xfrm>
              <a:off x="2976" y="2400"/>
              <a:ext cx="1776" cy="193"/>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Quả bông đến kỳ thu hoạch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5" name="Group 16"/>
          <p:cNvGrpSpPr>
            <a:grpSpLocks/>
          </p:cNvGrpSpPr>
          <p:nvPr/>
        </p:nvGrpSpPr>
        <p:grpSpPr bwMode="auto">
          <a:xfrm>
            <a:off x="228600" y="914400"/>
            <a:ext cx="8229600" cy="5900487"/>
            <a:chOff x="576" y="2601"/>
            <a:chExt cx="1968" cy="1691"/>
          </a:xfrm>
        </p:grpSpPr>
        <p:pic>
          <p:nvPicPr>
            <p:cNvPr id="14353" name="Picture 17" descr="thu hoach bong"/>
            <p:cNvPicPr>
              <a:picLocks noChangeAspect="1" noChangeArrowheads="1"/>
            </p:cNvPicPr>
            <p:nvPr/>
          </p:nvPicPr>
          <p:blipFill>
            <a:blip r:embed="rId2"/>
            <a:srcRect/>
            <a:stretch>
              <a:fillRect/>
            </a:stretch>
          </p:blipFill>
          <p:spPr bwMode="auto">
            <a:xfrm>
              <a:off x="864" y="2601"/>
              <a:ext cx="1296" cy="1485"/>
            </a:xfrm>
            <a:prstGeom prst="rect">
              <a:avLst/>
            </a:prstGeom>
            <a:noFill/>
          </p:spPr>
        </p:pic>
        <p:sp>
          <p:nvSpPr>
            <p:cNvPr id="14354" name="Text Box 18"/>
            <p:cNvSpPr txBox="1">
              <a:spLocks noChangeArrowheads="1"/>
            </p:cNvSpPr>
            <p:nvPr/>
          </p:nvSpPr>
          <p:spPr bwMode="auto">
            <a:xfrm>
              <a:off x="576" y="4089"/>
              <a:ext cx="1968" cy="203"/>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Thu hoạch bông.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4339" name="Text Box 3"/>
          <p:cNvSpPr txBox="1">
            <a:spLocks noChangeArrowheads="1"/>
          </p:cNvSpPr>
          <p:nvPr/>
        </p:nvSpPr>
        <p:spPr bwMode="auto">
          <a:xfrm>
            <a:off x="990600" y="0"/>
            <a:ext cx="2895600" cy="707886"/>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Sợi </a:t>
            </a:r>
            <a:r>
              <a:rPr lang="en-US" sz="4000" b="1" i="0">
                <a:latin typeface="Arial" pitchFamily="34" charset="0"/>
                <a:cs typeface="Arial" pitchFamily="34" charset="0"/>
              </a:rPr>
              <a:t>bông:</a:t>
            </a:r>
          </a:p>
        </p:txBody>
      </p:sp>
      <p:grpSp>
        <p:nvGrpSpPr>
          <p:cNvPr id="4" name="Group 13"/>
          <p:cNvGrpSpPr>
            <a:grpSpLocks/>
          </p:cNvGrpSpPr>
          <p:nvPr/>
        </p:nvGrpSpPr>
        <p:grpSpPr bwMode="auto">
          <a:xfrm>
            <a:off x="456125" y="938212"/>
            <a:ext cx="8151710" cy="5919788"/>
            <a:chOff x="2623" y="2592"/>
            <a:chExt cx="2307" cy="1713"/>
          </a:xfrm>
        </p:grpSpPr>
        <p:pic>
          <p:nvPicPr>
            <p:cNvPr id="14350" name="Picture 14" descr="thu hoach bong"/>
            <p:cNvPicPr>
              <a:picLocks noChangeAspect="1" noChangeArrowheads="1"/>
            </p:cNvPicPr>
            <p:nvPr/>
          </p:nvPicPr>
          <p:blipFill>
            <a:blip r:embed="rId2"/>
            <a:srcRect/>
            <a:stretch>
              <a:fillRect/>
            </a:stretch>
          </p:blipFill>
          <p:spPr bwMode="auto">
            <a:xfrm>
              <a:off x="2688" y="2592"/>
              <a:ext cx="2232" cy="1506"/>
            </a:xfrm>
            <a:prstGeom prst="rect">
              <a:avLst/>
            </a:prstGeom>
            <a:noFill/>
          </p:spPr>
        </p:pic>
        <p:sp>
          <p:nvSpPr>
            <p:cNvPr id="14351" name="Text Box 15"/>
            <p:cNvSpPr txBox="1">
              <a:spLocks noChangeArrowheads="1"/>
            </p:cNvSpPr>
            <p:nvPr/>
          </p:nvSpPr>
          <p:spPr bwMode="auto">
            <a:xfrm>
              <a:off x="2623" y="3922"/>
              <a:ext cx="2307" cy="383"/>
            </a:xfrm>
            <a:prstGeom prst="rect">
              <a:avLst/>
            </a:prstGeom>
            <a:noFill/>
            <a:ln w="9525">
              <a:noFill/>
              <a:miter lim="800000"/>
              <a:headEnd/>
              <a:tailEnd/>
            </a:ln>
            <a:effectLst/>
          </p:spPr>
          <p:txBody>
            <a:bodyPr wrap="square">
              <a:spAutoFit/>
            </a:bodyPr>
            <a:lstStyle/>
            <a:p>
              <a:pPr algn="ctr">
                <a:spcBef>
                  <a:spcPct val="50000"/>
                </a:spcBef>
              </a:pPr>
              <a:r>
                <a:rPr lang="en-US" sz="4000" i="0">
                  <a:latin typeface="Arial" pitchFamily="34" charset="0"/>
                  <a:cs typeface="Arial" pitchFamily="34" charset="0"/>
                </a:rPr>
                <a:t>Đưa vào nhà máy cán lấy bông, kéo sợi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457200" y="2667000"/>
            <a:ext cx="8382000" cy="1200329"/>
          </a:xfrm>
          <a:prstGeom prst="rect">
            <a:avLst/>
          </a:prstGeom>
          <a:noFill/>
          <a:ln w="9525">
            <a:noFill/>
            <a:miter lim="800000"/>
            <a:headEnd/>
            <a:tailEnd/>
          </a:ln>
          <a:effectLst/>
        </p:spPr>
        <p:txBody>
          <a:bodyPr wrap="square">
            <a:spAutoFit/>
          </a:bodyPr>
          <a:lstStyle/>
          <a:p>
            <a:pPr algn="ctr"/>
            <a:r>
              <a:rPr lang="en-US" sz="4800" b="1" dirty="0" err="1" smtClean="0">
                <a:solidFill>
                  <a:srgbClr val="FF0000"/>
                </a:solidFill>
                <a:latin typeface="Arial" pitchFamily="34" charset="0"/>
                <a:cs typeface="Arial" pitchFamily="34" charset="0"/>
              </a:rPr>
              <a:t>Ôn</a:t>
            </a:r>
            <a:r>
              <a:rPr lang="en-US" sz="4800" b="1" dirty="0" smtClean="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b</a:t>
            </a:r>
            <a:r>
              <a:rPr lang="en-US" sz="4800" b="1" dirty="0" err="1" smtClean="0">
                <a:solidFill>
                  <a:srgbClr val="FF0000"/>
                </a:solidFill>
                <a:latin typeface="Arial" pitchFamily="34" charset="0"/>
                <a:cs typeface="Arial" pitchFamily="34" charset="0"/>
              </a:rPr>
              <a:t>ài</a:t>
            </a:r>
            <a:r>
              <a:rPr lang="en-US" sz="4800" b="1" dirty="0" smtClean="0">
                <a:solidFill>
                  <a:srgbClr val="FF0000"/>
                </a:solidFill>
                <a:latin typeface="Arial" pitchFamily="34" charset="0"/>
                <a:cs typeface="Arial" pitchFamily="34" charset="0"/>
              </a:rPr>
              <a:t> </a:t>
            </a:r>
            <a:r>
              <a:rPr lang="en-US" sz="4800" b="1" dirty="0" err="1" smtClean="0">
                <a:solidFill>
                  <a:srgbClr val="FF0000"/>
                </a:solidFill>
                <a:latin typeface="Arial" pitchFamily="34" charset="0"/>
                <a:cs typeface="Arial" pitchFamily="34" charset="0"/>
              </a:rPr>
              <a:t>cũ</a:t>
            </a:r>
            <a:endParaRPr lang="en-US" sz="4800" b="1" i="0" u="sng" dirty="0" smtClean="0">
              <a:solidFill>
                <a:srgbClr val="FF0000"/>
              </a:solidFill>
              <a:latin typeface="Arial" pitchFamily="34" charset="0"/>
              <a:cs typeface="Arial" pitchFamily="34" charset="0"/>
            </a:endParaRPr>
          </a:p>
          <a:p>
            <a:endParaRPr lang="vi-VN"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66800" y="4876800"/>
            <a:ext cx="5334000" cy="707886"/>
          </a:xfrm>
          <a:prstGeom prst="rect">
            <a:avLst/>
          </a:prstGeom>
          <a:noFill/>
          <a:ln w="9525">
            <a:noFill/>
            <a:miter lim="800000"/>
            <a:headEnd/>
            <a:tailEnd/>
          </a:ln>
          <a:effectLst/>
        </p:spPr>
        <p:txBody>
          <a:bodyPr>
            <a:spAutoFit/>
          </a:bodyPr>
          <a:lstStyle/>
          <a:p>
            <a:pPr>
              <a:spcBef>
                <a:spcPct val="50000"/>
              </a:spcBef>
            </a:pPr>
            <a:endParaRPr lang="en-US" sz="4000" i="0">
              <a:latin typeface="Arial" pitchFamily="34" charset="0"/>
              <a:cs typeface="Arial" pitchFamily="34" charset="0"/>
            </a:endParaRPr>
          </a:p>
        </p:txBody>
      </p:sp>
      <p:sp>
        <p:nvSpPr>
          <p:cNvPr id="15363" name="Text Box 3"/>
          <p:cNvSpPr txBox="1">
            <a:spLocks noChangeArrowheads="1"/>
          </p:cNvSpPr>
          <p:nvPr/>
        </p:nvSpPr>
        <p:spPr bwMode="auto">
          <a:xfrm>
            <a:off x="914400" y="1143000"/>
            <a:ext cx="8001000" cy="1938992"/>
          </a:xfrm>
          <a:prstGeom prst="rect">
            <a:avLst/>
          </a:prstGeom>
          <a:noFill/>
          <a:ln w="9525">
            <a:noFill/>
            <a:miter lim="800000"/>
            <a:headEnd/>
            <a:tailEnd/>
          </a:ln>
          <a:effectLst/>
        </p:spPr>
        <p:txBody>
          <a:bodyPr>
            <a:spAutoFit/>
          </a:bodyPr>
          <a:lstStyle/>
          <a:p>
            <a:pPr>
              <a:spcBef>
                <a:spcPct val="50000"/>
              </a:spcBef>
            </a:pPr>
            <a:r>
              <a:rPr lang="en-US" sz="4000" i="0">
                <a:latin typeface="Arial" pitchFamily="34" charset="0"/>
                <a:cs typeface="Arial" pitchFamily="34" charset="0"/>
              </a:rPr>
              <a:t>* Sản phẩm từ sợi bông là vải, bông y tế, chăn bông, lều, bạt, buồm,…</a:t>
            </a:r>
          </a:p>
        </p:txBody>
      </p:sp>
      <p:sp>
        <p:nvSpPr>
          <p:cNvPr id="15364" name="Text Box 4"/>
          <p:cNvSpPr txBox="1">
            <a:spLocks noChangeArrowheads="1"/>
          </p:cNvSpPr>
          <p:nvPr/>
        </p:nvSpPr>
        <p:spPr bwMode="auto">
          <a:xfrm>
            <a:off x="457200" y="304800"/>
            <a:ext cx="43434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2. Sợi bông:</a:t>
            </a:r>
          </a:p>
        </p:txBody>
      </p:sp>
      <p:grpSp>
        <p:nvGrpSpPr>
          <p:cNvPr id="15368" name="Group 8"/>
          <p:cNvGrpSpPr>
            <a:grpSpLocks/>
          </p:cNvGrpSpPr>
          <p:nvPr/>
        </p:nvGrpSpPr>
        <p:grpSpPr bwMode="auto">
          <a:xfrm>
            <a:off x="381000" y="2514600"/>
            <a:ext cx="4876800" cy="4343007"/>
            <a:chOff x="336" y="1776"/>
            <a:chExt cx="3072" cy="2452"/>
          </a:xfrm>
        </p:grpSpPr>
        <p:pic>
          <p:nvPicPr>
            <p:cNvPr id="15369" name="Picture 9" descr="chăn bông 2"/>
            <p:cNvPicPr>
              <a:picLocks noChangeAspect="1" noChangeArrowheads="1"/>
            </p:cNvPicPr>
            <p:nvPr/>
          </p:nvPicPr>
          <p:blipFill>
            <a:blip r:embed="rId2"/>
            <a:srcRect/>
            <a:stretch>
              <a:fillRect/>
            </a:stretch>
          </p:blipFill>
          <p:spPr bwMode="auto">
            <a:xfrm>
              <a:off x="336" y="1776"/>
              <a:ext cx="2688" cy="1824"/>
            </a:xfrm>
            <a:prstGeom prst="rect">
              <a:avLst/>
            </a:prstGeom>
            <a:noFill/>
          </p:spPr>
        </p:pic>
        <p:sp>
          <p:nvSpPr>
            <p:cNvPr id="15370" name="Text Box 10"/>
            <p:cNvSpPr txBox="1">
              <a:spLocks noChangeArrowheads="1"/>
            </p:cNvSpPr>
            <p:nvPr/>
          </p:nvSpPr>
          <p:spPr bwMode="auto">
            <a:xfrm>
              <a:off x="384" y="3481"/>
              <a:ext cx="3024" cy="747"/>
            </a:xfrm>
            <a:prstGeom prst="rect">
              <a:avLst/>
            </a:prstGeom>
            <a:noFill/>
            <a:ln w="9525">
              <a:noFill/>
              <a:miter lim="800000"/>
              <a:headEnd/>
              <a:tailEnd/>
            </a:ln>
            <a:effectLst/>
          </p:spPr>
          <p:txBody>
            <a:bodyPr wrap="square">
              <a:spAutoFit/>
            </a:bodyPr>
            <a:lstStyle/>
            <a:p>
              <a:pPr>
                <a:spcBef>
                  <a:spcPct val="50000"/>
                </a:spcBef>
              </a:pPr>
              <a:r>
                <a:rPr lang="en-US" sz="4000" i="0">
                  <a:latin typeface="Arial" pitchFamily="34" charset="0"/>
                  <a:cs typeface="Arial" pitchFamily="34" charset="0"/>
                </a:rPr>
                <a:t>Chăn bông (</a:t>
              </a:r>
              <a:r>
                <a:rPr lang="en-US" sz="4000">
                  <a:latin typeface="Arial" pitchFamily="34" charset="0"/>
                  <a:cs typeface="Arial" pitchFamily="34" charset="0"/>
                </a:rPr>
                <a:t>sản phẩm từ bông</a:t>
              </a:r>
              <a:r>
                <a:rPr lang="en-US" sz="4000" i="0">
                  <a:latin typeface="Arial" pitchFamily="34" charset="0"/>
                  <a:cs typeface="Arial" pitchFamily="34" charset="0"/>
                </a:rPr>
                <a:t>)</a:t>
              </a:r>
            </a:p>
          </p:txBody>
        </p:sp>
      </p:grpSp>
      <p:grpSp>
        <p:nvGrpSpPr>
          <p:cNvPr id="15371" name="Group 11"/>
          <p:cNvGrpSpPr>
            <a:grpSpLocks/>
          </p:cNvGrpSpPr>
          <p:nvPr/>
        </p:nvGrpSpPr>
        <p:grpSpPr bwMode="auto">
          <a:xfrm>
            <a:off x="4648200" y="2514600"/>
            <a:ext cx="4191000" cy="4343408"/>
            <a:chOff x="2928" y="1920"/>
            <a:chExt cx="2640" cy="2349"/>
          </a:xfrm>
        </p:grpSpPr>
        <p:pic>
          <p:nvPicPr>
            <p:cNvPr id="15372" name="Picture 12" descr="Bong BT"/>
            <p:cNvPicPr>
              <a:picLocks noChangeAspect="1" noChangeArrowheads="1"/>
            </p:cNvPicPr>
            <p:nvPr/>
          </p:nvPicPr>
          <p:blipFill>
            <a:blip r:embed="rId3">
              <a:lum contrast="18000"/>
            </a:blip>
            <a:srcRect/>
            <a:stretch>
              <a:fillRect/>
            </a:stretch>
          </p:blipFill>
          <p:spPr bwMode="auto">
            <a:xfrm>
              <a:off x="2928" y="1920"/>
              <a:ext cx="2640" cy="1760"/>
            </a:xfrm>
            <a:prstGeom prst="rect">
              <a:avLst/>
            </a:prstGeom>
            <a:noFill/>
          </p:spPr>
        </p:pic>
        <p:sp>
          <p:nvSpPr>
            <p:cNvPr id="15373" name="Text Box 13"/>
            <p:cNvSpPr txBox="1">
              <a:spLocks noChangeArrowheads="1"/>
            </p:cNvSpPr>
            <p:nvPr/>
          </p:nvSpPr>
          <p:spPr bwMode="auto">
            <a:xfrm>
              <a:off x="3696" y="3886"/>
              <a:ext cx="1776" cy="383"/>
            </a:xfrm>
            <a:prstGeom prst="rect">
              <a:avLst/>
            </a:prstGeom>
            <a:noFill/>
            <a:ln w="9525">
              <a:noFill/>
              <a:miter lim="800000"/>
              <a:headEnd/>
              <a:tailEnd/>
            </a:ln>
            <a:effectLst/>
          </p:spPr>
          <p:txBody>
            <a:bodyPr wrap="square">
              <a:spAutoFit/>
            </a:bodyPr>
            <a:lstStyle/>
            <a:p>
              <a:pPr algn="ctr">
                <a:spcBef>
                  <a:spcPct val="50000"/>
                </a:spcBef>
              </a:pPr>
              <a:r>
                <a:rPr lang="en-US" sz="4000" i="0">
                  <a:latin typeface="Arial" pitchFamily="34" charset="0"/>
                  <a:cs typeface="Arial" pitchFamily="34" charset="0"/>
                </a:rPr>
                <a:t>Bông y tế</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1000" fill="hold"/>
                                        <p:tgtEl>
                                          <p:spTgt spid="15368"/>
                                        </p:tgtEl>
                                        <p:attrNameLst>
                                          <p:attrName>ppt_x</p:attrName>
                                        </p:attrNameLst>
                                      </p:cBhvr>
                                      <p:tavLst>
                                        <p:tav tm="0">
                                          <p:val>
                                            <p:strVal val="#ppt_x-.2"/>
                                          </p:val>
                                        </p:tav>
                                        <p:tav tm="100000">
                                          <p:val>
                                            <p:strVal val="#ppt_x"/>
                                          </p:val>
                                        </p:tav>
                                      </p:tavLst>
                                    </p:anim>
                                    <p:anim calcmode="lin" valueType="num">
                                      <p:cBhvr>
                                        <p:cTn id="8" dur="10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8"/>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5371"/>
                                        </p:tgtEl>
                                        <p:attrNameLst>
                                          <p:attrName>style.visibility</p:attrName>
                                        </p:attrNameLst>
                                      </p:cBhvr>
                                      <p:to>
                                        <p:strVal val="visible"/>
                                      </p:to>
                                    </p:set>
                                    <p:animEffect transition="in" filter="checkerboard(across)">
                                      <p:cBhvr>
                                        <p:cTn id="13"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7411" name="Text Box 3"/>
          <p:cNvSpPr txBox="1">
            <a:spLocks noChangeArrowheads="1"/>
          </p:cNvSpPr>
          <p:nvPr/>
        </p:nvSpPr>
        <p:spPr bwMode="auto">
          <a:xfrm>
            <a:off x="228600" y="152400"/>
            <a:ext cx="44196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7415" name="Picture 7" descr="Hai dau 2"/>
          <p:cNvPicPr>
            <a:picLocks noChangeAspect="1" noChangeArrowheads="1"/>
          </p:cNvPicPr>
          <p:nvPr/>
        </p:nvPicPr>
        <p:blipFill>
          <a:blip r:embed="rId2"/>
          <a:srcRect/>
          <a:stretch>
            <a:fillRect/>
          </a:stretch>
        </p:blipFill>
        <p:spPr bwMode="auto">
          <a:xfrm>
            <a:off x="4648200" y="990600"/>
            <a:ext cx="4038600" cy="4249738"/>
          </a:xfrm>
          <a:prstGeom prst="rect">
            <a:avLst/>
          </a:prstGeom>
          <a:noFill/>
        </p:spPr>
      </p:pic>
      <p:pic>
        <p:nvPicPr>
          <p:cNvPr id="17416" name="Picture 8" descr="Cay dau"/>
          <p:cNvPicPr>
            <a:picLocks noChangeAspect="1" noChangeArrowheads="1"/>
          </p:cNvPicPr>
          <p:nvPr/>
        </p:nvPicPr>
        <p:blipFill>
          <a:blip r:embed="rId3"/>
          <a:srcRect/>
          <a:stretch>
            <a:fillRect/>
          </a:stretch>
        </p:blipFill>
        <p:spPr bwMode="auto">
          <a:xfrm>
            <a:off x="457200" y="1066800"/>
            <a:ext cx="3962400" cy="4171950"/>
          </a:xfrm>
          <a:prstGeom prst="rect">
            <a:avLst/>
          </a:prstGeom>
          <a:noFill/>
        </p:spPr>
      </p:pic>
      <p:sp>
        <p:nvSpPr>
          <p:cNvPr id="17417" name="Text Box 9"/>
          <p:cNvSpPr txBox="1">
            <a:spLocks noChangeArrowheads="1"/>
          </p:cNvSpPr>
          <p:nvPr/>
        </p:nvSpPr>
        <p:spPr bwMode="auto">
          <a:xfrm>
            <a:off x="4876800" y="5534561"/>
            <a:ext cx="3505200" cy="1323439"/>
          </a:xfrm>
          <a:prstGeom prst="rect">
            <a:avLst/>
          </a:prstGeom>
          <a:noFill/>
          <a:ln w="9525">
            <a:noFill/>
            <a:miter lim="800000"/>
            <a:headEnd/>
            <a:tailEnd/>
          </a:ln>
          <a:effectLst/>
        </p:spPr>
        <p:txBody>
          <a:bodyPr>
            <a:spAutoFit/>
          </a:bodyPr>
          <a:lstStyle/>
          <a:p>
            <a:pPr algn="ctr">
              <a:spcBef>
                <a:spcPct val="50000"/>
              </a:spcBef>
            </a:pPr>
            <a:r>
              <a:rPr lang="en-US" sz="4000" b="1" i="0">
                <a:latin typeface="Arial" pitchFamily="34" charset="0"/>
                <a:cs typeface="Arial" pitchFamily="34" charset="0"/>
              </a:rPr>
              <a:t>Chăm sóc cây dâu</a:t>
            </a:r>
          </a:p>
        </p:txBody>
      </p:sp>
      <p:sp>
        <p:nvSpPr>
          <p:cNvPr id="17418" name="Text Box 10"/>
          <p:cNvSpPr txBox="1">
            <a:spLocks noChangeArrowheads="1"/>
          </p:cNvSpPr>
          <p:nvPr/>
        </p:nvSpPr>
        <p:spPr bwMode="auto">
          <a:xfrm>
            <a:off x="838200" y="5867400"/>
            <a:ext cx="29718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Cây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0-#ppt_w/2"/>
                                          </p:val>
                                        </p:tav>
                                        <p:tav tm="100000">
                                          <p:val>
                                            <p:strVal val="#ppt_x"/>
                                          </p:val>
                                        </p:tav>
                                      </p:tavLst>
                                    </p:anim>
                                    <p:anim calcmode="lin" valueType="num">
                                      <p:cBhvr additive="base">
                                        <p:cTn id="8" dur="500" fill="hold"/>
                                        <p:tgtEl>
                                          <p:spTgt spid="174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416"/>
                                        </p:tgtEl>
                                        <p:attrNameLst>
                                          <p:attrName>style.visibility</p:attrName>
                                        </p:attrNameLst>
                                      </p:cBhvr>
                                      <p:to>
                                        <p:strVal val="visible"/>
                                      </p:to>
                                    </p:set>
                                    <p:anim calcmode="lin" valueType="num">
                                      <p:cBhvr additive="base">
                                        <p:cTn id="11" dur="500" fill="hold"/>
                                        <p:tgtEl>
                                          <p:spTgt spid="17416"/>
                                        </p:tgtEl>
                                        <p:attrNameLst>
                                          <p:attrName>ppt_x</p:attrName>
                                        </p:attrNameLst>
                                      </p:cBhvr>
                                      <p:tavLst>
                                        <p:tav tm="0">
                                          <p:val>
                                            <p:strVal val="0-#ppt_w/2"/>
                                          </p:val>
                                        </p:tav>
                                        <p:tav tm="100000">
                                          <p:val>
                                            <p:strVal val="#ppt_x"/>
                                          </p:val>
                                        </p:tav>
                                      </p:tavLst>
                                    </p:anim>
                                    <p:anim calcmode="lin" valueType="num">
                                      <p:cBhvr additive="base">
                                        <p:cTn id="12"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 calcmode="lin" valueType="num">
                                      <p:cBhvr additive="base">
                                        <p:cTn id="17" dur="500" fill="hold"/>
                                        <p:tgtEl>
                                          <p:spTgt spid="17417"/>
                                        </p:tgtEl>
                                        <p:attrNameLst>
                                          <p:attrName>ppt_x</p:attrName>
                                        </p:attrNameLst>
                                      </p:cBhvr>
                                      <p:tavLst>
                                        <p:tav tm="0">
                                          <p:val>
                                            <p:strVal val="0-#ppt_w/2"/>
                                          </p:val>
                                        </p:tav>
                                        <p:tav tm="100000">
                                          <p:val>
                                            <p:strVal val="#ppt_x"/>
                                          </p:val>
                                        </p:tav>
                                      </p:tavLst>
                                    </p:anim>
                                    <p:anim calcmode="lin" valueType="num">
                                      <p:cBhvr additive="base">
                                        <p:cTn id="18" dur="500" fill="hold"/>
                                        <p:tgtEl>
                                          <p:spTgt spid="174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418"/>
                                        </p:tgtEl>
                                        <p:attrNameLst>
                                          <p:attrName>style.visibility</p:attrName>
                                        </p:attrNameLst>
                                      </p:cBhvr>
                                      <p:to>
                                        <p:strVal val="visible"/>
                                      </p:to>
                                    </p:set>
                                    <p:anim calcmode="lin" valueType="num">
                                      <p:cBhvr additive="base">
                                        <p:cTn id="21" dur="500" fill="hold"/>
                                        <p:tgtEl>
                                          <p:spTgt spid="17418"/>
                                        </p:tgtEl>
                                        <p:attrNameLst>
                                          <p:attrName>ppt_x</p:attrName>
                                        </p:attrNameLst>
                                      </p:cBhvr>
                                      <p:tavLst>
                                        <p:tav tm="0">
                                          <p:val>
                                            <p:strVal val="0-#ppt_w/2"/>
                                          </p:val>
                                        </p:tav>
                                        <p:tav tm="100000">
                                          <p:val>
                                            <p:strVal val="#ppt_x"/>
                                          </p:val>
                                        </p:tav>
                                      </p:tavLst>
                                    </p:anim>
                                    <p:anim calcmode="lin" valueType="num">
                                      <p:cBhvr additive="base">
                                        <p:cTn id="2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40" name="Picture 8" descr="Con tam"/>
          <p:cNvPicPr>
            <a:picLocks noChangeAspect="1" noChangeArrowheads="1"/>
          </p:cNvPicPr>
          <p:nvPr/>
        </p:nvPicPr>
        <p:blipFill>
          <a:blip r:embed="rId2" cstate="print"/>
          <a:srcRect/>
          <a:stretch>
            <a:fillRect/>
          </a:stretch>
        </p:blipFill>
        <p:spPr bwMode="auto">
          <a:xfrm>
            <a:off x="609600" y="762000"/>
            <a:ext cx="7543800" cy="5410200"/>
          </a:xfrm>
          <a:prstGeom prst="rect">
            <a:avLst/>
          </a:prstGeom>
          <a:noFill/>
        </p:spPr>
      </p:pic>
      <p:sp>
        <p:nvSpPr>
          <p:cNvPr id="11" name="Text Box 14"/>
          <p:cNvSpPr txBox="1">
            <a:spLocks noChangeArrowheads="1"/>
          </p:cNvSpPr>
          <p:nvPr/>
        </p:nvSpPr>
        <p:spPr bwMode="auto">
          <a:xfrm>
            <a:off x="1905000" y="6150114"/>
            <a:ext cx="54102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Con tằm ăn lá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ox(in)">
                                      <p:cBhvr>
                                        <p:cTn id="7" dur="500"/>
                                        <p:tgtEl>
                                          <p:spTgt spid="1844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39" name="Picture 7" descr="Con tam 4"/>
          <p:cNvPicPr>
            <a:picLocks noChangeAspect="1" noChangeArrowheads="1"/>
          </p:cNvPicPr>
          <p:nvPr/>
        </p:nvPicPr>
        <p:blipFill>
          <a:blip r:embed="rId2"/>
          <a:srcRect/>
          <a:stretch>
            <a:fillRect/>
          </a:stretch>
        </p:blipFill>
        <p:spPr bwMode="auto">
          <a:xfrm>
            <a:off x="990600" y="838200"/>
            <a:ext cx="7239000" cy="4800600"/>
          </a:xfrm>
          <a:prstGeom prst="rect">
            <a:avLst/>
          </a:prstGeom>
          <a:noFill/>
        </p:spPr>
      </p:pic>
      <p:sp>
        <p:nvSpPr>
          <p:cNvPr id="18446" name="Text Box 14"/>
          <p:cNvSpPr txBox="1">
            <a:spLocks noChangeArrowheads="1"/>
          </p:cNvSpPr>
          <p:nvPr/>
        </p:nvSpPr>
        <p:spPr bwMode="auto">
          <a:xfrm>
            <a:off x="1981200" y="5943600"/>
            <a:ext cx="47244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Con tằm ăn lá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out)">
                                      <p:cBhvr>
                                        <p:cTn id="7" dur="500"/>
                                        <p:tgtEl>
                                          <p:spTgt spid="1843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additive="base">
                                        <p:cTn id="11" dur="500" fill="hold"/>
                                        <p:tgtEl>
                                          <p:spTgt spid="18446"/>
                                        </p:tgtEl>
                                        <p:attrNameLst>
                                          <p:attrName>ppt_x</p:attrName>
                                        </p:attrNameLst>
                                      </p:cBhvr>
                                      <p:tavLst>
                                        <p:tav tm="0">
                                          <p:val>
                                            <p:strVal val="0-#ppt_w/2"/>
                                          </p:val>
                                        </p:tav>
                                        <p:tav tm="100000">
                                          <p:val>
                                            <p:strVal val="#ppt_x"/>
                                          </p:val>
                                        </p:tav>
                                      </p:tavLst>
                                    </p:anim>
                                    <p:anim calcmode="lin" valueType="num">
                                      <p:cBhvr additive="base">
                                        <p:cTn id="12" dur="500" fill="hold"/>
                                        <p:tgtEl>
                                          <p:spTgt spid="18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42" name="Picture 10" descr="nha to"/>
          <p:cNvPicPr>
            <a:picLocks noChangeAspect="1" noChangeArrowheads="1"/>
          </p:cNvPicPr>
          <p:nvPr/>
        </p:nvPicPr>
        <p:blipFill>
          <a:blip r:embed="rId2"/>
          <a:srcRect/>
          <a:stretch>
            <a:fillRect/>
          </a:stretch>
        </p:blipFill>
        <p:spPr bwMode="auto">
          <a:xfrm>
            <a:off x="457200" y="762000"/>
            <a:ext cx="8001000" cy="5257800"/>
          </a:xfrm>
          <a:prstGeom prst="rect">
            <a:avLst/>
          </a:prstGeom>
          <a:noFill/>
        </p:spPr>
      </p:pic>
      <p:sp>
        <p:nvSpPr>
          <p:cNvPr id="18443" name="Text Box 11"/>
          <p:cNvSpPr txBox="1">
            <a:spLocks noChangeArrowheads="1"/>
          </p:cNvSpPr>
          <p:nvPr/>
        </p:nvSpPr>
        <p:spPr bwMode="auto">
          <a:xfrm>
            <a:off x="2057400" y="6150114"/>
            <a:ext cx="39624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Tằm nhả tơ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transition="in" filter="box(in)">
                                      <p:cBhvr>
                                        <p:cTn id="10"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8435" name="Text Box 3"/>
          <p:cNvSpPr txBox="1">
            <a:spLocks noChangeArrowheads="1"/>
          </p:cNvSpPr>
          <p:nvPr/>
        </p:nvSpPr>
        <p:spPr bwMode="auto">
          <a:xfrm>
            <a:off x="838200" y="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pic>
        <p:nvPicPr>
          <p:cNvPr id="18444" name="Picture 12" descr="ken tam"/>
          <p:cNvPicPr>
            <a:picLocks noChangeAspect="1" noChangeArrowheads="1"/>
          </p:cNvPicPr>
          <p:nvPr/>
        </p:nvPicPr>
        <p:blipFill>
          <a:blip r:embed="rId2"/>
          <a:srcRect t="8571"/>
          <a:stretch>
            <a:fillRect/>
          </a:stretch>
        </p:blipFill>
        <p:spPr bwMode="auto">
          <a:xfrm>
            <a:off x="1143000" y="1203325"/>
            <a:ext cx="7239000" cy="4968875"/>
          </a:xfrm>
          <a:prstGeom prst="rect">
            <a:avLst/>
          </a:prstGeom>
          <a:noFill/>
        </p:spPr>
      </p:pic>
      <p:sp>
        <p:nvSpPr>
          <p:cNvPr id="18445" name="Text Box 13"/>
          <p:cNvSpPr txBox="1">
            <a:spLocks noChangeArrowheads="1"/>
          </p:cNvSpPr>
          <p:nvPr/>
        </p:nvSpPr>
        <p:spPr bwMode="auto">
          <a:xfrm>
            <a:off x="3733800" y="6150114"/>
            <a:ext cx="2743200" cy="70788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Kén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box(in)">
                                      <p:cBhvr>
                                        <p:cTn id="7" dur="500"/>
                                        <p:tgtEl>
                                          <p:spTgt spid="184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5"/>
                                        </p:tgtEl>
                                        <p:attrNameLst>
                                          <p:attrName>style.visibility</p:attrName>
                                        </p:attrNameLst>
                                      </p:cBhvr>
                                      <p:to>
                                        <p:strVal val="visible"/>
                                      </p:to>
                                    </p:set>
                                    <p:animEffect transition="in" filter="box(in)">
                                      <p:cBhvr>
                                        <p:cTn id="10"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90" name="Group 6"/>
          <p:cNvGrpSpPr>
            <a:grpSpLocks/>
          </p:cNvGrpSpPr>
          <p:nvPr/>
        </p:nvGrpSpPr>
        <p:grpSpPr bwMode="auto">
          <a:xfrm>
            <a:off x="1143000" y="685800"/>
            <a:ext cx="7239000" cy="6028778"/>
            <a:chOff x="1104" y="1104"/>
            <a:chExt cx="3456" cy="3100"/>
          </a:xfrm>
        </p:grpSpPr>
        <p:pic>
          <p:nvPicPr>
            <p:cNvPr id="16391" name="Picture 7" descr="Kéo tơ"/>
            <p:cNvPicPr>
              <a:picLocks noChangeAspect="1" noChangeArrowheads="1"/>
            </p:cNvPicPr>
            <p:nvPr/>
          </p:nvPicPr>
          <p:blipFill>
            <a:blip r:embed="rId2"/>
            <a:srcRect l="13754"/>
            <a:stretch>
              <a:fillRect/>
            </a:stretch>
          </p:blipFill>
          <p:spPr bwMode="auto">
            <a:xfrm>
              <a:off x="1104" y="1104"/>
              <a:ext cx="3456" cy="2710"/>
            </a:xfrm>
            <a:prstGeom prst="rect">
              <a:avLst/>
            </a:prstGeom>
            <a:noFill/>
          </p:spPr>
        </p:pic>
        <p:sp>
          <p:nvSpPr>
            <p:cNvPr id="16392" name="Text Box 8"/>
            <p:cNvSpPr txBox="1">
              <a:spLocks noChangeArrowheads="1"/>
            </p:cNvSpPr>
            <p:nvPr/>
          </p:nvSpPr>
          <p:spPr bwMode="auto">
            <a:xfrm>
              <a:off x="2544" y="3840"/>
              <a:ext cx="1252" cy="364"/>
            </a:xfrm>
            <a:prstGeom prst="rect">
              <a:avLst/>
            </a:prstGeom>
            <a:noFill/>
            <a:ln w="9525">
              <a:noFill/>
              <a:miter lim="800000"/>
              <a:headEnd/>
              <a:tailEnd/>
            </a:ln>
            <a:effectLst/>
          </p:spPr>
          <p:txBody>
            <a:bodyPr wrap="square">
              <a:spAutoFit/>
            </a:bodyPr>
            <a:lstStyle/>
            <a:p>
              <a:pPr algn="ctr">
                <a:spcBef>
                  <a:spcPct val="50000"/>
                </a:spcBef>
              </a:pPr>
              <a:r>
                <a:rPr lang="en-US" sz="4000" b="1" i="0" smtClean="0">
                  <a:latin typeface="Arial" pitchFamily="34" charset="0"/>
                  <a:cs typeface="Arial" pitchFamily="34" charset="0"/>
                </a:rPr>
                <a:t>Kéo </a:t>
              </a:r>
              <a:r>
                <a:rPr lang="en-US" sz="4000" b="1" i="0">
                  <a:latin typeface="Arial" pitchFamily="34" charset="0"/>
                  <a:cs typeface="Arial" pitchFamily="34" charset="0"/>
                </a:rPr>
                <a:t>tơ</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9459" name="Text Box 3"/>
          <p:cNvSpPr txBox="1">
            <a:spLocks noChangeArrowheads="1"/>
          </p:cNvSpPr>
          <p:nvPr/>
        </p:nvSpPr>
        <p:spPr bwMode="auto">
          <a:xfrm>
            <a:off x="381000" y="152400"/>
            <a:ext cx="40386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sp>
        <p:nvSpPr>
          <p:cNvPr id="19463" name="Text Box 7"/>
          <p:cNvSpPr txBox="1">
            <a:spLocks noChangeArrowheads="1"/>
          </p:cNvSpPr>
          <p:nvPr/>
        </p:nvSpPr>
        <p:spPr bwMode="auto">
          <a:xfrm>
            <a:off x="1066800" y="4876800"/>
            <a:ext cx="5334000" cy="457200"/>
          </a:xfrm>
          <a:prstGeom prst="rect">
            <a:avLst/>
          </a:prstGeom>
          <a:noFill/>
          <a:ln w="9525">
            <a:noFill/>
            <a:miter lim="800000"/>
            <a:headEnd/>
            <a:tailEnd/>
          </a:ln>
          <a:effectLst/>
        </p:spPr>
        <p:txBody>
          <a:bodyPr>
            <a:spAutoFit/>
          </a:bodyPr>
          <a:lstStyle/>
          <a:p>
            <a:pPr>
              <a:spcBef>
                <a:spcPct val="50000"/>
              </a:spcBef>
            </a:pPr>
            <a:endParaRPr lang="en-US" i="0"/>
          </a:p>
        </p:txBody>
      </p:sp>
      <p:sp>
        <p:nvSpPr>
          <p:cNvPr id="19464" name="Text Box 8"/>
          <p:cNvSpPr txBox="1">
            <a:spLocks noChangeArrowheads="1"/>
          </p:cNvSpPr>
          <p:nvPr/>
        </p:nvSpPr>
        <p:spPr bwMode="auto">
          <a:xfrm>
            <a:off x="5334000" y="381000"/>
            <a:ext cx="3352800" cy="1938992"/>
          </a:xfrm>
          <a:prstGeom prst="rect">
            <a:avLst/>
          </a:prstGeom>
          <a:noFill/>
          <a:ln w="9525">
            <a:noFill/>
            <a:miter lim="800000"/>
            <a:headEnd/>
            <a:tailEnd/>
          </a:ln>
          <a:effectLst/>
        </p:spPr>
        <p:txBody>
          <a:bodyPr wrap="square">
            <a:spAutoFit/>
          </a:bodyPr>
          <a:lstStyle/>
          <a:p>
            <a:pPr>
              <a:spcBef>
                <a:spcPct val="50000"/>
              </a:spcBef>
            </a:pPr>
            <a:r>
              <a:rPr lang="en-US" sz="4000" i="0">
                <a:latin typeface="Arial" pitchFamily="34" charset="0"/>
                <a:cs typeface="Arial" pitchFamily="34" charset="0"/>
              </a:rPr>
              <a:t>Đây là công đoạn ươm tơ, kéo sợi</a:t>
            </a:r>
          </a:p>
        </p:txBody>
      </p:sp>
      <p:sp>
        <p:nvSpPr>
          <p:cNvPr id="19465" name="Text Box 9"/>
          <p:cNvSpPr txBox="1">
            <a:spLocks noChangeArrowheads="1"/>
          </p:cNvSpPr>
          <p:nvPr/>
        </p:nvSpPr>
        <p:spPr bwMode="auto">
          <a:xfrm>
            <a:off x="5105400" y="457200"/>
            <a:ext cx="4038600" cy="5016758"/>
          </a:xfrm>
          <a:prstGeom prst="rect">
            <a:avLst/>
          </a:prstGeom>
          <a:noFill/>
          <a:ln w="9525">
            <a:noFill/>
            <a:miter lim="800000"/>
            <a:headEnd/>
            <a:tailEnd/>
          </a:ln>
          <a:effectLst/>
        </p:spPr>
        <p:txBody>
          <a:bodyPr wrap="square">
            <a:spAutoFit/>
          </a:bodyPr>
          <a:lstStyle/>
          <a:p>
            <a:pPr algn="ctr">
              <a:spcBef>
                <a:spcPct val="50000"/>
              </a:spcBef>
            </a:pPr>
            <a:r>
              <a:rPr lang="en-US" sz="4000" i="0">
                <a:latin typeface="Arial" pitchFamily="34" charset="0"/>
                <a:cs typeface="Arial" pitchFamily="34" charset="0"/>
              </a:rPr>
              <a:t>Người thợ cho kén vào nước sôi, lấy từng mối tơ nối lại với nhau cho lên guồng quay thành từng sợi tơ.</a:t>
            </a:r>
          </a:p>
        </p:txBody>
      </p:sp>
      <p:sp>
        <p:nvSpPr>
          <p:cNvPr id="19466" name="Text Box 10"/>
          <p:cNvSpPr txBox="1">
            <a:spLocks noChangeArrowheads="1"/>
          </p:cNvSpPr>
          <p:nvPr/>
        </p:nvSpPr>
        <p:spPr bwMode="auto">
          <a:xfrm>
            <a:off x="838200" y="4114800"/>
            <a:ext cx="7315200" cy="2554545"/>
          </a:xfrm>
          <a:prstGeom prst="rect">
            <a:avLst/>
          </a:prstGeom>
          <a:noFill/>
          <a:ln w="9525">
            <a:noFill/>
            <a:miter lim="800000"/>
            <a:headEnd/>
            <a:tailEnd/>
          </a:ln>
          <a:effectLst/>
        </p:spPr>
        <p:txBody>
          <a:bodyPr>
            <a:spAutoFit/>
          </a:bodyPr>
          <a:lstStyle/>
          <a:p>
            <a:pPr algn="ctr">
              <a:spcBef>
                <a:spcPct val="50000"/>
              </a:spcBef>
            </a:pPr>
            <a:r>
              <a:rPr lang="en-US" sz="4000" i="0">
                <a:latin typeface="Arial" pitchFamily="34" charset="0"/>
                <a:cs typeface="Arial" pitchFamily="34" charset="0"/>
              </a:rPr>
              <a:t>Sau đó, từ từng guồng tơ nhỏ, người thợ lại tiếp tục nối lại với nhau quay thành cuộn tơ lớn đó là tơ nguyên liệu.</a:t>
            </a:r>
          </a:p>
        </p:txBody>
      </p:sp>
      <p:pic>
        <p:nvPicPr>
          <p:cNvPr id="19467" name="Tosoi_output.avi">
            <a:hlinkClick r:id="" action="ppaction://media"/>
          </p:cNvPr>
          <p:cNvPicPr>
            <a:picLocks noGrp="1" noRot="1" noChangeAspect="1" noChangeArrowheads="1"/>
          </p:cNvPicPr>
          <p:nvPr>
            <p:ph/>
            <a:videoFile r:link="rId1"/>
          </p:nvPr>
        </p:nvPicPr>
        <p:blipFill>
          <a:blip r:embed="rId3"/>
          <a:srcRect/>
          <a:stretch>
            <a:fillRect/>
          </a:stretch>
        </p:blipFill>
        <p:spPr>
          <a:xfrm>
            <a:off x="228600" y="990600"/>
            <a:ext cx="4495800" cy="3128962"/>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amond(in)">
                                      <p:cBhvr>
                                        <p:cTn id="7" dur="20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9464"/>
                                        </p:tgtEl>
                                      </p:cBhvr>
                                    </p:animEffect>
                                    <p:set>
                                      <p:cBhvr>
                                        <p:cTn id="12" dur="1" fill="hold">
                                          <p:stCondLst>
                                            <p:cond delay="1999"/>
                                          </p:stCondLst>
                                        </p:cTn>
                                        <p:tgtEl>
                                          <p:spTgt spid="19464"/>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box(in)">
                                      <p:cBhvr>
                                        <p:cTn id="15" dur="500"/>
                                        <p:tgtEl>
                                          <p:spTgt spid="1946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9465"/>
                                        </p:tgtEl>
                                      </p:cBhvr>
                                    </p:animEffect>
                                    <p:set>
                                      <p:cBhvr>
                                        <p:cTn id="20" dur="1" fill="hold">
                                          <p:stCondLst>
                                            <p:cond delay="499"/>
                                          </p:stCondLst>
                                        </p:cTn>
                                        <p:tgtEl>
                                          <p:spTgt spid="19465"/>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box(in)">
                                      <p:cBhvr>
                                        <p:cTn id="23" dur="500"/>
                                        <p:tgtEl>
                                          <p:spTgt spid="1946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9466"/>
                                        </p:tgtEl>
                                      </p:cBhvr>
                                    </p:animEffect>
                                    <p:set>
                                      <p:cBhvr>
                                        <p:cTn id="28" dur="1" fill="hold">
                                          <p:stCondLst>
                                            <p:cond delay="499"/>
                                          </p:stCondLst>
                                        </p:cTn>
                                        <p:tgtEl>
                                          <p:spTgt spid="19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19467"/>
                </p:tgtEl>
              </p:cMediaNode>
            </p:video>
          </p:childTnLst>
        </p:cTn>
      </p:par>
    </p:tnLst>
    <p:bldLst>
      <p:bldP spid="19464" grpId="0"/>
      <p:bldP spid="19464" grpId="1"/>
      <p:bldP spid="19465" grpId="0"/>
      <p:bldP spid="19465" grpId="1"/>
      <p:bldP spid="19466" grpId="0"/>
      <p:bldP spid="19466"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5800" y="914400"/>
            <a:ext cx="3886200" cy="707886"/>
          </a:xfrm>
          <a:prstGeom prst="rect">
            <a:avLst/>
          </a:prstGeom>
          <a:noFill/>
          <a:ln w="9525">
            <a:noFill/>
            <a:miter lim="800000"/>
            <a:headEnd/>
            <a:tailEnd/>
          </a:ln>
          <a:effectLst/>
        </p:spPr>
        <p:txBody>
          <a:bodyPr wrap="square">
            <a:spAutoFit/>
          </a:bodyPr>
          <a:lstStyle/>
          <a:p>
            <a:pPr>
              <a:spcBef>
                <a:spcPct val="50000"/>
              </a:spcBef>
            </a:pPr>
            <a:r>
              <a:rPr lang="en-US" sz="4000" b="1" smtClean="0">
                <a:latin typeface="Arial" pitchFamily="34" charset="0"/>
                <a:cs typeface="Arial" pitchFamily="34" charset="0"/>
              </a:rPr>
              <a:t>Sợi </a:t>
            </a:r>
            <a:r>
              <a:rPr lang="en-US" sz="4000" b="1">
                <a:latin typeface="Arial" pitchFamily="34" charset="0"/>
                <a:cs typeface="Arial" pitchFamily="34" charset="0"/>
              </a:rPr>
              <a:t>tơ tằm:</a:t>
            </a:r>
          </a:p>
        </p:txBody>
      </p:sp>
      <p:grpSp>
        <p:nvGrpSpPr>
          <p:cNvPr id="20486" name="Group 6"/>
          <p:cNvGrpSpPr>
            <a:grpSpLocks/>
          </p:cNvGrpSpPr>
          <p:nvPr/>
        </p:nvGrpSpPr>
        <p:grpSpPr bwMode="auto">
          <a:xfrm>
            <a:off x="2514600" y="1828800"/>
            <a:ext cx="4572000" cy="4822825"/>
            <a:chOff x="1536" y="1248"/>
            <a:chExt cx="2880" cy="3038"/>
          </a:xfrm>
        </p:grpSpPr>
        <p:sp>
          <p:nvSpPr>
            <p:cNvPr id="20487" name="Text Box 7"/>
            <p:cNvSpPr txBox="1">
              <a:spLocks noChangeArrowheads="1"/>
            </p:cNvSpPr>
            <p:nvPr/>
          </p:nvSpPr>
          <p:spPr bwMode="auto">
            <a:xfrm>
              <a:off x="1968" y="3840"/>
              <a:ext cx="2448"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Tơ nguyên liệu</a:t>
              </a:r>
            </a:p>
          </p:txBody>
        </p:sp>
        <p:pic>
          <p:nvPicPr>
            <p:cNvPr id="20488" name="Picture 8" descr="tơ tăm"/>
            <p:cNvPicPr>
              <a:picLocks noChangeAspect="1" noChangeArrowheads="1"/>
            </p:cNvPicPr>
            <p:nvPr/>
          </p:nvPicPr>
          <p:blipFill>
            <a:blip r:embed="rId2"/>
            <a:srcRect/>
            <a:stretch>
              <a:fillRect/>
            </a:stretch>
          </p:blipFill>
          <p:spPr bwMode="auto">
            <a:xfrm>
              <a:off x="1536" y="1248"/>
              <a:ext cx="2640" cy="2544"/>
            </a:xfrm>
            <a:prstGeom prst="rect">
              <a:avLst/>
            </a:prstGeom>
            <a:noFill/>
          </p:spPr>
        </p:pic>
      </p:gr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10" name="Group 6"/>
          <p:cNvGrpSpPr>
            <a:grpSpLocks/>
          </p:cNvGrpSpPr>
          <p:nvPr/>
        </p:nvGrpSpPr>
        <p:grpSpPr bwMode="auto">
          <a:xfrm>
            <a:off x="1296307" y="1828800"/>
            <a:ext cx="6477000" cy="4746625"/>
            <a:chOff x="368" y="978"/>
            <a:chExt cx="2688" cy="2990"/>
          </a:xfrm>
        </p:grpSpPr>
        <p:pic>
          <p:nvPicPr>
            <p:cNvPr id="21511" name="Picture 7" descr="det to"/>
            <p:cNvPicPr>
              <a:picLocks noChangeAspect="1" noChangeArrowheads="1"/>
            </p:cNvPicPr>
            <p:nvPr/>
          </p:nvPicPr>
          <p:blipFill>
            <a:blip r:embed="rId2"/>
            <a:srcRect/>
            <a:stretch>
              <a:fillRect/>
            </a:stretch>
          </p:blipFill>
          <p:spPr bwMode="auto">
            <a:xfrm>
              <a:off x="368" y="978"/>
              <a:ext cx="2688" cy="2439"/>
            </a:xfrm>
            <a:prstGeom prst="rect">
              <a:avLst/>
            </a:prstGeom>
            <a:noFill/>
            <a:ln w="9525">
              <a:noFill/>
              <a:miter lim="800000"/>
              <a:headEnd/>
              <a:tailEnd/>
            </a:ln>
          </p:spPr>
        </p:pic>
        <p:sp>
          <p:nvSpPr>
            <p:cNvPr id="21512" name="Text Box 8"/>
            <p:cNvSpPr txBox="1">
              <a:spLocks noChangeArrowheads="1"/>
            </p:cNvSpPr>
            <p:nvPr/>
          </p:nvSpPr>
          <p:spPr bwMode="auto">
            <a:xfrm>
              <a:off x="652" y="3522"/>
              <a:ext cx="1897"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Khung dệt vải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down)">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2"/>
          <p:cNvGraphicFramePr>
            <a:graphicFrameLocks noGrp="1" noChangeAspect="1"/>
          </p:cNvGraphicFramePr>
          <p:nvPr>
            <p:ph sz="quarter" idx="4294967295"/>
          </p:nvPr>
        </p:nvGraphicFramePr>
        <p:xfrm>
          <a:off x="6324600" y="2819400"/>
          <a:ext cx="1303338" cy="1104900"/>
        </p:xfrm>
        <a:graphic>
          <a:graphicData uri="http://schemas.openxmlformats.org/presentationml/2006/ole">
            <mc:AlternateContent xmlns:mc="http://schemas.openxmlformats.org/markup-compatibility/2006">
              <mc:Choice xmlns:v="urn:schemas-microsoft-com:vml" Requires="v">
                <p:oleObj spid="_x0000_s61451" name="CorelDRAW" r:id="rId5" imgW="1162800" imgH="950040" progId="">
                  <p:embed/>
                </p:oleObj>
              </mc:Choice>
              <mc:Fallback>
                <p:oleObj name="CorelDRAW" r:id="rId5" imgW="1162800" imgH="95004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1303338"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Grp="1" noChangeAspect="1"/>
          </p:cNvGraphicFramePr>
          <p:nvPr>
            <p:ph sz="half" idx="1"/>
          </p:nvPr>
        </p:nvGraphicFramePr>
        <p:xfrm>
          <a:off x="3810000" y="2743200"/>
          <a:ext cx="1301750" cy="1104900"/>
        </p:xfrm>
        <a:graphic>
          <a:graphicData uri="http://schemas.openxmlformats.org/presentationml/2006/ole">
            <mc:AlternateContent xmlns:mc="http://schemas.openxmlformats.org/markup-compatibility/2006">
              <mc:Choice xmlns:v="urn:schemas-microsoft-com:vml" Requires="v">
                <p:oleObj spid="_x0000_s61452" name="CorelDRAW" r:id="rId7" imgW="1162800" imgH="950040" progId="">
                  <p:embed/>
                </p:oleObj>
              </mc:Choice>
              <mc:Fallback>
                <p:oleObj name="CorelDRAW" r:id="rId7" imgW="1162800" imgH="95004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7432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Grp="1" noChangeAspect="1"/>
          </p:cNvGraphicFramePr>
          <p:nvPr>
            <p:ph sz="quarter" idx="4294967295"/>
          </p:nvPr>
        </p:nvGraphicFramePr>
        <p:xfrm>
          <a:off x="1447800" y="2743200"/>
          <a:ext cx="1301750" cy="1104900"/>
        </p:xfrm>
        <a:graphic>
          <a:graphicData uri="http://schemas.openxmlformats.org/presentationml/2006/ole">
            <mc:AlternateContent xmlns:mc="http://schemas.openxmlformats.org/markup-compatibility/2006">
              <mc:Choice xmlns:v="urn:schemas-microsoft-com:vml" Requires="v">
                <p:oleObj spid="_x0000_s61453" name="CorelDRAW" r:id="rId9" imgW="1162800" imgH="950040" progId="">
                  <p:embed/>
                </p:oleObj>
              </mc:Choice>
              <mc:Fallback>
                <p:oleObj name="CorelDRAW" r:id="rId9" imgW="1162800" imgH="950040"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27432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6"/>
          <p:cNvSpPr txBox="1">
            <a:spLocks noChangeArrowheads="1"/>
          </p:cNvSpPr>
          <p:nvPr/>
        </p:nvSpPr>
        <p:spPr bwMode="auto">
          <a:xfrm>
            <a:off x="152400" y="457200"/>
            <a:ext cx="8991600" cy="2246769"/>
          </a:xfrm>
          <a:prstGeom prst="rect">
            <a:avLst/>
          </a:prstGeom>
          <a:noFill/>
          <a:ln w="9525">
            <a:noFill/>
            <a:miter lim="800000"/>
            <a:headEnd/>
            <a:tailEnd/>
          </a:ln>
          <a:effectLst/>
        </p:spPr>
        <p:txBody>
          <a:bodyPr wrap="square">
            <a:spAutoFit/>
          </a:bodyPr>
          <a:lstStyle/>
          <a:p>
            <a:pPr marL="1028700" indent="-1028700">
              <a:spcBef>
                <a:spcPct val="50000"/>
              </a:spcBef>
              <a:tabLst>
                <a:tab pos="2006600" algn="l"/>
              </a:tabLst>
            </a:pPr>
            <a:r>
              <a:rPr lang="en-US" sz="4000" b="1">
                <a:solidFill>
                  <a:srgbClr val="0000FF"/>
                </a:solidFill>
                <a:latin typeface="Arial" pitchFamily="34" charset="0"/>
                <a:cs typeface="Arial" pitchFamily="34" charset="0"/>
              </a:rPr>
              <a:t>Chọn chữ cái trước ý đúng </a:t>
            </a:r>
            <a:r>
              <a:rPr lang="en-US" sz="4000" b="1" smtClean="0">
                <a:solidFill>
                  <a:srgbClr val="0000FF"/>
                </a:solidFill>
                <a:latin typeface="Arial" pitchFamily="34" charset="0"/>
                <a:cs typeface="Arial" pitchFamily="34" charset="0"/>
              </a:rPr>
              <a:t>nhất:</a:t>
            </a:r>
            <a:endParaRPr lang="en-US" sz="4000" b="1">
              <a:solidFill>
                <a:srgbClr val="0000FF"/>
              </a:solidFill>
              <a:latin typeface="Arial" pitchFamily="34" charset="0"/>
              <a:cs typeface="Arial" pitchFamily="34" charset="0"/>
            </a:endParaRPr>
          </a:p>
          <a:p>
            <a:pPr marL="1028700" indent="-1028700">
              <a:spcBef>
                <a:spcPct val="50000"/>
              </a:spcBef>
              <a:tabLst>
                <a:tab pos="2006600" algn="l"/>
              </a:tabLst>
            </a:pPr>
            <a:r>
              <a:rPr lang="en-US" sz="4000" i="0">
                <a:solidFill>
                  <a:srgbClr val="0000FF"/>
                </a:solidFill>
                <a:latin typeface="Arial" pitchFamily="34" charset="0"/>
                <a:cs typeface="Arial" pitchFamily="34" charset="0"/>
              </a:rPr>
              <a:t>* Chất dẻo được làm ra từ vật liệu nào?</a:t>
            </a:r>
          </a:p>
        </p:txBody>
      </p:sp>
      <p:sp>
        <p:nvSpPr>
          <p:cNvPr id="6152" name="Text Box 8"/>
          <p:cNvSpPr txBox="1">
            <a:spLocks noChangeArrowheads="1"/>
          </p:cNvSpPr>
          <p:nvPr/>
        </p:nvSpPr>
        <p:spPr bwMode="auto">
          <a:xfrm>
            <a:off x="457200" y="4267200"/>
            <a:ext cx="3124200" cy="707886"/>
          </a:xfrm>
          <a:prstGeom prst="rect">
            <a:avLst/>
          </a:prstGeom>
          <a:noFill/>
          <a:ln w="9525">
            <a:noFill/>
            <a:miter lim="800000"/>
            <a:headEnd/>
            <a:tailEnd/>
          </a:ln>
          <a:effectLst/>
        </p:spPr>
        <p:txBody>
          <a:bodyPr wrap="square">
            <a:spAutoFit/>
          </a:bodyPr>
          <a:lstStyle/>
          <a:p>
            <a:r>
              <a:rPr lang="en-US" sz="4000" i="0">
                <a:solidFill>
                  <a:srgbClr val="0000FF"/>
                </a:solidFill>
                <a:latin typeface="Arial" pitchFamily="34" charset="0"/>
                <a:cs typeface="Arial" pitchFamily="34" charset="0"/>
              </a:rPr>
              <a:t>a. Than đá</a:t>
            </a:r>
          </a:p>
        </p:txBody>
      </p:sp>
      <p:sp>
        <p:nvSpPr>
          <p:cNvPr id="6153" name="Text Box 9"/>
          <p:cNvSpPr txBox="1">
            <a:spLocks noChangeArrowheads="1"/>
          </p:cNvSpPr>
          <p:nvPr/>
        </p:nvSpPr>
        <p:spPr bwMode="auto">
          <a:xfrm>
            <a:off x="381000" y="4953000"/>
            <a:ext cx="3200400" cy="707886"/>
          </a:xfrm>
          <a:prstGeom prst="rect">
            <a:avLst/>
          </a:prstGeom>
          <a:noFill/>
          <a:ln w="9525">
            <a:noFill/>
            <a:miter lim="800000"/>
            <a:headEnd/>
            <a:tailEnd/>
          </a:ln>
          <a:effectLst/>
        </p:spPr>
        <p:txBody>
          <a:bodyPr wrap="square">
            <a:spAutoFit/>
          </a:bodyPr>
          <a:lstStyle/>
          <a:p>
            <a:r>
              <a:rPr lang="en-US" sz="4000" i="0">
                <a:solidFill>
                  <a:srgbClr val="0000FF"/>
                </a:solidFill>
                <a:latin typeface="Arial" pitchFamily="34" charset="0"/>
                <a:cs typeface="Arial" pitchFamily="34" charset="0"/>
              </a:rPr>
              <a:t>b. Dầu mỏ</a:t>
            </a:r>
            <a:endParaRPr lang="en-US" sz="4000" i="0">
              <a:latin typeface="Arial" pitchFamily="34" charset="0"/>
              <a:cs typeface="Arial" pitchFamily="34" charset="0"/>
            </a:endParaRPr>
          </a:p>
        </p:txBody>
      </p:sp>
      <p:sp>
        <p:nvSpPr>
          <p:cNvPr id="6154" name="Text Box 10"/>
          <p:cNvSpPr txBox="1">
            <a:spLocks noChangeArrowheads="1"/>
          </p:cNvSpPr>
          <p:nvPr/>
        </p:nvSpPr>
        <p:spPr bwMode="auto">
          <a:xfrm>
            <a:off x="457200" y="5638800"/>
            <a:ext cx="5562600" cy="707886"/>
          </a:xfrm>
          <a:prstGeom prst="rect">
            <a:avLst/>
          </a:prstGeom>
          <a:noFill/>
          <a:ln w="9525">
            <a:noFill/>
            <a:miter lim="800000"/>
            <a:headEnd/>
            <a:tailEnd/>
          </a:ln>
          <a:effectLst/>
        </p:spPr>
        <p:txBody>
          <a:bodyPr wrap="square">
            <a:spAutoFit/>
          </a:bodyPr>
          <a:lstStyle/>
          <a:p>
            <a:r>
              <a:rPr lang="en-US" sz="4000" i="0">
                <a:solidFill>
                  <a:srgbClr val="0000FF"/>
                </a:solidFill>
                <a:latin typeface="Arial" pitchFamily="34" charset="0"/>
                <a:cs typeface="Arial" pitchFamily="34" charset="0"/>
              </a:rPr>
              <a:t>c. Cả hai vật liệu trên</a:t>
            </a:r>
            <a:endParaRPr lang="en-US" sz="4000" i="0">
              <a:latin typeface="Arial" pitchFamily="34" charset="0"/>
              <a:cs typeface="Arial" pitchFamily="34" charset="0"/>
            </a:endParaRPr>
          </a:p>
        </p:txBody>
      </p:sp>
      <p:grpSp>
        <p:nvGrpSpPr>
          <p:cNvPr id="2" name="Group 11"/>
          <p:cNvGrpSpPr>
            <a:grpSpLocks/>
          </p:cNvGrpSpPr>
          <p:nvPr/>
        </p:nvGrpSpPr>
        <p:grpSpPr bwMode="auto">
          <a:xfrm>
            <a:off x="6171605" y="5410200"/>
            <a:ext cx="2057400" cy="1447800"/>
            <a:chOff x="3861" y="3360"/>
            <a:chExt cx="1152" cy="912"/>
          </a:xfrm>
        </p:grpSpPr>
        <p:sp>
          <p:nvSpPr>
            <p:cNvPr id="6156" name="AutoShape 12"/>
            <p:cNvSpPr>
              <a:spLocks noChangeArrowheads="1"/>
            </p:cNvSpPr>
            <p:nvPr/>
          </p:nvSpPr>
          <p:spPr bwMode="auto">
            <a:xfrm>
              <a:off x="3861" y="3360"/>
              <a:ext cx="1152" cy="912"/>
            </a:xfrm>
            <a:prstGeom prst="irregularSeal1">
              <a:avLst/>
            </a:prstGeom>
            <a:solidFill>
              <a:srgbClr val="F4F2AC"/>
            </a:solidFill>
            <a:ln w="9525">
              <a:solidFill>
                <a:schemeClr val="tx1"/>
              </a:solidFill>
              <a:miter lim="800000"/>
              <a:headEnd/>
              <a:tailEnd/>
            </a:ln>
            <a:effectLst/>
          </p:spPr>
          <p:txBody>
            <a:bodyPr wrap="none" anchor="ctr"/>
            <a:lstStyle/>
            <a:p>
              <a:endParaRPr lang="en-US"/>
            </a:p>
          </p:txBody>
        </p:sp>
        <p:sp>
          <p:nvSpPr>
            <p:cNvPr id="6157" name="Text Box 13"/>
            <p:cNvSpPr txBox="1">
              <a:spLocks noChangeArrowheads="1"/>
            </p:cNvSpPr>
            <p:nvPr/>
          </p:nvSpPr>
          <p:spPr bwMode="auto">
            <a:xfrm>
              <a:off x="3904" y="3696"/>
              <a:ext cx="912" cy="250"/>
            </a:xfrm>
            <a:prstGeom prst="rect">
              <a:avLst/>
            </a:prstGeom>
            <a:noFill/>
            <a:ln w="9525">
              <a:noFill/>
              <a:miter lim="800000"/>
              <a:headEnd/>
              <a:tailEnd/>
            </a:ln>
            <a:effectLst/>
          </p:spPr>
          <p:txBody>
            <a:bodyPr>
              <a:spAutoFit/>
            </a:bodyPr>
            <a:lstStyle/>
            <a:p>
              <a:pPr>
                <a:spcBef>
                  <a:spcPct val="50000"/>
                </a:spcBef>
              </a:pPr>
              <a:r>
                <a:rPr lang="en-US" sz="2000" b="1" i="0">
                  <a:solidFill>
                    <a:srgbClr val="FF3300"/>
                  </a:solidFill>
                </a:rPr>
                <a:t>ĐÚNG RỒI</a:t>
              </a:r>
            </a:p>
          </p:txBody>
        </p:sp>
      </p:grpSp>
      <p:sp>
        <p:nvSpPr>
          <p:cNvPr id="6158" name="Text Box 14"/>
          <p:cNvSpPr txBox="1">
            <a:spLocks noChangeArrowheads="1"/>
          </p:cNvSpPr>
          <p:nvPr/>
        </p:nvSpPr>
        <p:spPr bwMode="auto">
          <a:xfrm>
            <a:off x="5791200" y="4495800"/>
            <a:ext cx="1752600" cy="423863"/>
          </a:xfrm>
          <a:prstGeom prst="rect">
            <a:avLst/>
          </a:prstGeom>
          <a:solidFill>
            <a:schemeClr val="hlink"/>
          </a:solidFill>
          <a:ln w="57150" cmpd="thinThick">
            <a:solidFill>
              <a:schemeClr val="accent2"/>
            </a:solidFill>
            <a:miter lim="800000"/>
            <a:headEnd/>
            <a:tailEnd/>
          </a:ln>
          <a:effectLst/>
        </p:spPr>
        <p:txBody>
          <a:bodyPr>
            <a:spAutoFit/>
          </a:bodyPr>
          <a:lstStyle/>
          <a:p>
            <a:pPr algn="ctr">
              <a:spcBef>
                <a:spcPct val="50000"/>
              </a:spcBef>
            </a:pPr>
            <a:r>
              <a:rPr lang="en-US" sz="1800" i="0">
                <a:solidFill>
                  <a:srgbClr val="FFFF00"/>
                </a:solidFill>
                <a:latin typeface="Arial" charset="0"/>
              </a:rPr>
              <a:t>CHƯA ĐÚNG</a:t>
            </a:r>
          </a:p>
        </p:txBody>
      </p:sp>
      <p:sp>
        <p:nvSpPr>
          <p:cNvPr id="6159" name="Text Box 15"/>
          <p:cNvSpPr txBox="1">
            <a:spLocks noChangeArrowheads="1"/>
          </p:cNvSpPr>
          <p:nvPr/>
        </p:nvSpPr>
        <p:spPr bwMode="auto">
          <a:xfrm>
            <a:off x="5867400" y="5105400"/>
            <a:ext cx="1752600" cy="423863"/>
          </a:xfrm>
          <a:prstGeom prst="rect">
            <a:avLst/>
          </a:prstGeom>
          <a:solidFill>
            <a:schemeClr val="hlink"/>
          </a:solidFill>
          <a:ln w="57150" cmpd="thinThick">
            <a:solidFill>
              <a:schemeClr val="accent2"/>
            </a:solidFill>
            <a:miter lim="800000"/>
            <a:headEnd/>
            <a:tailEnd/>
          </a:ln>
          <a:effectLst/>
        </p:spPr>
        <p:txBody>
          <a:bodyPr>
            <a:spAutoFit/>
          </a:bodyPr>
          <a:lstStyle/>
          <a:p>
            <a:pPr algn="ctr">
              <a:spcBef>
                <a:spcPct val="50000"/>
              </a:spcBef>
            </a:pPr>
            <a:r>
              <a:rPr lang="en-US" sz="1800" i="0">
                <a:solidFill>
                  <a:srgbClr val="FFFF00"/>
                </a:solidFill>
                <a:latin typeface="Arial" charset="0"/>
              </a:rPr>
              <a:t>CHƯA ĐÚNG</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48"/>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6148"/>
                                        </p:tgtEl>
                                      </p:cBhvr>
                                    </p:animEffect>
                                    <p:set>
                                      <p:cBhvr>
                                        <p:cTn id="7" dur="1" fill="hold">
                                          <p:stCondLst>
                                            <p:cond delay="499"/>
                                          </p:stCondLst>
                                        </p:cTn>
                                        <p:tgtEl>
                                          <p:spTgt spid="6148"/>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6147"/>
                                        </p:tgtEl>
                                      </p:cBhvr>
                                    </p:animEffect>
                                    <p:set>
                                      <p:cBhvr>
                                        <p:cTn id="10" dur="1" fill="hold">
                                          <p:stCondLst>
                                            <p:cond delay="499"/>
                                          </p:stCondLst>
                                        </p:cTn>
                                        <p:tgtEl>
                                          <p:spTgt spid="6147"/>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6146"/>
                                        </p:tgtEl>
                                      </p:cBhvr>
                                    </p:animEffect>
                                    <p:set>
                                      <p:cBhvr>
                                        <p:cTn id="13" dur="1" fill="hold">
                                          <p:stCondLst>
                                            <p:cond delay="499"/>
                                          </p:stCondLst>
                                        </p:cTn>
                                        <p:tgtEl>
                                          <p:spTgt spid="6146"/>
                                        </p:tgtEl>
                                        <p:attrNameLst>
                                          <p:attrName>style.visibility</p:attrName>
                                        </p:attrNameLst>
                                      </p:cBhvr>
                                      <p:to>
                                        <p:strVal val="hidden"/>
                                      </p:to>
                                    </p:set>
                                  </p:childTnLst>
                                </p:cTn>
                              </p:par>
                              <p:par>
                                <p:cTn id="14" presetID="4" presetClass="entr" presetSubtype="16" fill="hold" grpId="1"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box(in)">
                                      <p:cBhvr>
                                        <p:cTn id="16" dur="500"/>
                                        <p:tgtEl>
                                          <p:spTgt spid="6150"/>
                                        </p:tgtEl>
                                      </p:cBhvr>
                                    </p:animEffect>
                                  </p:childTnLst>
                                </p:cTn>
                              </p:par>
                              <p:par>
                                <p:cTn id="17" presetID="4" presetClass="entr" presetSubtype="16" fill="hold" grpId="1" nodeType="withEffect">
                                  <p:stCondLst>
                                    <p:cond delay="0"/>
                                  </p:stCondLst>
                                  <p:childTnLst>
                                    <p:set>
                                      <p:cBhvr>
                                        <p:cTn id="18" dur="1" fill="hold">
                                          <p:stCondLst>
                                            <p:cond delay="0"/>
                                          </p:stCondLst>
                                        </p:cTn>
                                        <p:tgtEl>
                                          <p:spTgt spid="6152"/>
                                        </p:tgtEl>
                                        <p:attrNameLst>
                                          <p:attrName>style.visibility</p:attrName>
                                        </p:attrNameLst>
                                      </p:cBhvr>
                                      <p:to>
                                        <p:strVal val="visible"/>
                                      </p:to>
                                    </p:set>
                                    <p:animEffect transition="in" filter="box(in)">
                                      <p:cBhvr>
                                        <p:cTn id="19" dur="500"/>
                                        <p:tgtEl>
                                          <p:spTgt spid="6152"/>
                                        </p:tgtEl>
                                      </p:cBhvr>
                                    </p:animEffect>
                                  </p:childTnLst>
                                </p:cTn>
                              </p:par>
                              <p:par>
                                <p:cTn id="20" presetID="4" presetClass="entr" presetSubtype="16" fill="hold" grpId="1" nodeType="with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box(in)">
                                      <p:cBhvr>
                                        <p:cTn id="22" dur="500"/>
                                        <p:tgtEl>
                                          <p:spTgt spid="6153"/>
                                        </p:tgtEl>
                                      </p:cBhvr>
                                    </p:animEffect>
                                  </p:childTnLst>
                                </p:cTn>
                              </p:par>
                              <p:par>
                                <p:cTn id="23" presetID="4" presetClass="entr" presetSubtype="16" fill="hold" grpId="2" nodeType="withEffect">
                                  <p:stCondLst>
                                    <p:cond delay="0"/>
                                  </p:stCondLst>
                                  <p:childTnLst>
                                    <p:set>
                                      <p:cBhvr>
                                        <p:cTn id="24" dur="1" fill="hold">
                                          <p:stCondLst>
                                            <p:cond delay="0"/>
                                          </p:stCondLst>
                                        </p:cTn>
                                        <p:tgtEl>
                                          <p:spTgt spid="6154"/>
                                        </p:tgtEl>
                                        <p:attrNameLst>
                                          <p:attrName>style.visibility</p:attrName>
                                        </p:attrNameLst>
                                      </p:cBhvr>
                                      <p:to>
                                        <p:strVal val="visible"/>
                                      </p:to>
                                    </p:set>
                                    <p:animEffect transition="in" filter="box(in)">
                                      <p:cBhvr>
                                        <p:cTn id="25" dur="500"/>
                                        <p:tgtEl>
                                          <p:spTgt spid="6154"/>
                                        </p:tgtEl>
                                      </p:cBhvr>
                                    </p:animEffect>
                                  </p:childTnLst>
                                </p:cTn>
                              </p:par>
                            </p:childTnLst>
                          </p:cTn>
                        </p:par>
                      </p:childTnLst>
                    </p:cTn>
                  </p:par>
                </p:childTnLst>
              </p:cTn>
              <p:nextCondLst>
                <p:cond evt="onClick" delay="0">
                  <p:tgtEl>
                    <p:spTgt spid="6148"/>
                  </p:tgtEl>
                </p:cond>
              </p:nextCondLst>
            </p:seq>
            <p:seq concurrent="1" nextAc="seek">
              <p:cTn id="26" restart="whenNotActive" fill="hold" evtFilter="cancelBubble" nodeType="interactiveSeq">
                <p:stCondLst>
                  <p:cond evt="onClick" delay="0">
                    <p:tgtEl>
                      <p:spTgt spid="6147"/>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6148"/>
                                        </p:tgtEl>
                                      </p:cBhvr>
                                    </p:animEffect>
                                    <p:set>
                                      <p:cBhvr>
                                        <p:cTn id="31" dur="1" fill="hold">
                                          <p:stCondLst>
                                            <p:cond delay="499"/>
                                          </p:stCondLst>
                                        </p:cTn>
                                        <p:tgtEl>
                                          <p:spTgt spid="6148"/>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6147"/>
                                        </p:tgtEl>
                                      </p:cBhvr>
                                    </p:animEffect>
                                    <p:set>
                                      <p:cBhvr>
                                        <p:cTn id="34" dur="1" fill="hold">
                                          <p:stCondLst>
                                            <p:cond delay="499"/>
                                          </p:stCondLst>
                                        </p:cTn>
                                        <p:tgtEl>
                                          <p:spTgt spid="6147"/>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6146"/>
                                        </p:tgtEl>
                                      </p:cBhvr>
                                    </p:animEffect>
                                    <p:set>
                                      <p:cBhvr>
                                        <p:cTn id="37" dur="1" fill="hold">
                                          <p:stCondLst>
                                            <p:cond delay="499"/>
                                          </p:stCondLst>
                                        </p:cTn>
                                        <p:tgtEl>
                                          <p:spTgt spid="6146"/>
                                        </p:tgtEl>
                                        <p:attrNameLst>
                                          <p:attrName>style.visibility</p:attrName>
                                        </p:attrNameLst>
                                      </p:cBhvr>
                                      <p:to>
                                        <p:strVal val="hidden"/>
                                      </p:to>
                                    </p:set>
                                  </p:childTnLst>
                                </p:cTn>
                              </p:par>
                            </p:childTnLst>
                          </p:cTn>
                        </p:par>
                        <p:par>
                          <p:cTn id="38" fill="hold">
                            <p:stCondLst>
                              <p:cond delay="500"/>
                            </p:stCondLst>
                            <p:childTnLst>
                              <p:par>
                                <p:cTn id="39" presetID="4" presetClass="entr" presetSubtype="16" fill="hold" nodeType="afterEffect">
                                  <p:stCondLst>
                                    <p:cond delay="0"/>
                                  </p:stCondLst>
                                  <p:childTnLst>
                                    <p:set>
                                      <p:cBhvr>
                                        <p:cTn id="40" dur="1" fill="hold">
                                          <p:stCondLst>
                                            <p:cond delay="0"/>
                                          </p:stCondLst>
                                        </p:cTn>
                                        <p:tgtEl>
                                          <p:spTgt spid="6150"/>
                                        </p:tgtEl>
                                        <p:attrNameLst>
                                          <p:attrName>style.visibility</p:attrName>
                                        </p:attrNameLst>
                                      </p:cBhvr>
                                      <p:to>
                                        <p:strVal val="visible"/>
                                      </p:to>
                                    </p:set>
                                    <p:animEffect transition="in" filter="box(in)">
                                      <p:cBhvr>
                                        <p:cTn id="41" dur="500"/>
                                        <p:tgtEl>
                                          <p:spTgt spid="6150"/>
                                        </p:tgtEl>
                                      </p:cBhvr>
                                    </p:animEffect>
                                  </p:childTnLst>
                                </p:cTn>
                              </p:par>
                              <p:par>
                                <p:cTn id="42" presetID="4" presetClass="entr" presetSubtype="16" fill="hold" nodeType="withEffect">
                                  <p:stCondLst>
                                    <p:cond delay="0"/>
                                  </p:stCondLst>
                                  <p:childTnLst>
                                    <p:set>
                                      <p:cBhvr>
                                        <p:cTn id="43" dur="1" fill="hold">
                                          <p:stCondLst>
                                            <p:cond delay="0"/>
                                          </p:stCondLst>
                                        </p:cTn>
                                        <p:tgtEl>
                                          <p:spTgt spid="6152"/>
                                        </p:tgtEl>
                                        <p:attrNameLst>
                                          <p:attrName>style.visibility</p:attrName>
                                        </p:attrNameLst>
                                      </p:cBhvr>
                                      <p:to>
                                        <p:strVal val="visible"/>
                                      </p:to>
                                    </p:set>
                                    <p:animEffect transition="in" filter="box(in)">
                                      <p:cBhvr>
                                        <p:cTn id="44" dur="500"/>
                                        <p:tgtEl>
                                          <p:spTgt spid="6152"/>
                                        </p:tgtEl>
                                      </p:cBhvr>
                                    </p:animEffect>
                                  </p:childTnLst>
                                </p:cTn>
                              </p:par>
                              <p:par>
                                <p:cTn id="45" presetID="4" presetClass="entr" presetSubtype="16" fill="hold" nodeType="withEffect">
                                  <p:stCondLst>
                                    <p:cond delay="0"/>
                                  </p:stCondLst>
                                  <p:childTnLst>
                                    <p:set>
                                      <p:cBhvr>
                                        <p:cTn id="46" dur="1" fill="hold">
                                          <p:stCondLst>
                                            <p:cond delay="0"/>
                                          </p:stCondLst>
                                        </p:cTn>
                                        <p:tgtEl>
                                          <p:spTgt spid="6153"/>
                                        </p:tgtEl>
                                        <p:attrNameLst>
                                          <p:attrName>style.visibility</p:attrName>
                                        </p:attrNameLst>
                                      </p:cBhvr>
                                      <p:to>
                                        <p:strVal val="visible"/>
                                      </p:to>
                                    </p:set>
                                    <p:animEffect transition="in" filter="box(in)">
                                      <p:cBhvr>
                                        <p:cTn id="47" dur="500"/>
                                        <p:tgtEl>
                                          <p:spTgt spid="6153"/>
                                        </p:tgtEl>
                                      </p:cBhvr>
                                    </p:animEffect>
                                  </p:childTnLst>
                                </p:cTn>
                              </p:par>
                              <p:par>
                                <p:cTn id="48" presetID="4" presetClass="entr" presetSubtype="16" fill="hold" nodeType="withEffect">
                                  <p:stCondLst>
                                    <p:cond delay="0"/>
                                  </p:stCondLst>
                                  <p:childTnLst>
                                    <p:set>
                                      <p:cBhvr>
                                        <p:cTn id="49" dur="1" fill="hold">
                                          <p:stCondLst>
                                            <p:cond delay="0"/>
                                          </p:stCondLst>
                                        </p:cTn>
                                        <p:tgtEl>
                                          <p:spTgt spid="6154"/>
                                        </p:tgtEl>
                                        <p:attrNameLst>
                                          <p:attrName>style.visibility</p:attrName>
                                        </p:attrNameLst>
                                      </p:cBhvr>
                                      <p:to>
                                        <p:strVal val="visible"/>
                                      </p:to>
                                    </p:set>
                                    <p:animEffect transition="in" filter="box(in)">
                                      <p:cBhvr>
                                        <p:cTn id="50" dur="500"/>
                                        <p:tgtEl>
                                          <p:spTgt spid="6154"/>
                                        </p:tgtEl>
                                      </p:cBhvr>
                                    </p:animEffect>
                                  </p:childTnLst>
                                </p:cTn>
                              </p:par>
                            </p:childTnLst>
                          </p:cTn>
                        </p:par>
                      </p:childTnLst>
                    </p:cTn>
                  </p:par>
                </p:childTnLst>
              </p:cTn>
              <p:nextCondLst>
                <p:cond evt="onClick" delay="0">
                  <p:tgtEl>
                    <p:spTgt spid="6147"/>
                  </p:tgtEl>
                </p:cond>
              </p:nextCondLst>
            </p:seq>
            <p:seq concurrent="1" nextAc="seek">
              <p:cTn id="51" restart="whenNotActive" fill="hold" evtFilter="cancelBubble" nodeType="interactiveSeq">
                <p:stCondLst>
                  <p:cond evt="onClick" delay="0">
                    <p:tgtEl>
                      <p:spTgt spid="6154"/>
                    </p:tgtEl>
                  </p:cond>
                </p:stCondLst>
                <p:endSync evt="end" delay="0">
                  <p:rtn val="all"/>
                </p:endSync>
                <p:childTnLst>
                  <p:par>
                    <p:cTn id="52" fill="hold">
                      <p:stCondLst>
                        <p:cond delay="0"/>
                      </p:stCondLst>
                      <p:childTnLst>
                        <p:par>
                          <p:cTn id="53" fill="hold">
                            <p:stCondLst>
                              <p:cond delay="0"/>
                            </p:stCondLst>
                            <p:childTnLst>
                              <p:par>
                                <p:cTn id="54" presetID="3" presetClass="emph" presetSubtype="2" fill="hold" grpId="0" nodeType="clickEffect">
                                  <p:stCondLst>
                                    <p:cond delay="0"/>
                                  </p:stCondLst>
                                  <p:childTnLst>
                                    <p:animClr clrSpc="rgb" dir="cw">
                                      <p:cBhvr override="childStyle">
                                        <p:cTn id="55" dur="500" fill="hold"/>
                                        <p:tgtEl>
                                          <p:spTgt spid="6154"/>
                                        </p:tgtEl>
                                        <p:attrNameLst>
                                          <p:attrName>style.color</p:attrName>
                                        </p:attrNameLst>
                                      </p:cBhvr>
                                      <p:to>
                                        <a:srgbClr val="FF3300"/>
                                      </p:to>
                                    </p:animClr>
                                  </p:childTnLst>
                                  <p:subTnLst>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childTnLst>
                          </p:cTn>
                        </p:par>
                        <p:par>
                          <p:cTn id="56" fill="hold">
                            <p:stCondLst>
                              <p:cond delay="500"/>
                            </p:stCondLst>
                            <p:childTnLst>
                              <p:par>
                                <p:cTn id="57" presetID="4" presetClass="entr" presetSubtype="32"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ox(out)">
                                      <p:cBhvr>
                                        <p:cTn id="59" dur="500"/>
                                        <p:tgtEl>
                                          <p:spTgt spid="2"/>
                                        </p:tgtEl>
                                      </p:cBhvr>
                                    </p:animEffect>
                                  </p:childTnLst>
                                </p:cTn>
                              </p:par>
                            </p:childTnLst>
                          </p:cTn>
                        </p:par>
                      </p:childTnLst>
                    </p:cTn>
                  </p:par>
                </p:childTnLst>
              </p:cTn>
              <p:nextCondLst>
                <p:cond evt="onClick" delay="0">
                  <p:tgtEl>
                    <p:spTgt spid="6154"/>
                  </p:tgtEl>
                </p:cond>
              </p:nextCondLst>
            </p:seq>
            <p:seq concurrent="1" nextAc="seek">
              <p:cTn id="60" restart="whenNotActive" fill="hold" evtFilter="cancelBubble" nodeType="interactiveSeq">
                <p:stCondLst>
                  <p:cond evt="onClick" delay="0">
                    <p:tgtEl>
                      <p:spTgt spid="6152"/>
                    </p:tgtEl>
                  </p:cond>
                </p:stCondLst>
                <p:endSync evt="end" delay="0">
                  <p:rtn val="all"/>
                </p:endSync>
                <p:childTnLst>
                  <p:par>
                    <p:cTn id="61" fill="hold">
                      <p:stCondLst>
                        <p:cond delay="0"/>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6158"/>
                                        </p:tgtEl>
                                        <p:attrNameLst>
                                          <p:attrName>style.visibility</p:attrName>
                                        </p:attrNameLst>
                                      </p:cBhvr>
                                      <p:to>
                                        <p:strVal val="visible"/>
                                      </p:to>
                                    </p:set>
                                    <p:animEffect transition="in" filter="box(in)">
                                      <p:cBhvr>
                                        <p:cTn id="65" dur="500"/>
                                        <p:tgtEl>
                                          <p:spTgt spid="6158"/>
                                        </p:tgtEl>
                                      </p:cBhvr>
                                    </p:animEffect>
                                  </p:childTnLst>
                                  <p:subTnLst>
                                    <p:audio>
                                      <p:cMediaNode>
                                        <p:cTn display="0" masterRel="sameClick">
                                          <p:stCondLst>
                                            <p:cond evt="begin" delay="0">
                                              <p:tn val="6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152"/>
                  </p:tgtEl>
                </p:cond>
              </p:nextCondLst>
            </p:seq>
            <p:seq concurrent="1" nextAc="seek">
              <p:cTn id="66" restart="whenNotActive" fill="hold" evtFilter="cancelBubble" nodeType="interactiveSeq">
                <p:stCondLst>
                  <p:cond evt="onClick" delay="0">
                    <p:tgtEl>
                      <p:spTgt spid="6153"/>
                    </p:tgtEl>
                  </p:cond>
                </p:stCondLst>
                <p:endSync evt="end" delay="0">
                  <p:rtn val="all"/>
                </p:endSync>
                <p:childTnLst>
                  <p:par>
                    <p:cTn id="67" fill="hold">
                      <p:stCondLst>
                        <p:cond delay="0"/>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159"/>
                                        </p:tgtEl>
                                        <p:attrNameLst>
                                          <p:attrName>style.visibility</p:attrName>
                                        </p:attrNameLst>
                                      </p:cBhvr>
                                      <p:to>
                                        <p:strVal val="visible"/>
                                      </p:to>
                                    </p:set>
                                    <p:animEffect transition="in" filter="box(in)">
                                      <p:cBhvr>
                                        <p:cTn id="71" dur="500"/>
                                        <p:tgtEl>
                                          <p:spTgt spid="6159"/>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153"/>
                  </p:tgtEl>
                </p:cond>
              </p:nextCondLst>
            </p:seq>
            <p:seq concurrent="1" nextAc="seek">
              <p:cTn id="72" restart="whenNotActive" fill="hold" evtFilter="cancelBubble" nodeType="interactiveSeq">
                <p:stCondLst>
                  <p:cond evt="onClick" delay="0">
                    <p:tgtEl>
                      <p:spTgt spid="6146"/>
                    </p:tgtEl>
                  </p:cond>
                </p:stCondLst>
                <p:endSync evt="end" delay="0">
                  <p:rtn val="all"/>
                </p:endSync>
                <p:childTnLst>
                  <p:par>
                    <p:cTn id="73" fill="hold">
                      <p:stCondLst>
                        <p:cond delay="0"/>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6148"/>
                                        </p:tgtEl>
                                      </p:cBhvr>
                                    </p:animEffect>
                                    <p:set>
                                      <p:cBhvr>
                                        <p:cTn id="77" dur="1" fill="hold">
                                          <p:stCondLst>
                                            <p:cond delay="499"/>
                                          </p:stCondLst>
                                        </p:cTn>
                                        <p:tgtEl>
                                          <p:spTgt spid="6148"/>
                                        </p:tgtEl>
                                        <p:attrNameLst>
                                          <p:attrName>style.visibility</p:attrName>
                                        </p:attrNameLst>
                                      </p:cBhvr>
                                      <p:to>
                                        <p:strVal val="hidden"/>
                                      </p:to>
                                    </p:set>
                                  </p:childTnLst>
                                </p:cTn>
                              </p:par>
                              <p:par>
                                <p:cTn id="78" presetID="4" presetClass="exit" presetSubtype="16" fill="hold" nodeType="withEffect">
                                  <p:stCondLst>
                                    <p:cond delay="0"/>
                                  </p:stCondLst>
                                  <p:childTnLst>
                                    <p:animEffect transition="out" filter="box(in)">
                                      <p:cBhvr>
                                        <p:cTn id="79" dur="500"/>
                                        <p:tgtEl>
                                          <p:spTgt spid="6147"/>
                                        </p:tgtEl>
                                      </p:cBhvr>
                                    </p:animEffect>
                                    <p:set>
                                      <p:cBhvr>
                                        <p:cTn id="80" dur="1" fill="hold">
                                          <p:stCondLst>
                                            <p:cond delay="499"/>
                                          </p:stCondLst>
                                        </p:cTn>
                                        <p:tgtEl>
                                          <p:spTgt spid="6147"/>
                                        </p:tgtEl>
                                        <p:attrNameLst>
                                          <p:attrName>style.visibility</p:attrName>
                                        </p:attrNameLst>
                                      </p:cBhvr>
                                      <p:to>
                                        <p:strVal val="hidden"/>
                                      </p:to>
                                    </p:set>
                                  </p:childTnLst>
                                </p:cTn>
                              </p:par>
                              <p:par>
                                <p:cTn id="81" presetID="4" presetClass="exit" presetSubtype="16" fill="hold" nodeType="withEffect">
                                  <p:stCondLst>
                                    <p:cond delay="0"/>
                                  </p:stCondLst>
                                  <p:childTnLst>
                                    <p:animEffect transition="out" filter="box(in)">
                                      <p:cBhvr>
                                        <p:cTn id="82" dur="500"/>
                                        <p:tgtEl>
                                          <p:spTgt spid="6146"/>
                                        </p:tgtEl>
                                      </p:cBhvr>
                                    </p:animEffect>
                                    <p:set>
                                      <p:cBhvr>
                                        <p:cTn id="83" dur="1" fill="hold">
                                          <p:stCondLst>
                                            <p:cond delay="499"/>
                                          </p:stCondLst>
                                        </p:cTn>
                                        <p:tgtEl>
                                          <p:spTgt spid="6146"/>
                                        </p:tgtEl>
                                        <p:attrNameLst>
                                          <p:attrName>style.visibility</p:attrName>
                                        </p:attrNameLst>
                                      </p:cBhvr>
                                      <p:to>
                                        <p:strVal val="hidden"/>
                                      </p:to>
                                    </p:set>
                                  </p:childTnLst>
                                </p:cTn>
                              </p:par>
                            </p:childTnLst>
                          </p:cTn>
                        </p:par>
                        <p:par>
                          <p:cTn id="84" fill="hold">
                            <p:stCondLst>
                              <p:cond delay="500"/>
                            </p:stCondLst>
                            <p:childTnLst>
                              <p:par>
                                <p:cTn id="85" presetID="4" presetClass="entr" presetSubtype="32" fill="hold" grpId="0" nodeType="afterEffect">
                                  <p:stCondLst>
                                    <p:cond delay="0"/>
                                  </p:stCondLst>
                                  <p:childTnLst>
                                    <p:set>
                                      <p:cBhvr>
                                        <p:cTn id="86" dur="1" fill="hold">
                                          <p:stCondLst>
                                            <p:cond delay="0"/>
                                          </p:stCondLst>
                                        </p:cTn>
                                        <p:tgtEl>
                                          <p:spTgt spid="6150"/>
                                        </p:tgtEl>
                                        <p:attrNameLst>
                                          <p:attrName>style.visibility</p:attrName>
                                        </p:attrNameLst>
                                      </p:cBhvr>
                                      <p:to>
                                        <p:strVal val="visible"/>
                                      </p:to>
                                    </p:set>
                                    <p:animEffect transition="in" filter="box(out)">
                                      <p:cBhvr>
                                        <p:cTn id="87" dur="500"/>
                                        <p:tgtEl>
                                          <p:spTgt spid="6150"/>
                                        </p:tgtEl>
                                      </p:cBhvr>
                                    </p:animEffect>
                                  </p:childTnLst>
                                </p:cTn>
                              </p:par>
                              <p:par>
                                <p:cTn id="88" presetID="4" presetClass="entr" presetSubtype="32" fill="hold" grpId="0" nodeType="withEffect">
                                  <p:stCondLst>
                                    <p:cond delay="0"/>
                                  </p:stCondLst>
                                  <p:childTnLst>
                                    <p:set>
                                      <p:cBhvr>
                                        <p:cTn id="89" dur="1" fill="hold">
                                          <p:stCondLst>
                                            <p:cond delay="0"/>
                                          </p:stCondLst>
                                        </p:cTn>
                                        <p:tgtEl>
                                          <p:spTgt spid="6152"/>
                                        </p:tgtEl>
                                        <p:attrNameLst>
                                          <p:attrName>style.visibility</p:attrName>
                                        </p:attrNameLst>
                                      </p:cBhvr>
                                      <p:to>
                                        <p:strVal val="visible"/>
                                      </p:to>
                                    </p:set>
                                    <p:animEffect transition="in" filter="box(out)">
                                      <p:cBhvr>
                                        <p:cTn id="90" dur="500"/>
                                        <p:tgtEl>
                                          <p:spTgt spid="6152"/>
                                        </p:tgtEl>
                                      </p:cBhvr>
                                    </p:animEffect>
                                  </p:childTnLst>
                                </p:cTn>
                              </p:par>
                              <p:par>
                                <p:cTn id="91" presetID="4" presetClass="entr" presetSubtype="32" fill="hold" grpId="0" nodeType="withEffect">
                                  <p:stCondLst>
                                    <p:cond delay="0"/>
                                  </p:stCondLst>
                                  <p:childTnLst>
                                    <p:set>
                                      <p:cBhvr>
                                        <p:cTn id="92" dur="1" fill="hold">
                                          <p:stCondLst>
                                            <p:cond delay="0"/>
                                          </p:stCondLst>
                                        </p:cTn>
                                        <p:tgtEl>
                                          <p:spTgt spid="6153"/>
                                        </p:tgtEl>
                                        <p:attrNameLst>
                                          <p:attrName>style.visibility</p:attrName>
                                        </p:attrNameLst>
                                      </p:cBhvr>
                                      <p:to>
                                        <p:strVal val="visible"/>
                                      </p:to>
                                    </p:set>
                                    <p:animEffect transition="in" filter="box(out)">
                                      <p:cBhvr>
                                        <p:cTn id="93" dur="500"/>
                                        <p:tgtEl>
                                          <p:spTgt spid="6153"/>
                                        </p:tgtEl>
                                      </p:cBhvr>
                                    </p:animEffect>
                                  </p:childTnLst>
                                </p:cTn>
                              </p:par>
                              <p:par>
                                <p:cTn id="94" presetID="4" presetClass="entr" presetSubtype="32" fill="hold" grpId="1" nodeType="withEffect">
                                  <p:stCondLst>
                                    <p:cond delay="0"/>
                                  </p:stCondLst>
                                  <p:childTnLst>
                                    <p:set>
                                      <p:cBhvr>
                                        <p:cTn id="95" dur="1" fill="hold">
                                          <p:stCondLst>
                                            <p:cond delay="0"/>
                                          </p:stCondLst>
                                        </p:cTn>
                                        <p:tgtEl>
                                          <p:spTgt spid="6154"/>
                                        </p:tgtEl>
                                        <p:attrNameLst>
                                          <p:attrName>style.visibility</p:attrName>
                                        </p:attrNameLst>
                                      </p:cBhvr>
                                      <p:to>
                                        <p:strVal val="visible"/>
                                      </p:to>
                                    </p:set>
                                    <p:animEffect transition="in" filter="box(out)">
                                      <p:cBhvr>
                                        <p:cTn id="96" dur="500"/>
                                        <p:tgtEl>
                                          <p:spTgt spid="6154"/>
                                        </p:tgtEl>
                                      </p:cBhvr>
                                    </p:animEffect>
                                  </p:childTnLst>
                                </p:cTn>
                              </p:par>
                            </p:childTnLst>
                          </p:cTn>
                        </p:par>
                      </p:childTnLst>
                    </p:cTn>
                  </p:par>
                </p:childTnLst>
              </p:cTn>
              <p:nextCondLst>
                <p:cond evt="onClick" delay="0">
                  <p:tgtEl>
                    <p:spTgt spid="6146"/>
                  </p:tgtEl>
                </p:cond>
              </p:nextCondLst>
            </p:seq>
          </p:childTnLst>
        </p:cTn>
      </p:par>
    </p:tnLst>
    <p:bldLst>
      <p:bldP spid="6150" grpId="0"/>
      <p:bldP spid="6150" grpId="1"/>
      <p:bldP spid="6152" grpId="0"/>
      <p:bldP spid="6152" grpId="1"/>
      <p:bldP spid="6153" grpId="0"/>
      <p:bldP spid="6153" grpId="1"/>
      <p:bldP spid="6154" grpId="0"/>
      <p:bldP spid="6154" grpId="1"/>
      <p:bldP spid="6154" grpId="2"/>
      <p:bldP spid="6158" grpId="0" animBg="1"/>
      <p:bldP spid="615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4876800"/>
            <a:ext cx="5334000" cy="707886"/>
          </a:xfrm>
          <a:prstGeom prst="rect">
            <a:avLst/>
          </a:prstGeom>
          <a:noFill/>
          <a:ln w="9525">
            <a:noFill/>
            <a:miter lim="800000"/>
            <a:headEnd/>
            <a:tailEnd/>
          </a:ln>
          <a:effectLst/>
        </p:spPr>
        <p:txBody>
          <a:bodyPr>
            <a:spAutoFit/>
          </a:bodyPr>
          <a:lstStyle/>
          <a:p>
            <a:pPr>
              <a:spcBef>
                <a:spcPct val="50000"/>
              </a:spcBef>
            </a:pPr>
            <a:endParaRPr lang="en-US" sz="4000" i="0">
              <a:latin typeface="+mn-lt"/>
            </a:endParaRPr>
          </a:p>
        </p:txBody>
      </p:sp>
      <p:sp>
        <p:nvSpPr>
          <p:cNvPr id="22531" name="Text Box 3"/>
          <p:cNvSpPr txBox="1">
            <a:spLocks noChangeArrowheads="1"/>
          </p:cNvSpPr>
          <p:nvPr/>
        </p:nvSpPr>
        <p:spPr bwMode="auto">
          <a:xfrm>
            <a:off x="0" y="0"/>
            <a:ext cx="32004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mn-lt"/>
              </a:rPr>
              <a:t>- Sợi lanh:</a:t>
            </a:r>
          </a:p>
        </p:txBody>
      </p:sp>
      <p:grpSp>
        <p:nvGrpSpPr>
          <p:cNvPr id="22536" name="Group 8"/>
          <p:cNvGrpSpPr>
            <a:grpSpLocks/>
          </p:cNvGrpSpPr>
          <p:nvPr/>
        </p:nvGrpSpPr>
        <p:grpSpPr bwMode="auto">
          <a:xfrm>
            <a:off x="228600" y="2895600"/>
            <a:ext cx="4572000" cy="3756025"/>
            <a:chOff x="144" y="1488"/>
            <a:chExt cx="2880" cy="2366"/>
          </a:xfrm>
        </p:grpSpPr>
        <p:pic>
          <p:nvPicPr>
            <p:cNvPr id="22537" name="Picture 9" descr="cây lanh"/>
            <p:cNvPicPr>
              <a:picLocks noChangeAspect="1" noChangeArrowheads="1"/>
            </p:cNvPicPr>
            <p:nvPr/>
          </p:nvPicPr>
          <p:blipFill>
            <a:blip r:embed="rId2">
              <a:lum contrast="6000"/>
            </a:blip>
            <a:srcRect l="5000" r="5000"/>
            <a:stretch>
              <a:fillRect/>
            </a:stretch>
          </p:blipFill>
          <p:spPr bwMode="auto">
            <a:xfrm>
              <a:off x="432" y="1488"/>
              <a:ext cx="2592" cy="1908"/>
            </a:xfrm>
            <a:prstGeom prst="rect">
              <a:avLst/>
            </a:prstGeom>
            <a:noFill/>
          </p:spPr>
        </p:pic>
        <p:sp>
          <p:nvSpPr>
            <p:cNvPr id="22538" name="Text Box 10"/>
            <p:cNvSpPr txBox="1">
              <a:spLocks noChangeArrowheads="1"/>
            </p:cNvSpPr>
            <p:nvPr/>
          </p:nvSpPr>
          <p:spPr bwMode="auto">
            <a:xfrm>
              <a:off x="144" y="3408"/>
              <a:ext cx="2880" cy="446"/>
            </a:xfrm>
            <a:prstGeom prst="rect">
              <a:avLst/>
            </a:prstGeom>
            <a:noFill/>
            <a:ln w="9525">
              <a:noFill/>
              <a:miter lim="800000"/>
              <a:headEnd/>
              <a:tailEnd/>
            </a:ln>
            <a:effectLst/>
          </p:spPr>
          <p:txBody>
            <a:bodyPr wrap="square">
              <a:spAutoFit/>
            </a:bodyPr>
            <a:lstStyle/>
            <a:p>
              <a:pPr>
                <a:spcBef>
                  <a:spcPct val="50000"/>
                </a:spcBef>
              </a:pPr>
              <a:r>
                <a:rPr lang="en-US" sz="4000" b="1" i="0">
                  <a:latin typeface="+mn-lt"/>
                </a:rPr>
                <a:t>Cánh đồng lanh</a:t>
              </a:r>
            </a:p>
          </p:txBody>
        </p:sp>
      </p:grpSp>
      <p:grpSp>
        <p:nvGrpSpPr>
          <p:cNvPr id="22539" name="Group 11"/>
          <p:cNvGrpSpPr>
            <a:grpSpLocks/>
          </p:cNvGrpSpPr>
          <p:nvPr/>
        </p:nvGrpSpPr>
        <p:grpSpPr bwMode="auto">
          <a:xfrm>
            <a:off x="5410200" y="2895600"/>
            <a:ext cx="2916238" cy="3832225"/>
            <a:chOff x="3408" y="1488"/>
            <a:chExt cx="1837" cy="2414"/>
          </a:xfrm>
        </p:grpSpPr>
        <p:sp>
          <p:nvSpPr>
            <p:cNvPr id="22540" name="Text Box 12"/>
            <p:cNvSpPr txBox="1">
              <a:spLocks noChangeArrowheads="1"/>
            </p:cNvSpPr>
            <p:nvPr/>
          </p:nvSpPr>
          <p:spPr bwMode="auto">
            <a:xfrm>
              <a:off x="3648" y="3456"/>
              <a:ext cx="1536" cy="446"/>
            </a:xfrm>
            <a:prstGeom prst="rect">
              <a:avLst/>
            </a:prstGeom>
            <a:noFill/>
            <a:ln w="9525">
              <a:noFill/>
              <a:miter lim="800000"/>
              <a:headEnd/>
              <a:tailEnd/>
            </a:ln>
            <a:effectLst/>
          </p:spPr>
          <p:txBody>
            <a:bodyPr wrap="square">
              <a:spAutoFit/>
            </a:bodyPr>
            <a:lstStyle/>
            <a:p>
              <a:pPr>
                <a:spcBef>
                  <a:spcPct val="50000"/>
                </a:spcBef>
              </a:pPr>
              <a:r>
                <a:rPr lang="en-US" sz="4000" b="1" i="0">
                  <a:latin typeface="+mn-lt"/>
                </a:rPr>
                <a:t>Sợi lanh</a:t>
              </a:r>
            </a:p>
          </p:txBody>
        </p:sp>
        <p:pic>
          <p:nvPicPr>
            <p:cNvPr id="22541" name="Picture 13" descr="soi lanh2"/>
            <p:cNvPicPr>
              <a:picLocks noChangeAspect="1" noChangeArrowheads="1"/>
            </p:cNvPicPr>
            <p:nvPr/>
          </p:nvPicPr>
          <p:blipFill>
            <a:blip r:embed="rId3"/>
            <a:srcRect/>
            <a:stretch>
              <a:fillRect/>
            </a:stretch>
          </p:blipFill>
          <p:spPr bwMode="auto">
            <a:xfrm>
              <a:off x="3408" y="1488"/>
              <a:ext cx="1837" cy="1920"/>
            </a:xfrm>
            <a:prstGeom prst="rect">
              <a:avLst/>
            </a:prstGeom>
            <a:noFill/>
          </p:spPr>
        </p:pic>
      </p:grpSp>
      <p:sp>
        <p:nvSpPr>
          <p:cNvPr id="22542" name="Text Box 14"/>
          <p:cNvSpPr txBox="1">
            <a:spLocks noChangeArrowheads="1"/>
          </p:cNvSpPr>
          <p:nvPr/>
        </p:nvSpPr>
        <p:spPr bwMode="auto">
          <a:xfrm>
            <a:off x="228600" y="685800"/>
            <a:ext cx="8763000" cy="1938992"/>
          </a:xfrm>
          <a:prstGeom prst="rect">
            <a:avLst/>
          </a:prstGeom>
          <a:noFill/>
          <a:ln w="9525">
            <a:noFill/>
            <a:miter lim="800000"/>
            <a:headEnd/>
            <a:tailEnd/>
          </a:ln>
          <a:effectLst/>
        </p:spPr>
        <p:txBody>
          <a:bodyPr wrap="square">
            <a:spAutoFit/>
          </a:bodyPr>
          <a:lstStyle/>
          <a:p>
            <a:pPr>
              <a:spcBef>
                <a:spcPct val="50000"/>
              </a:spcBef>
            </a:pPr>
            <a:r>
              <a:rPr lang="en-US" sz="4000" i="0">
                <a:latin typeface="+mn-lt"/>
              </a:rPr>
              <a:t>    Được sản xuất từ vỏ cây lanh, Thu hoạch lanh về, bóc </a:t>
            </a:r>
            <a:r>
              <a:rPr lang="en-US" sz="4000" i="0" smtClean="0">
                <a:latin typeface="+mn-lt"/>
              </a:rPr>
              <a:t>lấy </a:t>
            </a:r>
            <a:r>
              <a:rPr lang="en-US" sz="4000" i="0">
                <a:latin typeface="+mn-lt"/>
              </a:rPr>
              <a:t>phần vỏ, phơi khô, sau đó tước nhỏ, se thành sợi.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0-#ppt_w/2"/>
                                          </p:val>
                                        </p:tav>
                                        <p:tav tm="100000">
                                          <p:val>
                                            <p:strVal val="#ppt_x"/>
                                          </p:val>
                                        </p:tav>
                                      </p:tavLst>
                                    </p:anim>
                                    <p:anim calcmode="lin" valueType="num">
                                      <p:cBhvr additive="base">
                                        <p:cTn id="8"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2536"/>
                                        </p:tgtEl>
                                        <p:attrNameLst>
                                          <p:attrName>style.visibility</p:attrName>
                                        </p:attrNameLst>
                                      </p:cBhvr>
                                      <p:to>
                                        <p:strVal val="visible"/>
                                      </p:to>
                                    </p:set>
                                    <p:anim calcmode="lin" valueType="num">
                                      <p:cBhvr>
                                        <p:cTn id="13" dur="1000" fill="hold"/>
                                        <p:tgtEl>
                                          <p:spTgt spid="22536"/>
                                        </p:tgtEl>
                                        <p:attrNameLst>
                                          <p:attrName>ppt_x</p:attrName>
                                        </p:attrNameLst>
                                      </p:cBhvr>
                                      <p:tavLst>
                                        <p:tav tm="0">
                                          <p:val>
                                            <p:strVal val="#ppt_x-.2"/>
                                          </p:val>
                                        </p:tav>
                                        <p:tav tm="100000">
                                          <p:val>
                                            <p:strVal val="#ppt_x"/>
                                          </p:val>
                                        </p:tav>
                                      </p:tavLst>
                                    </p:anim>
                                    <p:anim calcmode="lin" valueType="num">
                                      <p:cBhvr>
                                        <p:cTn id="14" dur="1000" fill="hold"/>
                                        <p:tgtEl>
                                          <p:spTgt spid="225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253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2539"/>
                                        </p:tgtEl>
                                        <p:attrNameLst>
                                          <p:attrName>style.visibility</p:attrName>
                                        </p:attrNameLst>
                                      </p:cBhvr>
                                      <p:to>
                                        <p:strVal val="visible"/>
                                      </p:to>
                                    </p:set>
                                    <p:animEffect transition="in" filter="diamond(in)">
                                      <p:cBhvr>
                                        <p:cTn id="20" dur="1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066800" y="4876800"/>
            <a:ext cx="5334000" cy="707886"/>
          </a:xfrm>
          <a:prstGeom prst="rect">
            <a:avLst/>
          </a:prstGeom>
          <a:noFill/>
          <a:ln w="9525">
            <a:noFill/>
            <a:miter lim="800000"/>
            <a:headEnd/>
            <a:tailEnd/>
          </a:ln>
          <a:effectLst/>
        </p:spPr>
        <p:txBody>
          <a:bodyPr>
            <a:spAutoFit/>
          </a:bodyPr>
          <a:lstStyle/>
          <a:p>
            <a:pPr>
              <a:spcBef>
                <a:spcPct val="50000"/>
              </a:spcBef>
            </a:pPr>
            <a:endParaRPr lang="en-US" sz="4000" i="0">
              <a:latin typeface="Arial" pitchFamily="34" charset="0"/>
              <a:cs typeface="Arial" pitchFamily="34" charset="0"/>
            </a:endParaRPr>
          </a:p>
        </p:txBody>
      </p:sp>
      <p:sp>
        <p:nvSpPr>
          <p:cNvPr id="23555" name="Text Box 3"/>
          <p:cNvSpPr txBox="1">
            <a:spLocks noChangeArrowheads="1"/>
          </p:cNvSpPr>
          <p:nvPr/>
        </p:nvSpPr>
        <p:spPr bwMode="auto">
          <a:xfrm>
            <a:off x="152400" y="228600"/>
            <a:ext cx="29718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 Sợi gai:</a:t>
            </a:r>
          </a:p>
        </p:txBody>
      </p:sp>
      <p:grpSp>
        <p:nvGrpSpPr>
          <p:cNvPr id="23560" name="Group 8"/>
          <p:cNvGrpSpPr>
            <a:grpSpLocks/>
          </p:cNvGrpSpPr>
          <p:nvPr/>
        </p:nvGrpSpPr>
        <p:grpSpPr bwMode="auto">
          <a:xfrm>
            <a:off x="304800" y="2667000"/>
            <a:ext cx="4343400" cy="4191000"/>
            <a:chOff x="192" y="1392"/>
            <a:chExt cx="2736" cy="2640"/>
          </a:xfrm>
        </p:grpSpPr>
        <p:pic>
          <p:nvPicPr>
            <p:cNvPr id="23561" name="Picture 9" descr="cay gai 2"/>
            <p:cNvPicPr>
              <a:picLocks noChangeAspect="1" noChangeArrowheads="1"/>
            </p:cNvPicPr>
            <p:nvPr/>
          </p:nvPicPr>
          <p:blipFill>
            <a:blip r:embed="rId2"/>
            <a:srcRect/>
            <a:stretch>
              <a:fillRect/>
            </a:stretch>
          </p:blipFill>
          <p:spPr bwMode="auto">
            <a:xfrm>
              <a:off x="192" y="1392"/>
              <a:ext cx="2736" cy="2052"/>
            </a:xfrm>
            <a:prstGeom prst="rect">
              <a:avLst/>
            </a:prstGeom>
            <a:noFill/>
          </p:spPr>
        </p:pic>
        <p:sp>
          <p:nvSpPr>
            <p:cNvPr id="23562" name="Text Box 10"/>
            <p:cNvSpPr txBox="1">
              <a:spLocks noChangeArrowheads="1"/>
            </p:cNvSpPr>
            <p:nvPr/>
          </p:nvSpPr>
          <p:spPr bwMode="auto">
            <a:xfrm>
              <a:off x="672" y="3586"/>
              <a:ext cx="1680"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Cây gai</a:t>
              </a:r>
            </a:p>
          </p:txBody>
        </p:sp>
      </p:grpSp>
      <p:sp>
        <p:nvSpPr>
          <p:cNvPr id="23563" name="Text Box 11"/>
          <p:cNvSpPr txBox="1">
            <a:spLocks noChangeArrowheads="1"/>
          </p:cNvSpPr>
          <p:nvPr/>
        </p:nvSpPr>
        <p:spPr bwMode="auto">
          <a:xfrm>
            <a:off x="457200" y="838200"/>
            <a:ext cx="8382000" cy="1323439"/>
          </a:xfrm>
          <a:prstGeom prst="rect">
            <a:avLst/>
          </a:prstGeom>
          <a:noFill/>
          <a:ln w="9525">
            <a:noFill/>
            <a:miter lim="800000"/>
            <a:headEnd/>
            <a:tailEnd/>
          </a:ln>
          <a:effectLst/>
        </p:spPr>
        <p:txBody>
          <a:bodyPr wrap="square">
            <a:spAutoFit/>
          </a:bodyPr>
          <a:lstStyle/>
          <a:p>
            <a:pPr>
              <a:spcBef>
                <a:spcPct val="50000"/>
              </a:spcBef>
            </a:pPr>
            <a:r>
              <a:rPr lang="en-US" sz="4000" i="0">
                <a:latin typeface="Arial" pitchFamily="34" charset="0"/>
                <a:cs typeface="Arial" pitchFamily="34" charset="0"/>
              </a:rPr>
              <a:t>Được sản xuất từ vỏ cây gai, thu gai về, tước vỏ cây gai, lấy sợi.</a:t>
            </a:r>
          </a:p>
        </p:txBody>
      </p:sp>
      <p:grpSp>
        <p:nvGrpSpPr>
          <p:cNvPr id="23564" name="Group 12"/>
          <p:cNvGrpSpPr>
            <a:grpSpLocks/>
          </p:cNvGrpSpPr>
          <p:nvPr/>
        </p:nvGrpSpPr>
        <p:grpSpPr bwMode="auto">
          <a:xfrm>
            <a:off x="4800600" y="2667000"/>
            <a:ext cx="4191000" cy="4191000"/>
            <a:chOff x="3024" y="1680"/>
            <a:chExt cx="2640" cy="2640"/>
          </a:xfrm>
        </p:grpSpPr>
        <p:pic>
          <p:nvPicPr>
            <p:cNvPr id="23565" name="Picture 13" descr="soi gai"/>
            <p:cNvPicPr>
              <a:picLocks noChangeAspect="1" noChangeArrowheads="1"/>
            </p:cNvPicPr>
            <p:nvPr/>
          </p:nvPicPr>
          <p:blipFill>
            <a:blip r:embed="rId3"/>
            <a:srcRect l="4477" r="13434" b="58209"/>
            <a:stretch>
              <a:fillRect/>
            </a:stretch>
          </p:blipFill>
          <p:spPr bwMode="auto">
            <a:xfrm>
              <a:off x="3024" y="1680"/>
              <a:ext cx="2640" cy="2064"/>
            </a:xfrm>
            <a:prstGeom prst="rect">
              <a:avLst/>
            </a:prstGeom>
            <a:noFill/>
          </p:spPr>
        </p:pic>
        <p:sp>
          <p:nvSpPr>
            <p:cNvPr id="23566" name="Text Box 14"/>
            <p:cNvSpPr txBox="1">
              <a:spLocks noChangeArrowheads="1"/>
            </p:cNvSpPr>
            <p:nvPr/>
          </p:nvSpPr>
          <p:spPr bwMode="auto">
            <a:xfrm>
              <a:off x="3456" y="3874"/>
              <a:ext cx="1584" cy="446"/>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Sợi gai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ppt_x"/>
                                          </p:val>
                                        </p:tav>
                                        <p:tav tm="100000">
                                          <p:val>
                                            <p:strVal val="#ppt_x"/>
                                          </p:val>
                                        </p:tav>
                                      </p:tavLst>
                                    </p:anim>
                                    <p:anim calcmode="lin" valueType="num">
                                      <p:cBhvr additive="base">
                                        <p:cTn id="8" dur="500" fill="hold"/>
                                        <p:tgtEl>
                                          <p:spTgt spid="235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blinds(horizontal)">
                                      <p:cBhvr>
                                        <p:cTn id="13" dur="500"/>
                                        <p:tgtEl>
                                          <p:spTgt spid="23560"/>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3564"/>
                                        </p:tgtEl>
                                        <p:attrNameLst>
                                          <p:attrName>style.visibility</p:attrName>
                                        </p:attrNameLst>
                                      </p:cBhvr>
                                      <p:to>
                                        <p:strVal val="visible"/>
                                      </p:to>
                                    </p:set>
                                    <p:anim calcmode="lin" valueType="num">
                                      <p:cBhvr additive="base">
                                        <p:cTn id="17" dur="500" fill="hold"/>
                                        <p:tgtEl>
                                          <p:spTgt spid="23564"/>
                                        </p:tgtEl>
                                        <p:attrNameLst>
                                          <p:attrName>ppt_x</p:attrName>
                                        </p:attrNameLst>
                                      </p:cBhvr>
                                      <p:tavLst>
                                        <p:tav tm="0">
                                          <p:val>
                                            <p:strVal val="1+#ppt_w/2"/>
                                          </p:val>
                                        </p:tav>
                                        <p:tav tm="100000">
                                          <p:val>
                                            <p:strVal val="#ppt_x"/>
                                          </p:val>
                                        </p:tav>
                                      </p:tavLst>
                                    </p:anim>
                                    <p:anim calcmode="lin" valueType="num">
                                      <p:cBhvr additive="base">
                                        <p:cTn id="18"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8600" y="0"/>
            <a:ext cx="41910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 Sợi ni lông:</a:t>
            </a:r>
          </a:p>
        </p:txBody>
      </p:sp>
      <p:grpSp>
        <p:nvGrpSpPr>
          <p:cNvPr id="24584" name="Group 8"/>
          <p:cNvGrpSpPr>
            <a:grpSpLocks/>
          </p:cNvGrpSpPr>
          <p:nvPr/>
        </p:nvGrpSpPr>
        <p:grpSpPr bwMode="auto">
          <a:xfrm>
            <a:off x="1143000" y="2057400"/>
            <a:ext cx="7023101" cy="4167188"/>
            <a:chOff x="2112" y="1249"/>
            <a:chExt cx="4424" cy="2625"/>
          </a:xfrm>
        </p:grpSpPr>
        <p:pic>
          <p:nvPicPr>
            <p:cNvPr id="24585" name="Picture 9" descr="TƠ NHÂN TAO"/>
            <p:cNvPicPr>
              <a:picLocks noChangeAspect="1" noChangeArrowheads="1"/>
            </p:cNvPicPr>
            <p:nvPr/>
          </p:nvPicPr>
          <p:blipFill>
            <a:blip r:embed="rId2"/>
            <a:srcRect/>
            <a:stretch>
              <a:fillRect/>
            </a:stretch>
          </p:blipFill>
          <p:spPr bwMode="auto">
            <a:xfrm>
              <a:off x="2112" y="1249"/>
              <a:ext cx="2640" cy="2625"/>
            </a:xfrm>
            <a:prstGeom prst="rect">
              <a:avLst/>
            </a:prstGeom>
            <a:noFill/>
          </p:spPr>
        </p:pic>
        <p:sp>
          <p:nvSpPr>
            <p:cNvPr id="24586" name="Text Box 10"/>
            <p:cNvSpPr txBox="1">
              <a:spLocks noChangeArrowheads="1"/>
            </p:cNvSpPr>
            <p:nvPr/>
          </p:nvSpPr>
          <p:spPr bwMode="auto">
            <a:xfrm>
              <a:off x="5280" y="2257"/>
              <a:ext cx="1256" cy="1221"/>
            </a:xfrm>
            <a:prstGeom prst="rect">
              <a:avLst/>
            </a:prstGeom>
            <a:noFill/>
            <a:ln w="9525">
              <a:noFill/>
              <a:miter lim="800000"/>
              <a:headEnd/>
              <a:tailEnd/>
            </a:ln>
            <a:effectLst/>
          </p:spPr>
          <p:txBody>
            <a:bodyPr>
              <a:spAutoFit/>
            </a:bodyPr>
            <a:lstStyle/>
            <a:p>
              <a:pPr>
                <a:spcBef>
                  <a:spcPct val="50000"/>
                </a:spcBef>
              </a:pPr>
              <a:r>
                <a:rPr lang="en-US" sz="4000" b="1" i="0">
                  <a:latin typeface="Arial" pitchFamily="34" charset="0"/>
                  <a:cs typeface="Arial" pitchFamily="34" charset="0"/>
                </a:rPr>
                <a:t>Tơ sợi nhân tạo</a:t>
              </a:r>
            </a:p>
          </p:txBody>
        </p:sp>
      </p:grpSp>
      <p:sp>
        <p:nvSpPr>
          <p:cNvPr id="24587" name="Text Box 11"/>
          <p:cNvSpPr txBox="1">
            <a:spLocks noChangeArrowheads="1"/>
          </p:cNvSpPr>
          <p:nvPr/>
        </p:nvSpPr>
        <p:spPr bwMode="auto">
          <a:xfrm>
            <a:off x="304800" y="609600"/>
            <a:ext cx="8839200" cy="1323439"/>
          </a:xfrm>
          <a:prstGeom prst="rect">
            <a:avLst/>
          </a:prstGeom>
          <a:noFill/>
          <a:ln w="9525">
            <a:noFill/>
            <a:miter lim="800000"/>
            <a:headEnd/>
            <a:tailEnd/>
          </a:ln>
          <a:effectLst/>
        </p:spPr>
        <p:txBody>
          <a:bodyPr wrap="square">
            <a:spAutoFit/>
          </a:bodyPr>
          <a:lstStyle/>
          <a:p>
            <a:pPr>
              <a:spcBef>
                <a:spcPct val="50000"/>
              </a:spcBef>
            </a:pPr>
            <a:r>
              <a:rPr lang="en-US" sz="4000" i="0" spc="-80">
                <a:latin typeface="Arial" pitchFamily="34" charset="0"/>
                <a:cs typeface="Arial" pitchFamily="34" charset="0"/>
              </a:rPr>
              <a:t>Được tổng hợp nhân tạo từ công nghệ hóa học, còn gọi là tơ sợi nhân tạo.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 calcmode="lin" valueType="num">
                                      <p:cBhvr additive="base">
                                        <p:cTn id="7" dur="500" fill="hold"/>
                                        <p:tgtEl>
                                          <p:spTgt spid="24587"/>
                                        </p:tgtEl>
                                        <p:attrNameLst>
                                          <p:attrName>ppt_x</p:attrName>
                                        </p:attrNameLst>
                                      </p:cBhvr>
                                      <p:tavLst>
                                        <p:tav tm="0">
                                          <p:val>
                                            <p:strVal val="#ppt_x"/>
                                          </p:val>
                                        </p:tav>
                                        <p:tav tm="100000">
                                          <p:val>
                                            <p:strVal val="#ppt_x"/>
                                          </p:val>
                                        </p:tav>
                                      </p:tavLst>
                                    </p:anim>
                                    <p:anim calcmode="lin" valueType="num">
                                      <p:cBhvr additive="base">
                                        <p:cTn id="8" dur="500" fill="hold"/>
                                        <p:tgtEl>
                                          <p:spTgt spid="245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1+#ppt_w/2"/>
                                          </p:val>
                                        </p:tav>
                                        <p:tav tm="100000">
                                          <p:val>
                                            <p:strVal val="#ppt_x"/>
                                          </p:val>
                                        </p:tav>
                                      </p:tavLst>
                                    </p:anim>
                                    <p:anim calcmode="lin" valueType="num">
                                      <p:cBhvr additive="base">
                                        <p:cTn id="14"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914400" y="3124200"/>
            <a:ext cx="2975495" cy="769441"/>
          </a:xfrm>
          <a:prstGeom prst="rect">
            <a:avLst/>
          </a:prstGeom>
          <a:noFill/>
          <a:ln w="9525">
            <a:noFill/>
            <a:miter lim="800000"/>
            <a:headEnd/>
            <a:tailEnd/>
          </a:ln>
          <a:effectLst/>
        </p:spPr>
        <p:txBody>
          <a:bodyPr wrap="none">
            <a:spAutoFit/>
          </a:bodyPr>
          <a:lstStyle/>
          <a:p>
            <a:r>
              <a:rPr lang="en-US" sz="4400" b="1">
                <a:solidFill>
                  <a:srgbClr val="0033CC"/>
                </a:solidFill>
                <a:latin typeface="Arial" pitchFamily="34" charset="0"/>
                <a:cs typeface="Arial" pitchFamily="34" charset="0"/>
              </a:rPr>
              <a:t>* Kết luận:</a:t>
            </a:r>
          </a:p>
        </p:txBody>
      </p:sp>
      <p:sp>
        <p:nvSpPr>
          <p:cNvPr id="25604" name="Text Box 4"/>
          <p:cNvSpPr txBox="1">
            <a:spLocks noChangeArrowheads="1"/>
          </p:cNvSpPr>
          <p:nvPr/>
        </p:nvSpPr>
        <p:spPr bwMode="auto">
          <a:xfrm>
            <a:off x="838200" y="1143000"/>
            <a:ext cx="9296400" cy="1631216"/>
          </a:xfrm>
          <a:prstGeom prst="rect">
            <a:avLst/>
          </a:prstGeom>
          <a:noFill/>
          <a:ln w="9525">
            <a:noFill/>
            <a:miter lim="800000"/>
            <a:headEnd/>
            <a:tailEnd/>
          </a:ln>
          <a:effectLst/>
        </p:spPr>
        <p:txBody>
          <a:bodyPr wrap="square">
            <a:spAutoFit/>
          </a:bodyPr>
          <a:lstStyle/>
          <a:p>
            <a:pPr marL="742950" indent="-742950">
              <a:spcBef>
                <a:spcPct val="50000"/>
              </a:spcBef>
              <a:buAutoNum type="arabicPeriod"/>
            </a:pPr>
            <a:r>
              <a:rPr lang="en-US" sz="4000" b="1" i="0" smtClean="0">
                <a:solidFill>
                  <a:srgbClr val="0033CC"/>
                </a:solidFill>
                <a:latin typeface="Arial" pitchFamily="34" charset="0"/>
                <a:cs typeface="Arial" pitchFamily="34" charset="0"/>
              </a:rPr>
              <a:t>Nguồn </a:t>
            </a:r>
            <a:r>
              <a:rPr lang="en-US" sz="4000" b="1" i="0">
                <a:solidFill>
                  <a:srgbClr val="0033CC"/>
                </a:solidFill>
                <a:latin typeface="Arial" pitchFamily="34" charset="0"/>
                <a:cs typeface="Arial" pitchFamily="34" charset="0"/>
              </a:rPr>
              <a:t>gốc </a:t>
            </a:r>
            <a:r>
              <a:rPr lang="en-US" sz="4000" b="1" i="0" smtClean="0">
                <a:solidFill>
                  <a:srgbClr val="0033CC"/>
                </a:solidFill>
                <a:latin typeface="Arial" pitchFamily="34" charset="0"/>
                <a:cs typeface="Arial" pitchFamily="34" charset="0"/>
              </a:rPr>
              <a:t>của</a:t>
            </a:r>
          </a:p>
          <a:p>
            <a:pPr marL="742950" indent="-742950">
              <a:spcBef>
                <a:spcPct val="50000"/>
              </a:spcBef>
            </a:pPr>
            <a:r>
              <a:rPr lang="en-US" sz="4000" b="1" i="0" smtClean="0">
                <a:solidFill>
                  <a:srgbClr val="0033CC"/>
                </a:solidFill>
                <a:latin typeface="Arial" pitchFamily="34" charset="0"/>
                <a:cs typeface="Arial" pitchFamily="34" charset="0"/>
              </a:rPr>
              <a:t> </a:t>
            </a:r>
            <a:r>
              <a:rPr lang="en-US" sz="4000" b="1" i="0">
                <a:solidFill>
                  <a:srgbClr val="0033CC"/>
                </a:solidFill>
                <a:latin typeface="Arial" pitchFamily="34" charset="0"/>
                <a:cs typeface="Arial" pitchFamily="34" charset="0"/>
              </a:rPr>
              <a:t>một số loại tơ sợi: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304800"/>
            <a:ext cx="8534400" cy="6186309"/>
          </a:xfrm>
          <a:prstGeom prst="rect">
            <a:avLst/>
          </a:prstGeom>
          <a:noFill/>
          <a:ln w="9525">
            <a:noFill/>
            <a:miter lim="800000"/>
            <a:headEnd/>
            <a:tailEnd/>
          </a:ln>
          <a:effectLst/>
        </p:spPr>
        <p:txBody>
          <a:bodyPr wrap="square">
            <a:spAutoFit/>
          </a:bodyPr>
          <a:lstStyle/>
          <a:p>
            <a:pPr algn="just">
              <a:spcBef>
                <a:spcPct val="50000"/>
              </a:spcBef>
            </a:pPr>
            <a:r>
              <a:rPr lang="en-US" sz="4400" i="0">
                <a:solidFill>
                  <a:srgbClr val="0033CC"/>
                </a:solidFill>
                <a:latin typeface="Arial" pitchFamily="34" charset="0"/>
                <a:cs typeface="Arial" pitchFamily="34" charset="0"/>
              </a:rPr>
              <a:t>    Sợi bông, sợi đay, sợi lanh, sợi gai, sợi tơ tằm gọi chung là </a:t>
            </a:r>
            <a:r>
              <a:rPr lang="en-US" sz="4400" b="1">
                <a:solidFill>
                  <a:srgbClr val="0033CC"/>
                </a:solidFill>
                <a:latin typeface="Arial" pitchFamily="34" charset="0"/>
                <a:cs typeface="Arial" pitchFamily="34" charset="0"/>
              </a:rPr>
              <a:t>tơ sợi tự nhiên</a:t>
            </a:r>
            <a:r>
              <a:rPr lang="en-US" sz="4400" i="0">
                <a:solidFill>
                  <a:srgbClr val="0033CC"/>
                </a:solidFill>
                <a:latin typeface="Arial" pitchFamily="34" charset="0"/>
                <a:cs typeface="Arial" pitchFamily="34" charset="0"/>
              </a:rPr>
              <a:t>. Sợi tự nhiên có nguồn gốc từ thực vật hoặc từ động vật. Ngoài các loại tơ sợi tự nhiên, còn có loại sợi ni lông được tổng hợp nhân tạo từ công nghệ hóa học, còn gọi là </a:t>
            </a:r>
            <a:r>
              <a:rPr lang="en-US" sz="4400" b="1">
                <a:solidFill>
                  <a:srgbClr val="0033CC"/>
                </a:solidFill>
                <a:latin typeface="Arial" pitchFamily="34" charset="0"/>
                <a:cs typeface="Arial" pitchFamily="34" charset="0"/>
              </a:rPr>
              <a:t>tơ sợi nhân tạo</a:t>
            </a:r>
            <a:r>
              <a:rPr lang="en-US" sz="4400" i="0">
                <a:solidFill>
                  <a:srgbClr val="0033CC"/>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1524000"/>
            <a:ext cx="7315200" cy="769441"/>
          </a:xfrm>
          <a:prstGeom prst="rect">
            <a:avLst/>
          </a:prstGeom>
          <a:noFill/>
          <a:ln w="9525">
            <a:noFill/>
            <a:miter lim="800000"/>
            <a:headEnd/>
            <a:tailEnd/>
          </a:ln>
          <a:effectLst/>
        </p:spPr>
        <p:txBody>
          <a:bodyPr wrap="square">
            <a:spAutoFit/>
          </a:bodyPr>
          <a:lstStyle/>
          <a:p>
            <a:pPr>
              <a:spcBef>
                <a:spcPct val="50000"/>
              </a:spcBef>
            </a:pPr>
            <a:r>
              <a:rPr lang="en-US" sz="4400" b="1" i="0" smtClean="0">
                <a:solidFill>
                  <a:srgbClr val="0033CC"/>
                </a:solidFill>
                <a:latin typeface="Arial" pitchFamily="34" charset="0"/>
                <a:cs typeface="Arial" pitchFamily="34" charset="0"/>
              </a:rPr>
              <a:t>2. </a:t>
            </a:r>
            <a:r>
              <a:rPr lang="en-US" sz="4400" b="1" i="0">
                <a:solidFill>
                  <a:srgbClr val="0033CC"/>
                </a:solidFill>
                <a:latin typeface="Arial" pitchFamily="34" charset="0"/>
                <a:cs typeface="Arial" pitchFamily="34" charset="0"/>
              </a:rPr>
              <a:t>Tính chất của tơ sợi:</a:t>
            </a:r>
          </a:p>
        </p:txBody>
      </p:sp>
      <p:sp>
        <p:nvSpPr>
          <p:cNvPr id="26629" name="Text Box 5"/>
          <p:cNvSpPr txBox="1">
            <a:spLocks noChangeArrowheads="1"/>
          </p:cNvSpPr>
          <p:nvPr/>
        </p:nvSpPr>
        <p:spPr bwMode="auto">
          <a:xfrm>
            <a:off x="304800" y="2438400"/>
            <a:ext cx="8382000" cy="3631763"/>
          </a:xfrm>
          <a:prstGeom prst="rect">
            <a:avLst/>
          </a:prstGeom>
          <a:noFill/>
          <a:ln w="9525">
            <a:noFill/>
            <a:miter lim="800000"/>
            <a:headEnd/>
            <a:tailEnd/>
          </a:ln>
          <a:effectLst/>
        </p:spPr>
        <p:txBody>
          <a:bodyPr wrap="square">
            <a:spAutoFit/>
          </a:bodyPr>
          <a:lstStyle/>
          <a:p>
            <a:pPr algn="just">
              <a:spcBef>
                <a:spcPts val="1200"/>
              </a:spcBef>
            </a:pPr>
            <a:r>
              <a:rPr lang="en-US" sz="4400" i="0">
                <a:solidFill>
                  <a:srgbClr val="0033CC"/>
                </a:solidFill>
                <a:latin typeface="Arial" pitchFamily="34" charset="0"/>
                <a:cs typeface="Arial" pitchFamily="34" charset="0"/>
              </a:rPr>
              <a:t>- Lần lượt đốt từng mẫu tơ sợi, quan sát hiện tượng và ghi lại kết quả.</a:t>
            </a:r>
          </a:p>
          <a:p>
            <a:pPr algn="just">
              <a:spcBef>
                <a:spcPts val="1200"/>
              </a:spcBef>
            </a:pPr>
            <a:r>
              <a:rPr lang="en-US" sz="4400" i="0">
                <a:solidFill>
                  <a:srgbClr val="0033CC"/>
                </a:solidFill>
                <a:latin typeface="Arial" pitchFamily="34" charset="0"/>
                <a:cs typeface="Arial" pitchFamily="34" charset="0"/>
              </a:rPr>
              <a:t>- Kết hợp thông tin ở trang 67/ sgk hoàn thành phiếu học tập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228600" y="609600"/>
          <a:ext cx="8001000" cy="4876799"/>
        </p:xfrm>
        <a:graphic>
          <a:graphicData uri="http://schemas.openxmlformats.org/drawingml/2006/table">
            <a:tbl>
              <a:tblPr/>
              <a:tblGrid>
                <a:gridCol w="3286125"/>
                <a:gridCol w="4714875"/>
              </a:tblGrid>
              <a:tr h="560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Loại tơ sợi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Khi đốt lên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Tơ tằm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ni lông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1" name="Text Box 23"/>
          <p:cNvSpPr txBox="1">
            <a:spLocks noChangeArrowheads="1"/>
          </p:cNvSpPr>
          <p:nvPr/>
        </p:nvSpPr>
        <p:spPr bwMode="auto">
          <a:xfrm>
            <a:off x="3962400" y="1295400"/>
            <a:ext cx="3733800" cy="1446550"/>
          </a:xfrm>
          <a:prstGeom prst="rect">
            <a:avLst/>
          </a:prstGeom>
          <a:noFill/>
          <a:ln w="9525">
            <a:noFill/>
            <a:miter lim="800000"/>
            <a:headEnd/>
            <a:tailEnd/>
          </a:ln>
          <a:effectLst/>
        </p:spPr>
        <p:txBody>
          <a:bodyPr wrap="square">
            <a:spAutoFit/>
          </a:bodyPr>
          <a:lstStyle/>
          <a:p>
            <a:pPr algn="just">
              <a:spcBef>
                <a:spcPct val="20000"/>
              </a:spcBef>
            </a:pPr>
            <a:r>
              <a:rPr lang="en-US" sz="4400" i="0">
                <a:latin typeface="Arial" pitchFamily="34" charset="0"/>
                <a:cs typeface="Arial" pitchFamily="34" charset="0"/>
              </a:rPr>
              <a:t>Tạo thành tàn tro</a:t>
            </a:r>
          </a:p>
        </p:txBody>
      </p:sp>
      <p:sp>
        <p:nvSpPr>
          <p:cNvPr id="27673" name="Text Box 25"/>
          <p:cNvSpPr txBox="1">
            <a:spLocks noChangeArrowheads="1"/>
          </p:cNvSpPr>
          <p:nvPr/>
        </p:nvSpPr>
        <p:spPr bwMode="auto">
          <a:xfrm>
            <a:off x="3886200" y="4419600"/>
            <a:ext cx="3429000" cy="769441"/>
          </a:xfrm>
          <a:prstGeom prst="rect">
            <a:avLst/>
          </a:prstGeom>
          <a:noFill/>
          <a:ln w="9525">
            <a:noFill/>
            <a:miter lim="800000"/>
            <a:headEnd/>
            <a:tailEnd/>
          </a:ln>
          <a:effectLst/>
        </p:spPr>
        <p:txBody>
          <a:bodyPr wrap="square">
            <a:spAutoFit/>
          </a:bodyPr>
          <a:lstStyle/>
          <a:p>
            <a:pPr algn="just">
              <a:spcBef>
                <a:spcPct val="20000"/>
              </a:spcBef>
            </a:pPr>
            <a:r>
              <a:rPr lang="en-US" sz="4400" i="0">
                <a:latin typeface="Arial" pitchFamily="34" charset="0"/>
                <a:cs typeface="Arial" pitchFamily="34" charset="0"/>
              </a:rPr>
              <a:t>Vón cục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wipe(left)">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3"/>
                                        </p:tgtEl>
                                        <p:attrNameLst>
                                          <p:attrName>style.visibility</p:attrName>
                                        </p:attrNameLst>
                                      </p:cBhvr>
                                      <p:to>
                                        <p:strVal val="visible"/>
                                      </p:to>
                                    </p:set>
                                    <p:animEffect transition="in" filter="wipe(left)">
                                      <p:cBhvr>
                                        <p:cTn id="12"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7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152400" y="228600"/>
          <a:ext cx="8915400" cy="6284976"/>
        </p:xfrm>
        <a:graphic>
          <a:graphicData uri="http://schemas.openxmlformats.org/drawingml/2006/table">
            <a:tbl>
              <a:tblPr/>
              <a:tblGrid>
                <a:gridCol w="1066800"/>
                <a:gridCol w="78486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Loại tơ sợi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Đặc điểm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Tơ tằm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ni lông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2" name="Text Box 24"/>
          <p:cNvSpPr txBox="1">
            <a:spLocks noChangeArrowheads="1"/>
          </p:cNvSpPr>
          <p:nvPr/>
        </p:nvSpPr>
        <p:spPr bwMode="auto">
          <a:xfrm>
            <a:off x="1295400" y="927080"/>
            <a:ext cx="7696200" cy="3416320"/>
          </a:xfrm>
          <a:prstGeom prst="rect">
            <a:avLst/>
          </a:prstGeom>
          <a:noFill/>
          <a:ln w="9525">
            <a:noFill/>
            <a:miter lim="800000"/>
            <a:headEnd/>
            <a:tailEnd/>
          </a:ln>
          <a:effectLst/>
        </p:spPr>
        <p:txBody>
          <a:bodyPr wrap="square">
            <a:spAutoFit/>
          </a:bodyPr>
          <a:lstStyle/>
          <a:p>
            <a:pPr algn="just"/>
            <a:r>
              <a:rPr lang="en-US" sz="3600" i="0">
                <a:latin typeface="Arial" pitchFamily="34" charset="0"/>
                <a:cs typeface="Arial" pitchFamily="34" charset="0"/>
              </a:rPr>
              <a:t>- Vải sợi bông có thể rất mỏng, nhẹ hoặc có thể rất dày.</a:t>
            </a:r>
          </a:p>
          <a:p>
            <a:pPr algn="just"/>
            <a:r>
              <a:rPr lang="en-US" sz="3600" i="0">
                <a:latin typeface="Arial" pitchFamily="34" charset="0"/>
                <a:cs typeface="Arial" pitchFamily="34" charset="0"/>
              </a:rPr>
              <a:t>- Vải tơ tằm thuộc hàng cao cấp, đẹp óng </a:t>
            </a:r>
            <a:r>
              <a:rPr lang="en-US" sz="3600" i="0" smtClean="0">
                <a:latin typeface="Arial" pitchFamily="34" charset="0"/>
                <a:cs typeface="Arial" pitchFamily="34" charset="0"/>
              </a:rPr>
              <a:t>ả.Quần </a:t>
            </a:r>
            <a:r>
              <a:rPr lang="en-US" sz="3600" i="0">
                <a:latin typeface="Arial" pitchFamily="34" charset="0"/>
                <a:cs typeface="Arial" pitchFamily="34" charset="0"/>
              </a:rPr>
              <a:t>áo may bằng vải sợi tự nhiên giữ ấm cơ thể khi trời lạnh và thoáng mát khi trời nóng</a:t>
            </a:r>
            <a:r>
              <a:rPr lang="en-US" sz="3600" i="0" smtClean="0">
                <a:latin typeface="Arial" pitchFamily="34" charset="0"/>
                <a:cs typeface="Arial" pitchFamily="34" charset="0"/>
              </a:rPr>
              <a:t>.</a:t>
            </a:r>
            <a:endParaRPr lang="en-US" sz="2000" i="0"/>
          </a:p>
        </p:txBody>
      </p:sp>
      <p:sp>
        <p:nvSpPr>
          <p:cNvPr id="27674" name="Text Box 26"/>
          <p:cNvSpPr txBox="1">
            <a:spLocks noChangeArrowheads="1"/>
          </p:cNvSpPr>
          <p:nvPr/>
        </p:nvSpPr>
        <p:spPr bwMode="auto">
          <a:xfrm>
            <a:off x="1143000" y="4800600"/>
            <a:ext cx="7772400" cy="1323439"/>
          </a:xfrm>
          <a:prstGeom prst="rect">
            <a:avLst/>
          </a:prstGeom>
          <a:noFill/>
          <a:ln w="9525">
            <a:noFill/>
            <a:miter lim="800000"/>
            <a:headEnd/>
            <a:tailEnd/>
          </a:ln>
          <a:effectLst/>
        </p:spPr>
        <p:txBody>
          <a:bodyPr wrap="square">
            <a:spAutoFit/>
          </a:bodyPr>
          <a:lstStyle/>
          <a:p>
            <a:pPr algn="just">
              <a:spcBef>
                <a:spcPct val="20000"/>
              </a:spcBef>
            </a:pPr>
            <a:r>
              <a:rPr lang="en-US" sz="4000" i="0" spc="-100">
                <a:latin typeface="Arial" pitchFamily="34" charset="0"/>
                <a:cs typeface="Arial" pitchFamily="34" charset="0"/>
              </a:rPr>
              <a:t>- Vải ni lông không thấm nước, khô nhanh, dai, bền và không nhàu.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152400" y="228600"/>
          <a:ext cx="8686800" cy="5638800"/>
        </p:xfrm>
        <a:graphic>
          <a:graphicData uri="http://schemas.openxmlformats.org/drawingml/2006/table">
            <a:tbl>
              <a:tblPr/>
              <a:tblGrid>
                <a:gridCol w="2436541"/>
                <a:gridCol w="6250259"/>
              </a:tblGrid>
              <a:tr h="568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Loại tơ sợi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Đặc điểm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3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Tơ tằm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 Sợi ni lông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2" name="Text Box 24"/>
          <p:cNvSpPr txBox="1">
            <a:spLocks noChangeArrowheads="1"/>
          </p:cNvSpPr>
          <p:nvPr/>
        </p:nvSpPr>
        <p:spPr bwMode="auto">
          <a:xfrm>
            <a:off x="2819400" y="762000"/>
            <a:ext cx="5715000" cy="6555641"/>
          </a:xfrm>
          <a:prstGeom prst="rect">
            <a:avLst/>
          </a:prstGeom>
          <a:noFill/>
          <a:ln w="9525">
            <a:noFill/>
            <a:miter lim="800000"/>
            <a:headEnd/>
            <a:tailEnd/>
          </a:ln>
          <a:effectLst/>
        </p:spPr>
        <p:txBody>
          <a:bodyPr wrap="square">
            <a:spAutoFit/>
          </a:bodyPr>
          <a:lstStyle/>
          <a:p>
            <a:pPr algn="just"/>
            <a:r>
              <a:rPr lang="en-US" sz="4000" i="0">
                <a:latin typeface="Arial" pitchFamily="34" charset="0"/>
                <a:cs typeface="Arial" pitchFamily="34" charset="0"/>
              </a:rPr>
              <a:t>- Vải sợi bông có thể rất mỏng, nhẹ hoặc có thể rất dày.</a:t>
            </a:r>
          </a:p>
          <a:p>
            <a:pPr algn="just"/>
            <a:r>
              <a:rPr lang="en-US" sz="4000" i="0">
                <a:latin typeface="Arial" pitchFamily="34" charset="0"/>
                <a:cs typeface="Arial" pitchFamily="34" charset="0"/>
              </a:rPr>
              <a:t>- Vải tơ tằm thuộc hàng cao cấp, đẹp óng ả.</a:t>
            </a:r>
          </a:p>
          <a:p>
            <a:pPr algn="just"/>
            <a:r>
              <a:rPr lang="en-US" sz="4000" i="0">
                <a:latin typeface="Arial" pitchFamily="34" charset="0"/>
                <a:cs typeface="Arial" pitchFamily="34" charset="0"/>
              </a:rPr>
              <a:t>Quần áo may bằng vải sợi tự nhiên giữ ấm cơ thể khi trời lạnh và thoáng mát khi trời nóng.</a:t>
            </a:r>
          </a:p>
          <a:p>
            <a:pPr algn="just"/>
            <a:endParaRPr lang="en-US" sz="2000" i="0"/>
          </a:p>
        </p:txBody>
      </p:sp>
      <p:sp>
        <p:nvSpPr>
          <p:cNvPr id="27674" name="Text Box 26"/>
          <p:cNvSpPr txBox="1">
            <a:spLocks noChangeArrowheads="1"/>
          </p:cNvSpPr>
          <p:nvPr/>
        </p:nvSpPr>
        <p:spPr bwMode="auto">
          <a:xfrm>
            <a:off x="2895600" y="4495800"/>
            <a:ext cx="4191000" cy="701675"/>
          </a:xfrm>
          <a:prstGeom prst="rect">
            <a:avLst/>
          </a:prstGeom>
          <a:noFill/>
          <a:ln w="9525">
            <a:noFill/>
            <a:miter lim="800000"/>
            <a:headEnd/>
            <a:tailEnd/>
          </a:ln>
          <a:effectLst/>
        </p:spPr>
        <p:txBody>
          <a:bodyPr>
            <a:spAutoFit/>
          </a:bodyPr>
          <a:lstStyle/>
          <a:p>
            <a:pPr algn="just">
              <a:spcBef>
                <a:spcPct val="20000"/>
              </a:spcBef>
            </a:pPr>
            <a:r>
              <a:rPr lang="en-US" sz="2000" i="0"/>
              <a:t>- Vải ni lông không thấm nước, khô nhanh, dai, bền và không nhàu.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81000" y="533400"/>
            <a:ext cx="8229600" cy="1446550"/>
          </a:xfrm>
          <a:prstGeom prst="rect">
            <a:avLst/>
          </a:prstGeom>
          <a:noFill/>
          <a:ln w="9525">
            <a:noFill/>
            <a:miter lim="800000"/>
            <a:headEnd/>
            <a:tailEnd/>
          </a:ln>
          <a:effectLst/>
        </p:spPr>
        <p:txBody>
          <a:bodyPr wrap="square">
            <a:spAutoFit/>
          </a:bodyPr>
          <a:lstStyle/>
          <a:p>
            <a:pPr>
              <a:spcBef>
                <a:spcPct val="50000"/>
              </a:spcBef>
            </a:pPr>
            <a:r>
              <a:rPr lang="en-US" sz="4400" b="1" i="0" smtClean="0">
                <a:latin typeface="Arial" pitchFamily="34" charset="0"/>
                <a:cs typeface="Arial" pitchFamily="34" charset="0"/>
              </a:rPr>
              <a:t>3. </a:t>
            </a:r>
            <a:r>
              <a:rPr lang="en-US" sz="4400" b="1" i="0">
                <a:latin typeface="Arial" pitchFamily="34" charset="0"/>
                <a:cs typeface="Arial" pitchFamily="34" charset="0"/>
              </a:rPr>
              <a:t>Công dụng của một số loại tơ sợi:</a:t>
            </a:r>
          </a:p>
        </p:txBody>
      </p:sp>
      <p:sp>
        <p:nvSpPr>
          <p:cNvPr id="28676" name="Text Box 4"/>
          <p:cNvSpPr txBox="1">
            <a:spLocks noChangeArrowheads="1"/>
          </p:cNvSpPr>
          <p:nvPr/>
        </p:nvSpPr>
        <p:spPr bwMode="auto">
          <a:xfrm>
            <a:off x="685800" y="2362200"/>
            <a:ext cx="7924800" cy="1446550"/>
          </a:xfrm>
          <a:prstGeom prst="rect">
            <a:avLst/>
          </a:prstGeom>
          <a:noFill/>
          <a:ln w="9525">
            <a:noFill/>
            <a:miter lim="800000"/>
            <a:headEnd/>
            <a:tailEnd/>
          </a:ln>
          <a:effectLst/>
        </p:spPr>
        <p:txBody>
          <a:bodyPr>
            <a:spAutoFit/>
          </a:bodyPr>
          <a:lstStyle/>
          <a:p>
            <a:pPr algn="just">
              <a:spcBef>
                <a:spcPct val="50000"/>
              </a:spcBef>
            </a:pPr>
            <a:r>
              <a:rPr lang="en-US" sz="4400" b="1" i="0">
                <a:latin typeface="Arial" pitchFamily="34" charset="0"/>
                <a:cs typeface="Arial" pitchFamily="34" charset="0"/>
              </a:rPr>
              <a:t>* Sợi bông:</a:t>
            </a:r>
            <a:r>
              <a:rPr lang="en-US" sz="4400" i="0">
                <a:latin typeface="Arial" pitchFamily="34" charset="0"/>
                <a:cs typeface="Arial" pitchFamily="34" charset="0"/>
              </a:rPr>
              <a:t> </a:t>
            </a:r>
            <a:r>
              <a:rPr lang="en-US" sz="4400" b="1" i="0">
                <a:latin typeface="Arial" pitchFamily="34" charset="0"/>
                <a:cs typeface="Arial" pitchFamily="34" charset="0"/>
              </a:rPr>
              <a:t>Là nguyên liệu quan trọng dùng để dệt vải.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lide(fromLeft)">
                                      <p:cBhvr>
                                        <p:cTn id="7"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sz="quarter" idx="2"/>
          </p:nvPr>
        </p:nvGraphicFramePr>
        <p:xfrm>
          <a:off x="5181600" y="3505200"/>
          <a:ext cx="1301750" cy="1104900"/>
        </p:xfrm>
        <a:graphic>
          <a:graphicData uri="http://schemas.openxmlformats.org/presentationml/2006/ole">
            <mc:AlternateContent xmlns:mc="http://schemas.openxmlformats.org/markup-compatibility/2006">
              <mc:Choice xmlns:v="urn:schemas-microsoft-com:vml" Requires="v">
                <p:oleObj spid="_x0000_s7176" name="CorelDRAW" r:id="rId5" imgW="1162800" imgH="950040" progId="">
                  <p:embed/>
                </p:oleObj>
              </mc:Choice>
              <mc:Fallback>
                <p:oleObj name="CorelDRAW" r:id="rId5" imgW="1162800" imgH="950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5052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Grp="1" noChangeAspect="1"/>
          </p:cNvGraphicFramePr>
          <p:nvPr>
            <p:ph sz="half" idx="1"/>
          </p:nvPr>
        </p:nvGraphicFramePr>
        <p:xfrm>
          <a:off x="2667000" y="3429000"/>
          <a:ext cx="1301750" cy="1104900"/>
        </p:xfrm>
        <a:graphic>
          <a:graphicData uri="http://schemas.openxmlformats.org/presentationml/2006/ole">
            <mc:AlternateContent xmlns:mc="http://schemas.openxmlformats.org/markup-compatibility/2006">
              <mc:Choice xmlns:v="urn:schemas-microsoft-com:vml" Requires="v">
                <p:oleObj spid="_x0000_s7177" name="CorelDRAW" r:id="rId7" imgW="1162800" imgH="950040" progId="">
                  <p:embed/>
                </p:oleObj>
              </mc:Choice>
              <mc:Fallback>
                <p:oleObj name="CorelDRAW" r:id="rId7" imgW="1162800" imgH="9500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429000"/>
                        <a:ext cx="13017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4"/>
          <p:cNvSpPr txBox="1">
            <a:spLocks noChangeArrowheads="1"/>
          </p:cNvSpPr>
          <p:nvPr/>
        </p:nvSpPr>
        <p:spPr bwMode="auto">
          <a:xfrm>
            <a:off x="304800" y="609600"/>
            <a:ext cx="8534400" cy="707886"/>
          </a:xfrm>
          <a:prstGeom prst="rect">
            <a:avLst/>
          </a:prstGeom>
          <a:noFill/>
          <a:ln w="9525">
            <a:noFill/>
            <a:miter lim="800000"/>
            <a:headEnd/>
            <a:tailEnd/>
          </a:ln>
          <a:effectLst/>
        </p:spPr>
        <p:txBody>
          <a:bodyPr wrap="square">
            <a:spAutoFit/>
          </a:bodyPr>
          <a:lstStyle/>
          <a:p>
            <a:pPr marL="231775" indent="-231775">
              <a:spcBef>
                <a:spcPct val="50000"/>
              </a:spcBef>
            </a:pPr>
            <a:r>
              <a:rPr lang="en-US" sz="4000" i="0">
                <a:solidFill>
                  <a:srgbClr val="0000CC"/>
                </a:solidFill>
                <a:latin typeface="Arial" pitchFamily="34" charset="0"/>
                <a:cs typeface="Arial" pitchFamily="34" charset="0"/>
              </a:rPr>
              <a:t>* </a:t>
            </a:r>
            <a:r>
              <a:rPr lang="en-US" sz="4000" b="1">
                <a:solidFill>
                  <a:srgbClr val="0000CC"/>
                </a:solidFill>
                <a:latin typeface="Arial" pitchFamily="34" charset="0"/>
                <a:cs typeface="Arial" pitchFamily="34" charset="0"/>
              </a:rPr>
              <a:t>Chọn </a:t>
            </a:r>
            <a:r>
              <a:rPr lang="en-US" sz="4000" b="1" smtClean="0">
                <a:solidFill>
                  <a:srgbClr val="0000CC"/>
                </a:solidFill>
                <a:latin typeface="Arial" pitchFamily="34" charset="0"/>
                <a:cs typeface="Arial" pitchFamily="34" charset="0"/>
              </a:rPr>
              <a:t>ý </a:t>
            </a:r>
            <a:r>
              <a:rPr lang="en-US" sz="4000" b="1">
                <a:solidFill>
                  <a:srgbClr val="0000CC"/>
                </a:solidFill>
                <a:latin typeface="Arial" pitchFamily="34" charset="0"/>
                <a:cs typeface="Arial" pitchFamily="34" charset="0"/>
              </a:rPr>
              <a:t>đúng </a:t>
            </a:r>
            <a:r>
              <a:rPr lang="en-US" sz="4000" b="1" smtClean="0">
                <a:solidFill>
                  <a:srgbClr val="0000CC"/>
                </a:solidFill>
                <a:latin typeface="Arial" pitchFamily="34" charset="0"/>
                <a:cs typeface="Arial" pitchFamily="34" charset="0"/>
              </a:rPr>
              <a:t>nhất.</a:t>
            </a:r>
            <a:endParaRPr lang="en-US" sz="4000" b="1">
              <a:solidFill>
                <a:srgbClr val="0000CC"/>
              </a:solidFill>
              <a:latin typeface="Arial" pitchFamily="34" charset="0"/>
              <a:cs typeface="Arial" pitchFamily="34" charset="0"/>
            </a:endParaRPr>
          </a:p>
        </p:txBody>
      </p:sp>
      <p:sp>
        <p:nvSpPr>
          <p:cNvPr id="7173" name="Text Box 5"/>
          <p:cNvSpPr txBox="1">
            <a:spLocks noChangeArrowheads="1"/>
          </p:cNvSpPr>
          <p:nvPr/>
        </p:nvSpPr>
        <p:spPr bwMode="auto">
          <a:xfrm>
            <a:off x="381000" y="1295400"/>
            <a:ext cx="8534400" cy="1938992"/>
          </a:xfrm>
          <a:prstGeom prst="rect">
            <a:avLst/>
          </a:prstGeom>
          <a:noFill/>
          <a:ln w="9525">
            <a:noFill/>
            <a:miter lim="800000"/>
            <a:headEnd/>
            <a:tailEnd/>
          </a:ln>
          <a:effectLst/>
        </p:spPr>
        <p:txBody>
          <a:bodyPr wrap="square">
            <a:spAutoFit/>
          </a:bodyPr>
          <a:lstStyle/>
          <a:p>
            <a:pPr>
              <a:spcBef>
                <a:spcPct val="50000"/>
              </a:spcBef>
            </a:pPr>
            <a:r>
              <a:rPr lang="en-US" sz="4000" i="0">
                <a:solidFill>
                  <a:srgbClr val="0000CC"/>
                </a:solidFill>
                <a:latin typeface="Arial" pitchFamily="34" charset="0"/>
                <a:cs typeface="Arial" pitchFamily="34" charset="0"/>
              </a:rPr>
              <a:t>- Chất dẻo có tính chất chung là: Cách điện, cách nhiệt, nhẹ, rất bền, khó vỡ, có tính dẻo ở nhiệt độ cao.</a:t>
            </a:r>
          </a:p>
        </p:txBody>
      </p:sp>
      <p:sp>
        <p:nvSpPr>
          <p:cNvPr id="7174" name="Text Box 6"/>
          <p:cNvSpPr txBox="1">
            <a:spLocks noChangeArrowheads="1"/>
          </p:cNvSpPr>
          <p:nvPr/>
        </p:nvSpPr>
        <p:spPr bwMode="auto">
          <a:xfrm>
            <a:off x="609600" y="5105400"/>
            <a:ext cx="2286000" cy="707886"/>
          </a:xfrm>
          <a:prstGeom prst="rect">
            <a:avLst/>
          </a:prstGeom>
          <a:noFill/>
          <a:ln w="9525">
            <a:noFill/>
            <a:miter lim="800000"/>
            <a:headEnd/>
            <a:tailEnd/>
          </a:ln>
          <a:effectLst/>
        </p:spPr>
        <p:txBody>
          <a:bodyPr wrap="square">
            <a:spAutoFit/>
          </a:bodyPr>
          <a:lstStyle/>
          <a:p>
            <a:pPr marL="342900" indent="-342900">
              <a:spcBef>
                <a:spcPct val="50000"/>
              </a:spcBef>
            </a:pPr>
            <a:r>
              <a:rPr lang="en-US" sz="4000" i="0">
                <a:solidFill>
                  <a:srgbClr val="0000CC"/>
                </a:solidFill>
                <a:latin typeface="Arial" pitchFamily="34" charset="0"/>
                <a:cs typeface="Arial" pitchFamily="34" charset="0"/>
              </a:rPr>
              <a:t>a. Đúng</a:t>
            </a:r>
          </a:p>
        </p:txBody>
      </p:sp>
      <p:sp>
        <p:nvSpPr>
          <p:cNvPr id="7175" name="Text Box 7"/>
          <p:cNvSpPr txBox="1">
            <a:spLocks noChangeArrowheads="1"/>
          </p:cNvSpPr>
          <p:nvPr/>
        </p:nvSpPr>
        <p:spPr bwMode="auto">
          <a:xfrm>
            <a:off x="685800" y="5715000"/>
            <a:ext cx="2133600" cy="707886"/>
          </a:xfrm>
          <a:prstGeom prst="rect">
            <a:avLst/>
          </a:prstGeom>
          <a:noFill/>
          <a:ln w="9525">
            <a:noFill/>
            <a:miter lim="800000"/>
            <a:headEnd/>
            <a:tailEnd/>
          </a:ln>
          <a:effectLst/>
        </p:spPr>
        <p:txBody>
          <a:bodyPr wrap="square">
            <a:spAutoFit/>
          </a:bodyPr>
          <a:lstStyle/>
          <a:p>
            <a:pPr marL="342900" indent="-342900">
              <a:spcBef>
                <a:spcPct val="50000"/>
              </a:spcBef>
            </a:pPr>
            <a:r>
              <a:rPr lang="en-US" sz="4000" i="0">
                <a:solidFill>
                  <a:srgbClr val="0000CC"/>
                </a:solidFill>
                <a:latin typeface="Arial" pitchFamily="34" charset="0"/>
                <a:cs typeface="Arial" pitchFamily="34" charset="0"/>
              </a:rPr>
              <a:t>b. Sai</a:t>
            </a:r>
          </a:p>
        </p:txBody>
      </p:sp>
      <p:grpSp>
        <p:nvGrpSpPr>
          <p:cNvPr id="7178" name="Group 10"/>
          <p:cNvGrpSpPr>
            <a:grpSpLocks/>
          </p:cNvGrpSpPr>
          <p:nvPr/>
        </p:nvGrpSpPr>
        <p:grpSpPr bwMode="auto">
          <a:xfrm>
            <a:off x="3276005" y="4648200"/>
            <a:ext cx="3816549" cy="1447800"/>
            <a:chOff x="3349" y="3168"/>
            <a:chExt cx="2137" cy="912"/>
          </a:xfrm>
        </p:grpSpPr>
        <p:sp>
          <p:nvSpPr>
            <p:cNvPr id="7179" name="AutoShape 11"/>
            <p:cNvSpPr>
              <a:spLocks noChangeArrowheads="1"/>
            </p:cNvSpPr>
            <p:nvPr/>
          </p:nvSpPr>
          <p:spPr bwMode="auto">
            <a:xfrm>
              <a:off x="3349" y="3168"/>
              <a:ext cx="2133" cy="912"/>
            </a:xfrm>
            <a:prstGeom prst="irregularSeal1">
              <a:avLst/>
            </a:prstGeom>
            <a:solidFill>
              <a:srgbClr val="F4F2AC"/>
            </a:solidFill>
            <a:ln w="9525">
              <a:solidFill>
                <a:schemeClr val="tx1"/>
              </a:solidFill>
              <a:miter lim="800000"/>
              <a:headEnd/>
              <a:tailEnd/>
            </a:ln>
            <a:effectLst/>
          </p:spPr>
          <p:txBody>
            <a:bodyPr wrap="none" anchor="ctr"/>
            <a:lstStyle/>
            <a:p>
              <a:endParaRPr lang="en-US" sz="4000">
                <a:latin typeface="Arial" pitchFamily="34" charset="0"/>
                <a:cs typeface="Arial" pitchFamily="34" charset="0"/>
              </a:endParaRPr>
            </a:p>
          </p:txBody>
        </p:sp>
        <p:sp>
          <p:nvSpPr>
            <p:cNvPr id="7180" name="Text Box 12"/>
            <p:cNvSpPr txBox="1">
              <a:spLocks noChangeArrowheads="1"/>
            </p:cNvSpPr>
            <p:nvPr/>
          </p:nvSpPr>
          <p:spPr bwMode="auto">
            <a:xfrm>
              <a:off x="3477" y="3360"/>
              <a:ext cx="2009" cy="446"/>
            </a:xfrm>
            <a:prstGeom prst="rect">
              <a:avLst/>
            </a:prstGeom>
            <a:noFill/>
            <a:ln w="9525">
              <a:noFill/>
              <a:miter lim="800000"/>
              <a:headEnd/>
              <a:tailEnd/>
            </a:ln>
            <a:effectLst/>
          </p:spPr>
          <p:txBody>
            <a:bodyPr wrap="square">
              <a:spAutoFit/>
            </a:bodyPr>
            <a:lstStyle/>
            <a:p>
              <a:pPr>
                <a:spcBef>
                  <a:spcPct val="50000"/>
                </a:spcBef>
              </a:pPr>
              <a:r>
                <a:rPr lang="en-US" sz="4000" b="1" i="0">
                  <a:solidFill>
                    <a:srgbClr val="FF3300"/>
                  </a:solidFill>
                  <a:latin typeface="Arial" pitchFamily="34" charset="0"/>
                  <a:cs typeface="Arial" pitchFamily="34" charset="0"/>
                </a:rPr>
                <a:t>ĐÚNG RỒI</a:t>
              </a:r>
            </a:p>
          </p:txBody>
        </p:sp>
      </p:grpSp>
      <p:sp>
        <p:nvSpPr>
          <p:cNvPr id="7181" name="Text Box 13"/>
          <p:cNvSpPr txBox="1">
            <a:spLocks noChangeArrowheads="1"/>
          </p:cNvSpPr>
          <p:nvPr/>
        </p:nvSpPr>
        <p:spPr bwMode="auto">
          <a:xfrm>
            <a:off x="3429000" y="5867400"/>
            <a:ext cx="3657600" cy="707886"/>
          </a:xfrm>
          <a:prstGeom prst="rect">
            <a:avLst/>
          </a:prstGeom>
          <a:solidFill>
            <a:schemeClr val="hlink"/>
          </a:solidFill>
          <a:ln w="57150" cmpd="thinThick">
            <a:solidFill>
              <a:schemeClr val="accent2"/>
            </a:solidFill>
            <a:miter lim="800000"/>
            <a:headEnd/>
            <a:tailEnd/>
          </a:ln>
          <a:effectLst/>
        </p:spPr>
        <p:txBody>
          <a:bodyPr wrap="square">
            <a:spAutoFit/>
          </a:bodyPr>
          <a:lstStyle/>
          <a:p>
            <a:pPr algn="ctr">
              <a:spcBef>
                <a:spcPct val="50000"/>
              </a:spcBef>
            </a:pPr>
            <a:r>
              <a:rPr lang="en-US" sz="4000" b="1" i="0">
                <a:solidFill>
                  <a:srgbClr val="FFFF00"/>
                </a:solidFill>
                <a:latin typeface="Arial" pitchFamily="34" charset="0"/>
                <a:cs typeface="Arial" pitchFamily="34" charset="0"/>
              </a:rPr>
              <a:t>SAI RỒI</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171"/>
                    </p:tgtEl>
                  </p:cond>
                </p:stCondLst>
                <p:endSync evt="end" delay="0">
                  <p:rtn val="all"/>
                </p:endSync>
                <p:childTnLst>
                  <p:par>
                    <p:cTn id="3" fill="hold">
                      <p:stCondLst>
                        <p:cond delay="0"/>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7171"/>
                                        </p:tgtEl>
                                      </p:cBhvr>
                                    </p:animEffect>
                                    <p:set>
                                      <p:cBhvr>
                                        <p:cTn id="7" dur="1" fill="hold">
                                          <p:stCondLst>
                                            <p:cond delay="499"/>
                                          </p:stCondLst>
                                        </p:cTn>
                                        <p:tgtEl>
                                          <p:spTgt spid="7171"/>
                                        </p:tgtEl>
                                        <p:attrNameLst>
                                          <p:attrName>style.visibility</p:attrName>
                                        </p:attrNameLst>
                                      </p:cBhvr>
                                      <p:to>
                                        <p:strVal val="hidden"/>
                                      </p:to>
                                    </p:set>
                                  </p:childTnLst>
                                </p:cTn>
                              </p:par>
                              <p:par>
                                <p:cTn id="8" presetID="4" presetClass="exit" presetSubtype="32" fill="hold" nodeType="withEffect">
                                  <p:stCondLst>
                                    <p:cond delay="0"/>
                                  </p:stCondLst>
                                  <p:childTnLst>
                                    <p:animEffect transition="out" filter="box(out)">
                                      <p:cBhvr>
                                        <p:cTn id="9" dur="500"/>
                                        <p:tgtEl>
                                          <p:spTgt spid="7170"/>
                                        </p:tgtEl>
                                      </p:cBhvr>
                                    </p:animEffect>
                                    <p:set>
                                      <p:cBhvr>
                                        <p:cTn id="10" dur="1" fill="hold">
                                          <p:stCondLst>
                                            <p:cond delay="499"/>
                                          </p:stCondLst>
                                        </p:cTn>
                                        <p:tgtEl>
                                          <p:spTgt spid="7170"/>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left)">
                                      <p:cBhvr>
                                        <p:cTn id="14" dur="500"/>
                                        <p:tgtEl>
                                          <p:spTgt spid="717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wipe(left)">
                                      <p:cBhvr>
                                        <p:cTn id="18" dur="500"/>
                                        <p:tgtEl>
                                          <p:spTgt spid="717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174">
                                            <p:txEl>
                                              <p:pRg st="0" end="0"/>
                                            </p:txEl>
                                          </p:spTgt>
                                        </p:tgtEl>
                                        <p:attrNameLst>
                                          <p:attrName>style.visibility</p:attrName>
                                        </p:attrNameLst>
                                      </p:cBhvr>
                                      <p:to>
                                        <p:strVal val="visible"/>
                                      </p:to>
                                    </p:set>
                                    <p:animEffect transition="in" filter="wipe(left)">
                                      <p:cBhvr>
                                        <p:cTn id="22" dur="500"/>
                                        <p:tgtEl>
                                          <p:spTgt spid="7174">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wipe(left)">
                                      <p:cBhvr>
                                        <p:cTn id="26" dur="500"/>
                                        <p:tgtEl>
                                          <p:spTgt spid="7175"/>
                                        </p:tgtEl>
                                      </p:cBhvr>
                                    </p:animEffect>
                                  </p:childTnLst>
                                </p:cTn>
                              </p:par>
                            </p:childTnLst>
                          </p:cTn>
                        </p:par>
                      </p:childTnLst>
                    </p:cTn>
                  </p:par>
                </p:childTnLst>
              </p:cTn>
              <p:nextCondLst>
                <p:cond evt="onClick" delay="0">
                  <p:tgtEl>
                    <p:spTgt spid="7171"/>
                  </p:tgtEl>
                </p:cond>
              </p:nextCondLst>
            </p:seq>
            <p:seq concurrent="1" nextAc="seek">
              <p:cTn id="27" restart="whenNotActive" fill="hold" evtFilter="cancelBubble" nodeType="interactiveSeq">
                <p:stCondLst>
                  <p:cond evt="onClick" delay="0">
                    <p:tgtEl>
                      <p:spTgt spid="7170"/>
                    </p:tgtEl>
                  </p:cond>
                </p:stCondLst>
                <p:endSync evt="end" delay="0">
                  <p:rtn val="all"/>
                </p:endSync>
                <p:childTnLst>
                  <p:par>
                    <p:cTn id="28" fill="hold">
                      <p:stCondLst>
                        <p:cond delay="0"/>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500"/>
                                        <p:tgtEl>
                                          <p:spTgt spid="7170"/>
                                        </p:tgtEl>
                                      </p:cBhvr>
                                    </p:animEffect>
                                    <p:set>
                                      <p:cBhvr>
                                        <p:cTn id="32" dur="1" fill="hold">
                                          <p:stCondLst>
                                            <p:cond delay="499"/>
                                          </p:stCondLst>
                                        </p:cTn>
                                        <p:tgtEl>
                                          <p:spTgt spid="7170"/>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500"/>
                                        <p:tgtEl>
                                          <p:spTgt spid="7171"/>
                                        </p:tgtEl>
                                      </p:cBhvr>
                                    </p:animEffect>
                                    <p:set>
                                      <p:cBhvr>
                                        <p:cTn id="35" dur="1" fill="hold">
                                          <p:stCondLst>
                                            <p:cond delay="499"/>
                                          </p:stCondLst>
                                        </p:cTn>
                                        <p:tgtEl>
                                          <p:spTgt spid="7171"/>
                                        </p:tgtEl>
                                        <p:attrNameLst>
                                          <p:attrName>style.visibility</p:attrName>
                                        </p:attrNameLst>
                                      </p:cBhvr>
                                      <p:to>
                                        <p:strVal val="hidden"/>
                                      </p:to>
                                    </p:set>
                                  </p:childTnLst>
                                </p:cTn>
                              </p:par>
                            </p:childTnLst>
                          </p:cTn>
                        </p:par>
                        <p:par>
                          <p:cTn id="36" fill="hold">
                            <p:stCondLst>
                              <p:cond delay="500"/>
                            </p:stCondLst>
                            <p:childTnLst>
                              <p:par>
                                <p:cTn id="37" presetID="4" presetClass="entr" presetSubtype="32" fill="hold" grpId="1" nodeType="afterEffect">
                                  <p:stCondLst>
                                    <p:cond delay="0"/>
                                  </p:stCondLst>
                                  <p:childTnLst>
                                    <p:set>
                                      <p:cBhvr>
                                        <p:cTn id="38" dur="1" fill="hold">
                                          <p:stCondLst>
                                            <p:cond delay="0"/>
                                          </p:stCondLst>
                                        </p:cTn>
                                        <p:tgtEl>
                                          <p:spTgt spid="7172"/>
                                        </p:tgtEl>
                                        <p:attrNameLst>
                                          <p:attrName>style.visibility</p:attrName>
                                        </p:attrNameLst>
                                      </p:cBhvr>
                                      <p:to>
                                        <p:strVal val="visible"/>
                                      </p:to>
                                    </p:set>
                                    <p:animEffect transition="in" filter="box(out)">
                                      <p:cBhvr>
                                        <p:cTn id="39" dur="500"/>
                                        <p:tgtEl>
                                          <p:spTgt spid="7172"/>
                                        </p:tgtEl>
                                      </p:cBhvr>
                                    </p:animEffect>
                                  </p:childTnLst>
                                </p:cTn>
                              </p:par>
                            </p:childTnLst>
                          </p:cTn>
                        </p:par>
                        <p:par>
                          <p:cTn id="40" fill="hold">
                            <p:stCondLst>
                              <p:cond delay="1000"/>
                            </p:stCondLst>
                            <p:childTnLst>
                              <p:par>
                                <p:cTn id="41" presetID="4" presetClass="entr" presetSubtype="32" fill="hold" grpId="1" nodeType="afterEffect">
                                  <p:stCondLst>
                                    <p:cond delay="0"/>
                                  </p:stCondLst>
                                  <p:childTnLst>
                                    <p:set>
                                      <p:cBhvr>
                                        <p:cTn id="42" dur="1" fill="hold">
                                          <p:stCondLst>
                                            <p:cond delay="0"/>
                                          </p:stCondLst>
                                        </p:cTn>
                                        <p:tgtEl>
                                          <p:spTgt spid="7173"/>
                                        </p:tgtEl>
                                        <p:attrNameLst>
                                          <p:attrName>style.visibility</p:attrName>
                                        </p:attrNameLst>
                                      </p:cBhvr>
                                      <p:to>
                                        <p:strVal val="visible"/>
                                      </p:to>
                                    </p:set>
                                    <p:animEffect transition="in" filter="box(out)">
                                      <p:cBhvr>
                                        <p:cTn id="43" dur="500"/>
                                        <p:tgtEl>
                                          <p:spTgt spid="7173"/>
                                        </p:tgtEl>
                                      </p:cBhvr>
                                    </p:animEffect>
                                  </p:childTnLst>
                                </p:cTn>
                              </p:par>
                            </p:childTnLst>
                          </p:cTn>
                        </p:par>
                        <p:par>
                          <p:cTn id="44" fill="hold">
                            <p:stCondLst>
                              <p:cond delay="1500"/>
                            </p:stCondLst>
                            <p:childTnLst>
                              <p:par>
                                <p:cTn id="45" presetID="4" presetClass="entr" presetSubtype="32" fill="hold" grpId="2" nodeType="afterEffect">
                                  <p:stCondLst>
                                    <p:cond delay="0"/>
                                  </p:stCondLst>
                                  <p:childTnLst>
                                    <p:set>
                                      <p:cBhvr>
                                        <p:cTn id="46" dur="1" fill="hold">
                                          <p:stCondLst>
                                            <p:cond delay="0"/>
                                          </p:stCondLst>
                                        </p:cTn>
                                        <p:tgtEl>
                                          <p:spTgt spid="7174">
                                            <p:txEl>
                                              <p:pRg st="0" end="0"/>
                                            </p:txEl>
                                          </p:spTgt>
                                        </p:tgtEl>
                                        <p:attrNameLst>
                                          <p:attrName>style.visibility</p:attrName>
                                        </p:attrNameLst>
                                      </p:cBhvr>
                                      <p:to>
                                        <p:strVal val="visible"/>
                                      </p:to>
                                    </p:set>
                                    <p:animEffect transition="in" filter="box(out)">
                                      <p:cBhvr>
                                        <p:cTn id="47" dur="500"/>
                                        <p:tgtEl>
                                          <p:spTgt spid="7174">
                                            <p:txEl>
                                              <p:pRg st="0" end="0"/>
                                            </p:txEl>
                                          </p:spTgt>
                                        </p:tgtEl>
                                      </p:cBhvr>
                                    </p:animEffect>
                                  </p:childTnLst>
                                </p:cTn>
                              </p:par>
                            </p:childTnLst>
                          </p:cTn>
                        </p:par>
                        <p:par>
                          <p:cTn id="48" fill="hold">
                            <p:stCondLst>
                              <p:cond delay="2000"/>
                            </p:stCondLst>
                            <p:childTnLst>
                              <p:par>
                                <p:cTn id="49" presetID="4" presetClass="entr" presetSubtype="32" fill="hold" grpId="1" nodeType="afterEffect">
                                  <p:stCondLst>
                                    <p:cond delay="0"/>
                                  </p:stCondLst>
                                  <p:childTnLst>
                                    <p:set>
                                      <p:cBhvr>
                                        <p:cTn id="50" dur="1" fill="hold">
                                          <p:stCondLst>
                                            <p:cond delay="0"/>
                                          </p:stCondLst>
                                        </p:cTn>
                                        <p:tgtEl>
                                          <p:spTgt spid="7175"/>
                                        </p:tgtEl>
                                        <p:attrNameLst>
                                          <p:attrName>style.visibility</p:attrName>
                                        </p:attrNameLst>
                                      </p:cBhvr>
                                      <p:to>
                                        <p:strVal val="visible"/>
                                      </p:to>
                                    </p:set>
                                    <p:animEffect transition="in" filter="box(out)">
                                      <p:cBhvr>
                                        <p:cTn id="51" dur="500"/>
                                        <p:tgtEl>
                                          <p:spTgt spid="7175"/>
                                        </p:tgtEl>
                                      </p:cBhvr>
                                    </p:animEffect>
                                  </p:childTnLst>
                                </p:cTn>
                              </p:par>
                            </p:childTnLst>
                          </p:cTn>
                        </p:par>
                      </p:childTnLst>
                    </p:cTn>
                  </p:par>
                </p:childTnLst>
              </p:cTn>
              <p:nextCondLst>
                <p:cond evt="onClick" delay="0">
                  <p:tgtEl>
                    <p:spTgt spid="7170"/>
                  </p:tgtEl>
                </p:cond>
              </p:nextCondLst>
            </p:seq>
            <p:seq concurrent="1" nextAc="seek">
              <p:cTn id="52" restart="whenNotActive" fill="hold" evtFilter="cancelBubble" nodeType="interactiveSeq">
                <p:stCondLst>
                  <p:cond evt="onClick" delay="0">
                    <p:tgtEl>
                      <p:spTgt spid="7174"/>
                    </p:tgtEl>
                  </p:cond>
                </p:stCondLst>
                <p:endSync evt="end" delay="0">
                  <p:rtn val="all"/>
                </p:endSync>
                <p:childTnLst>
                  <p:par>
                    <p:cTn id="53" fill="hold">
                      <p:stCondLst>
                        <p:cond delay="0"/>
                      </p:stCondLst>
                      <p:childTnLst>
                        <p:par>
                          <p:cTn id="54" fill="hold">
                            <p:stCondLst>
                              <p:cond delay="0"/>
                            </p:stCondLst>
                            <p:childTnLst>
                              <p:par>
                                <p:cTn id="55" presetID="3" presetClass="emph" presetSubtype="1" repeatCount="indefinite" grpId="1" nodeType="clickEffect">
                                  <p:stCondLst>
                                    <p:cond delay="0"/>
                                  </p:stCondLst>
                                  <p:childTnLst>
                                    <p:set>
                                      <p:cBhvr override="childStyle">
                                        <p:cTn id="56" dur="1000"/>
                                        <p:tgtEl>
                                          <p:spTgt spid="7174">
                                            <p:txEl>
                                              <p:pRg st="0" end="0"/>
                                            </p:txEl>
                                          </p:spTgt>
                                        </p:tgtEl>
                                        <p:attrNameLst>
                                          <p:attrName>style.color</p:attrName>
                                        </p:attrNameLst>
                                      </p:cBhvr>
                                      <p:to>
                                        <p:clrVal>
                                          <a:srgbClr val="FF3300"/>
                                        </p:clrVal>
                                      </p:to>
                                    </p:set>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childTnLst>
                          </p:cTn>
                        </p:par>
                        <p:par>
                          <p:cTn id="57" fill="hold">
                            <p:stCondLst>
                              <p:cond delay="1000"/>
                            </p:stCondLst>
                            <p:childTnLst>
                              <p:par>
                                <p:cTn id="58" presetID="4" presetClass="entr" presetSubtype="32" fill="hold" nodeType="afterEffect">
                                  <p:stCondLst>
                                    <p:cond delay="0"/>
                                  </p:stCondLst>
                                  <p:childTnLst>
                                    <p:set>
                                      <p:cBhvr>
                                        <p:cTn id="59" dur="1" fill="hold">
                                          <p:stCondLst>
                                            <p:cond delay="0"/>
                                          </p:stCondLst>
                                        </p:cTn>
                                        <p:tgtEl>
                                          <p:spTgt spid="7178"/>
                                        </p:tgtEl>
                                        <p:attrNameLst>
                                          <p:attrName>style.visibility</p:attrName>
                                        </p:attrNameLst>
                                      </p:cBhvr>
                                      <p:to>
                                        <p:strVal val="visible"/>
                                      </p:to>
                                    </p:set>
                                    <p:animEffect transition="in" filter="box(out)">
                                      <p:cBhvr>
                                        <p:cTn id="60" dur="500"/>
                                        <p:tgtEl>
                                          <p:spTgt spid="7178"/>
                                        </p:tgtEl>
                                      </p:cBhvr>
                                    </p:animEffect>
                                  </p:childTnLst>
                                </p:cTn>
                              </p:par>
                            </p:childTnLst>
                          </p:cTn>
                        </p:par>
                      </p:childTnLst>
                    </p:cTn>
                  </p:par>
                </p:childTnLst>
              </p:cTn>
              <p:nextCondLst>
                <p:cond evt="onClick" delay="0">
                  <p:tgtEl>
                    <p:spTgt spid="7174"/>
                  </p:tgtEl>
                </p:cond>
              </p:nextCondLst>
            </p:seq>
            <p:seq concurrent="1" nextAc="seek">
              <p:cTn id="61" restart="whenNotActive" fill="hold" evtFilter="cancelBubble" nodeType="interactiveSeq">
                <p:stCondLst>
                  <p:cond evt="onClick" delay="0">
                    <p:tgtEl>
                      <p:spTgt spid="7175"/>
                    </p:tgtEl>
                  </p:cond>
                </p:stCondLst>
                <p:endSync evt="end" delay="0">
                  <p:rtn val="all"/>
                </p:endSync>
                <p:childTnLst>
                  <p:par>
                    <p:cTn id="62" fill="hold">
                      <p:stCondLst>
                        <p:cond delay="0"/>
                      </p:stCondLst>
                      <p:childTnLst>
                        <p:par>
                          <p:cTn id="63" fill="hold">
                            <p:stCondLst>
                              <p:cond delay="0"/>
                            </p:stCondLst>
                            <p:childTnLst>
                              <p:par>
                                <p:cTn id="64" presetID="5" presetClass="emph" presetSubtype="1" grpId="2" nodeType="clickEffect">
                                  <p:stCondLst>
                                    <p:cond delay="0"/>
                                  </p:stCondLst>
                                  <p:childTnLst>
                                    <p:set>
                                      <p:cBhvr override="childStyle">
                                        <p:cTn id="65" dur="indefinite"/>
                                        <p:tgtEl>
                                          <p:spTgt spid="7175"/>
                                        </p:tgtEl>
                                        <p:attrNameLst>
                                          <p:attrName>style.fontStyle</p:attrName>
                                        </p:attrNameLst>
                                      </p:cBhvr>
                                      <p:to>
                                        <p:strVal val="normal"/>
                                      </p:to>
                                    </p:set>
                                    <p:set>
                                      <p:cBhvr override="childStyle">
                                        <p:cTn id="66" dur="indefinite"/>
                                        <p:tgtEl>
                                          <p:spTgt spid="7175"/>
                                        </p:tgtEl>
                                        <p:attrNameLst>
                                          <p:attrName>style.fontWeight</p:attrName>
                                        </p:attrNameLst>
                                      </p:cBhvr>
                                      <p:to>
                                        <p:strVal val="bold"/>
                                      </p:to>
                                    </p:set>
                                    <p:set>
                                      <p:cBhvr override="childStyle">
                                        <p:cTn id="67" dur="indefinite"/>
                                        <p:tgtEl>
                                          <p:spTgt spid="7175"/>
                                        </p:tgtEl>
                                        <p:attrNameLst>
                                          <p:attrName>style.textDecorationUnderline</p:attrName>
                                        </p:attrNameLst>
                                      </p:cBhvr>
                                      <p:to>
                                        <p:strVal val="false"/>
                                      </p:to>
                                    </p:set>
                                  </p:childTnLst>
                                  <p:subTnLst>
                                    <p:audio>
                                      <p:cMediaNode>
                                        <p:cTn display="0" masterRel="sameClick">
                                          <p:stCondLst>
                                            <p:cond evt="begin" delay="0">
                                              <p:tn val="64"/>
                                            </p:cond>
                                          </p:stCondLst>
                                          <p:endCondLst>
                                            <p:cond evt="onStopAudio" delay="0">
                                              <p:tgtEl>
                                                <p:sldTgt/>
                                              </p:tgtEl>
                                            </p:cond>
                                          </p:endCondLst>
                                        </p:cTn>
                                        <p:tgtEl>
                                          <p:sndTgt r:embed="rId4" name="chimes.wav"/>
                                        </p:tgtEl>
                                      </p:cMediaNode>
                                    </p:audio>
                                  </p:subTnLst>
                                </p:cTn>
                              </p:par>
                            </p:childTnLst>
                          </p:cTn>
                        </p:par>
                        <p:par>
                          <p:cTn id="68" fill="hold">
                            <p:stCondLst>
                              <p:cond delay="0"/>
                            </p:stCondLst>
                            <p:childTnLst>
                              <p:par>
                                <p:cTn id="69" presetID="4" presetClass="entr" presetSubtype="32" fill="hold" grpId="0" nodeType="afterEffect">
                                  <p:stCondLst>
                                    <p:cond delay="0"/>
                                  </p:stCondLst>
                                  <p:childTnLst>
                                    <p:set>
                                      <p:cBhvr>
                                        <p:cTn id="70" dur="1" fill="hold">
                                          <p:stCondLst>
                                            <p:cond delay="0"/>
                                          </p:stCondLst>
                                        </p:cTn>
                                        <p:tgtEl>
                                          <p:spTgt spid="7181"/>
                                        </p:tgtEl>
                                        <p:attrNameLst>
                                          <p:attrName>style.visibility</p:attrName>
                                        </p:attrNameLst>
                                      </p:cBhvr>
                                      <p:to>
                                        <p:strVal val="visible"/>
                                      </p:to>
                                    </p:set>
                                    <p:animEffect transition="in" filter="box(out)">
                                      <p:cBhvr>
                                        <p:cTn id="71" dur="500"/>
                                        <p:tgtEl>
                                          <p:spTgt spid="7181"/>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175"/>
                  </p:tgtEl>
                </p:cond>
              </p:nextCondLst>
            </p:seq>
          </p:childTnLst>
        </p:cTn>
      </p:par>
    </p:tnLst>
    <p:bldLst>
      <p:bldP spid="7172" grpId="0"/>
      <p:bldP spid="7172" grpId="1"/>
      <p:bldP spid="7173" grpId="0"/>
      <p:bldP spid="7173" grpId="1"/>
      <p:bldP spid="7174" grpId="0" build="allAtOnce"/>
      <p:bldP spid="7174" grpId="1" build="allAtOnce"/>
      <p:bldP spid="7174" grpId="2" build="allAtOnce"/>
      <p:bldP spid="7175" grpId="0"/>
      <p:bldP spid="7175" grpId="1"/>
      <p:bldP spid="7175" grpId="2"/>
      <p:bldP spid="718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4800" y="1066800"/>
            <a:ext cx="4039212" cy="5622158"/>
            <a:chOff x="259" y="1824"/>
            <a:chExt cx="2288" cy="2250"/>
          </a:xfrm>
        </p:grpSpPr>
        <p:pic>
          <p:nvPicPr>
            <p:cNvPr id="28680" name="Picture 8" descr="Vai sơi bông"/>
            <p:cNvPicPr>
              <a:picLocks noChangeAspect="1" noChangeArrowheads="1"/>
            </p:cNvPicPr>
            <p:nvPr/>
          </p:nvPicPr>
          <p:blipFill>
            <a:blip r:embed="rId2"/>
            <a:srcRect/>
            <a:stretch>
              <a:fillRect/>
            </a:stretch>
          </p:blipFill>
          <p:spPr bwMode="auto">
            <a:xfrm>
              <a:off x="432" y="1824"/>
              <a:ext cx="2115" cy="2043"/>
            </a:xfrm>
            <a:prstGeom prst="rect">
              <a:avLst/>
            </a:prstGeom>
            <a:noFill/>
          </p:spPr>
        </p:pic>
        <p:sp>
          <p:nvSpPr>
            <p:cNvPr id="28681" name="Text Box 9"/>
            <p:cNvSpPr txBox="1">
              <a:spLocks noChangeArrowheads="1"/>
            </p:cNvSpPr>
            <p:nvPr/>
          </p:nvSpPr>
          <p:spPr bwMode="auto">
            <a:xfrm>
              <a:off x="259" y="3840"/>
              <a:ext cx="2285" cy="234"/>
            </a:xfrm>
            <a:prstGeom prst="rect">
              <a:avLst/>
            </a:prstGeom>
            <a:noFill/>
            <a:ln w="9525">
              <a:noFill/>
              <a:miter lim="800000"/>
              <a:headEnd/>
              <a:tailEnd/>
            </a:ln>
            <a:effectLst/>
          </p:spPr>
          <p:txBody>
            <a:bodyPr wrap="square">
              <a:spAutoFit/>
            </a:bodyPr>
            <a:lstStyle/>
            <a:p>
              <a:pPr>
                <a:spcBef>
                  <a:spcPct val="50000"/>
                </a:spcBef>
              </a:pPr>
              <a:r>
                <a:rPr lang="en-US" sz="3200" b="1" i="0"/>
                <a:t>Vải làm từ sợi bông</a:t>
              </a:r>
            </a:p>
          </p:txBody>
        </p:sp>
      </p:grpSp>
      <p:grpSp>
        <p:nvGrpSpPr>
          <p:cNvPr id="3" name="Group 10"/>
          <p:cNvGrpSpPr>
            <a:grpSpLocks/>
          </p:cNvGrpSpPr>
          <p:nvPr/>
        </p:nvGrpSpPr>
        <p:grpSpPr bwMode="auto">
          <a:xfrm>
            <a:off x="4419859" y="1066800"/>
            <a:ext cx="4723881" cy="5642624"/>
            <a:chOff x="2750" y="1776"/>
            <a:chExt cx="2804" cy="2371"/>
          </a:xfrm>
        </p:grpSpPr>
        <p:pic>
          <p:nvPicPr>
            <p:cNvPr id="28683" name="Picture 11" descr="Quân ao soi bông"/>
            <p:cNvPicPr>
              <a:picLocks noChangeAspect="1" noChangeArrowheads="1"/>
            </p:cNvPicPr>
            <p:nvPr/>
          </p:nvPicPr>
          <p:blipFill>
            <a:blip r:embed="rId3"/>
            <a:srcRect/>
            <a:stretch>
              <a:fillRect/>
            </a:stretch>
          </p:blipFill>
          <p:spPr bwMode="auto">
            <a:xfrm>
              <a:off x="2976" y="1776"/>
              <a:ext cx="2280" cy="2106"/>
            </a:xfrm>
            <a:prstGeom prst="rect">
              <a:avLst/>
            </a:prstGeom>
            <a:noFill/>
          </p:spPr>
        </p:pic>
        <p:sp>
          <p:nvSpPr>
            <p:cNvPr id="28684" name="Text Box 12"/>
            <p:cNvSpPr txBox="1">
              <a:spLocks noChangeArrowheads="1"/>
            </p:cNvSpPr>
            <p:nvPr/>
          </p:nvSpPr>
          <p:spPr bwMode="auto">
            <a:xfrm>
              <a:off x="2750" y="3953"/>
              <a:ext cx="2804" cy="194"/>
            </a:xfrm>
            <a:prstGeom prst="rect">
              <a:avLst/>
            </a:prstGeom>
            <a:noFill/>
            <a:ln w="9525">
              <a:noFill/>
              <a:miter lim="800000"/>
              <a:headEnd/>
              <a:tailEnd/>
            </a:ln>
            <a:effectLst/>
          </p:spPr>
          <p:txBody>
            <a:bodyPr wrap="square">
              <a:spAutoFit/>
            </a:bodyPr>
            <a:lstStyle/>
            <a:p>
              <a:pPr>
                <a:spcBef>
                  <a:spcPct val="50000"/>
                </a:spcBef>
              </a:pPr>
              <a:r>
                <a:rPr lang="en-US" b="1" i="0">
                  <a:latin typeface="+mn-lt"/>
                </a:rPr>
                <a:t>Quần áo may từ vải sợi bông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457200"/>
            <a:ext cx="7924800" cy="1323439"/>
          </a:xfrm>
          <a:prstGeom prst="rect">
            <a:avLst/>
          </a:prstGeom>
          <a:noFill/>
          <a:ln w="9525">
            <a:noFill/>
            <a:miter lim="800000"/>
            <a:headEnd/>
            <a:tailEnd/>
          </a:ln>
          <a:effectLst/>
        </p:spPr>
        <p:txBody>
          <a:bodyPr>
            <a:spAutoFit/>
          </a:bodyPr>
          <a:lstStyle/>
          <a:p>
            <a:pPr algn="just">
              <a:spcBef>
                <a:spcPct val="50000"/>
              </a:spcBef>
            </a:pPr>
            <a:r>
              <a:rPr lang="en-US" sz="4000" b="1" i="0">
                <a:latin typeface="Arial" pitchFamily="34" charset="0"/>
                <a:cs typeface="Arial" pitchFamily="34" charset="0"/>
              </a:rPr>
              <a:t>* Tơ tằm:</a:t>
            </a:r>
            <a:r>
              <a:rPr lang="en-US" sz="4000" i="0">
                <a:latin typeface="Arial" pitchFamily="34" charset="0"/>
                <a:cs typeface="Arial" pitchFamily="34" charset="0"/>
              </a:rPr>
              <a:t> Có nhiều loại, trong đó có loại tơ nõn dùng để dệt lụa.</a:t>
            </a:r>
          </a:p>
        </p:txBody>
      </p:sp>
      <p:grpSp>
        <p:nvGrpSpPr>
          <p:cNvPr id="29703" name="Group 7"/>
          <p:cNvGrpSpPr>
            <a:grpSpLocks/>
          </p:cNvGrpSpPr>
          <p:nvPr/>
        </p:nvGrpSpPr>
        <p:grpSpPr bwMode="auto">
          <a:xfrm>
            <a:off x="1017588" y="2209800"/>
            <a:ext cx="2884487" cy="4438650"/>
            <a:chOff x="641" y="1392"/>
            <a:chExt cx="1817" cy="2796"/>
          </a:xfrm>
        </p:grpSpPr>
        <p:pic>
          <p:nvPicPr>
            <p:cNvPr id="29704" name="Picture 8" descr="lua tơ tăm"/>
            <p:cNvPicPr>
              <a:picLocks noChangeAspect="1" noChangeArrowheads="1"/>
            </p:cNvPicPr>
            <p:nvPr/>
          </p:nvPicPr>
          <p:blipFill>
            <a:blip r:embed="rId2"/>
            <a:srcRect/>
            <a:stretch>
              <a:fillRect/>
            </a:stretch>
          </p:blipFill>
          <p:spPr bwMode="auto">
            <a:xfrm>
              <a:off x="641" y="1392"/>
              <a:ext cx="1500" cy="2796"/>
            </a:xfrm>
            <a:prstGeom prst="rect">
              <a:avLst/>
            </a:prstGeom>
            <a:noFill/>
          </p:spPr>
        </p:pic>
        <p:sp>
          <p:nvSpPr>
            <p:cNvPr id="29705" name="Text Box 9"/>
            <p:cNvSpPr txBox="1">
              <a:spLocks noChangeArrowheads="1"/>
            </p:cNvSpPr>
            <p:nvPr/>
          </p:nvSpPr>
          <p:spPr bwMode="auto">
            <a:xfrm rot="-5400000">
              <a:off x="1491" y="2829"/>
              <a:ext cx="1684" cy="250"/>
            </a:xfrm>
            <a:prstGeom prst="rect">
              <a:avLst/>
            </a:prstGeom>
            <a:noFill/>
            <a:ln w="9525">
              <a:noFill/>
              <a:miter lim="800000"/>
              <a:headEnd/>
              <a:tailEnd/>
            </a:ln>
            <a:effectLst/>
          </p:spPr>
          <p:txBody>
            <a:bodyPr wrap="none">
              <a:spAutoFit/>
            </a:bodyPr>
            <a:lstStyle/>
            <a:p>
              <a:r>
                <a:rPr lang="en-US" sz="2000" b="1" i="0"/>
                <a:t>Áo dài bằng lụa tơ tằm</a:t>
              </a:r>
            </a:p>
          </p:txBody>
        </p:sp>
      </p:grpSp>
      <p:grpSp>
        <p:nvGrpSpPr>
          <p:cNvPr id="29706" name="Group 10"/>
          <p:cNvGrpSpPr>
            <a:grpSpLocks/>
          </p:cNvGrpSpPr>
          <p:nvPr/>
        </p:nvGrpSpPr>
        <p:grpSpPr bwMode="auto">
          <a:xfrm>
            <a:off x="4876800" y="2362200"/>
            <a:ext cx="3429000" cy="4271963"/>
            <a:chOff x="3072" y="1488"/>
            <a:chExt cx="2160" cy="2691"/>
          </a:xfrm>
        </p:grpSpPr>
        <p:pic>
          <p:nvPicPr>
            <p:cNvPr id="29707" name="Picture 11" descr="Chi tơ tăm vai lua"/>
            <p:cNvPicPr>
              <a:picLocks noChangeAspect="1" noChangeArrowheads="1"/>
            </p:cNvPicPr>
            <p:nvPr/>
          </p:nvPicPr>
          <p:blipFill>
            <a:blip r:embed="rId3"/>
            <a:srcRect/>
            <a:stretch>
              <a:fillRect/>
            </a:stretch>
          </p:blipFill>
          <p:spPr bwMode="auto">
            <a:xfrm>
              <a:off x="3072" y="1488"/>
              <a:ext cx="2133" cy="2460"/>
            </a:xfrm>
            <a:prstGeom prst="rect">
              <a:avLst/>
            </a:prstGeom>
            <a:noFill/>
          </p:spPr>
        </p:pic>
        <p:sp>
          <p:nvSpPr>
            <p:cNvPr id="29708" name="Text Box 12"/>
            <p:cNvSpPr txBox="1">
              <a:spLocks noChangeArrowheads="1"/>
            </p:cNvSpPr>
            <p:nvPr/>
          </p:nvSpPr>
          <p:spPr bwMode="auto">
            <a:xfrm>
              <a:off x="3120" y="3929"/>
              <a:ext cx="2112" cy="250"/>
            </a:xfrm>
            <a:prstGeom prst="rect">
              <a:avLst/>
            </a:prstGeom>
            <a:noFill/>
            <a:ln w="9525">
              <a:noFill/>
              <a:miter lim="800000"/>
              <a:headEnd/>
              <a:tailEnd/>
            </a:ln>
            <a:effectLst/>
          </p:spPr>
          <p:txBody>
            <a:bodyPr>
              <a:spAutoFit/>
            </a:bodyPr>
            <a:lstStyle/>
            <a:p>
              <a:pPr>
                <a:spcBef>
                  <a:spcPct val="50000"/>
                </a:spcBef>
              </a:pPr>
              <a:r>
                <a:rPr lang="en-US" sz="2000" b="1" i="0"/>
                <a:t>Tranh thêu bằng chỉ tơ tằm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1000" fill="hold"/>
                                        <p:tgtEl>
                                          <p:spTgt spid="29698"/>
                                        </p:tgtEl>
                                        <p:attrNameLst>
                                          <p:attrName>ppt_x</p:attrName>
                                        </p:attrNameLst>
                                      </p:cBhvr>
                                      <p:tavLst>
                                        <p:tav tm="0">
                                          <p:val>
                                            <p:strVal val="0-#ppt_w/2"/>
                                          </p:val>
                                        </p:tav>
                                        <p:tav tm="100000">
                                          <p:val>
                                            <p:strVal val="#ppt_x"/>
                                          </p:val>
                                        </p:tav>
                                      </p:tavLst>
                                    </p:anim>
                                    <p:anim calcmode="lin" valueType="num">
                                      <p:cBhvr additive="base">
                                        <p:cTn id="8" dur="10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3"/>
                                        </p:tgtEl>
                                        <p:attrNameLst>
                                          <p:attrName>style.visibility</p:attrName>
                                        </p:attrNameLst>
                                      </p:cBhvr>
                                      <p:to>
                                        <p:strVal val="visible"/>
                                      </p:to>
                                    </p:set>
                                    <p:anim calcmode="lin" valueType="num">
                                      <p:cBhvr additive="base">
                                        <p:cTn id="13" dur="500" fill="hold"/>
                                        <p:tgtEl>
                                          <p:spTgt spid="29703"/>
                                        </p:tgtEl>
                                        <p:attrNameLst>
                                          <p:attrName>ppt_x</p:attrName>
                                        </p:attrNameLst>
                                      </p:cBhvr>
                                      <p:tavLst>
                                        <p:tav tm="0">
                                          <p:val>
                                            <p:strVal val="#ppt_x"/>
                                          </p:val>
                                        </p:tav>
                                        <p:tav tm="100000">
                                          <p:val>
                                            <p:strVal val="#ppt_x"/>
                                          </p:val>
                                        </p:tav>
                                      </p:tavLst>
                                    </p:anim>
                                    <p:anim calcmode="lin" valueType="num">
                                      <p:cBhvr additive="base">
                                        <p:cTn id="14" dur="500" fill="hold"/>
                                        <p:tgtEl>
                                          <p:spTgt spid="2970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 presetClass="entr" presetSubtype="16" fill="hold" nodeType="afterEffect">
                                  <p:stCondLst>
                                    <p:cond delay="1000"/>
                                  </p:stCondLst>
                                  <p:childTnLst>
                                    <p:set>
                                      <p:cBhvr>
                                        <p:cTn id="17" dur="1" fill="hold">
                                          <p:stCondLst>
                                            <p:cond delay="0"/>
                                          </p:stCondLst>
                                        </p:cTn>
                                        <p:tgtEl>
                                          <p:spTgt spid="29706"/>
                                        </p:tgtEl>
                                        <p:attrNameLst>
                                          <p:attrName>style.visibility</p:attrName>
                                        </p:attrNameLst>
                                      </p:cBhvr>
                                      <p:to>
                                        <p:strVal val="visible"/>
                                      </p:to>
                                    </p:set>
                                    <p:animEffect transition="in" filter="box(in)">
                                      <p:cBhvr>
                                        <p:cTn id="18"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685800"/>
            <a:ext cx="8001000" cy="5016758"/>
          </a:xfrm>
          <a:prstGeom prst="rect">
            <a:avLst/>
          </a:prstGeom>
          <a:noFill/>
          <a:ln w="9525">
            <a:noFill/>
            <a:miter lim="800000"/>
            <a:headEnd/>
            <a:tailEnd/>
          </a:ln>
          <a:effectLst/>
        </p:spPr>
        <p:txBody>
          <a:bodyPr>
            <a:spAutoFit/>
          </a:bodyPr>
          <a:lstStyle/>
          <a:p>
            <a:pPr algn="just">
              <a:spcBef>
                <a:spcPct val="50000"/>
              </a:spcBef>
            </a:pPr>
            <a:r>
              <a:rPr lang="en-US" sz="4000" b="1" i="0">
                <a:latin typeface="Arial" pitchFamily="34" charset="0"/>
                <a:cs typeface="Arial" pitchFamily="34" charset="0"/>
              </a:rPr>
              <a:t>* Tơ sợi nhân tạo</a:t>
            </a:r>
            <a:r>
              <a:rPr lang="en-US" sz="4000" i="0">
                <a:latin typeface="Arial" pitchFamily="34" charset="0"/>
                <a:cs typeface="Arial" pitchFamily="34" charset="0"/>
              </a:rPr>
              <a:t>: Sợi ni lông là một trong các loại tơ sợi nhân tạo dùng để dệt vải. Ngoài ra còn được dùng trong y tế, làm các ống để thay thế cho các mạch máu bị tổn thương, làm bàn chải, dây câu cá, đai lưng an toàn, một số chi tiết của máy móc,…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0-#ppt_w/2"/>
                                          </p:val>
                                        </p:tav>
                                        <p:tav tm="100000">
                                          <p:val>
                                            <p:strVal val="#ppt_x"/>
                                          </p:val>
                                        </p:tav>
                                      </p:tavLst>
                                    </p:anim>
                                    <p:anim calcmode="lin" valueType="num">
                                      <p:cBhvr additive="base">
                                        <p:cTn id="8" dur="10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648200" y="1143000"/>
            <a:ext cx="4191000" cy="5128419"/>
            <a:chOff x="3024" y="2256"/>
            <a:chExt cx="2640" cy="1846"/>
          </a:xfrm>
        </p:grpSpPr>
        <p:pic>
          <p:nvPicPr>
            <p:cNvPr id="30728" name="Picture 8" descr="lleeu, bac"/>
            <p:cNvPicPr>
              <a:picLocks noChangeAspect="1" noChangeArrowheads="1"/>
            </p:cNvPicPr>
            <p:nvPr/>
          </p:nvPicPr>
          <p:blipFill>
            <a:blip r:embed="rId2"/>
            <a:srcRect/>
            <a:stretch>
              <a:fillRect/>
            </a:stretch>
          </p:blipFill>
          <p:spPr bwMode="auto">
            <a:xfrm>
              <a:off x="3024" y="2256"/>
              <a:ext cx="2400" cy="1698"/>
            </a:xfrm>
            <a:prstGeom prst="rect">
              <a:avLst/>
            </a:prstGeom>
            <a:noFill/>
          </p:spPr>
        </p:pic>
        <p:sp>
          <p:nvSpPr>
            <p:cNvPr id="30729" name="Text Box 9"/>
            <p:cNvSpPr txBox="1">
              <a:spLocks noChangeArrowheads="1"/>
            </p:cNvSpPr>
            <p:nvPr/>
          </p:nvSpPr>
          <p:spPr bwMode="auto">
            <a:xfrm>
              <a:off x="3024" y="3847"/>
              <a:ext cx="2640" cy="255"/>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Túi ngủ du lịch</a:t>
              </a:r>
            </a:p>
          </p:txBody>
        </p:sp>
      </p:grpSp>
      <p:grpSp>
        <p:nvGrpSpPr>
          <p:cNvPr id="3" name="Group 10"/>
          <p:cNvGrpSpPr>
            <a:grpSpLocks/>
          </p:cNvGrpSpPr>
          <p:nvPr/>
        </p:nvGrpSpPr>
        <p:grpSpPr bwMode="auto">
          <a:xfrm>
            <a:off x="381000" y="1143000"/>
            <a:ext cx="4191000" cy="5564156"/>
            <a:chOff x="576" y="2112"/>
            <a:chExt cx="2352" cy="2176"/>
          </a:xfrm>
        </p:grpSpPr>
        <p:pic>
          <p:nvPicPr>
            <p:cNvPr id="30731" name="Picture 11" descr="tui ni lôn"/>
            <p:cNvPicPr>
              <a:picLocks noChangeAspect="1" noChangeArrowheads="1"/>
            </p:cNvPicPr>
            <p:nvPr/>
          </p:nvPicPr>
          <p:blipFill>
            <a:blip r:embed="rId3"/>
            <a:srcRect/>
            <a:stretch>
              <a:fillRect/>
            </a:stretch>
          </p:blipFill>
          <p:spPr bwMode="auto">
            <a:xfrm>
              <a:off x="576" y="2112"/>
              <a:ext cx="2064" cy="1937"/>
            </a:xfrm>
            <a:prstGeom prst="rect">
              <a:avLst/>
            </a:prstGeom>
            <a:noFill/>
          </p:spPr>
        </p:pic>
        <p:sp>
          <p:nvSpPr>
            <p:cNvPr id="30732" name="Text Box 12"/>
            <p:cNvSpPr txBox="1">
              <a:spLocks noChangeArrowheads="1"/>
            </p:cNvSpPr>
            <p:nvPr/>
          </p:nvSpPr>
          <p:spPr bwMode="auto">
            <a:xfrm>
              <a:off x="1217" y="4011"/>
              <a:ext cx="1711" cy="277"/>
            </a:xfrm>
            <a:prstGeom prst="rect">
              <a:avLst/>
            </a:prstGeom>
            <a:noFill/>
            <a:ln w="9525">
              <a:noFill/>
              <a:miter lim="800000"/>
              <a:headEnd/>
              <a:tailEnd/>
            </a:ln>
            <a:effectLst/>
          </p:spPr>
          <p:txBody>
            <a:bodyPr wrap="square">
              <a:spAutoFit/>
            </a:bodyPr>
            <a:lstStyle/>
            <a:p>
              <a:pPr>
                <a:spcBef>
                  <a:spcPct val="50000"/>
                </a:spcBef>
              </a:pPr>
              <a:r>
                <a:rPr lang="en-US" sz="4000" b="1" i="0">
                  <a:latin typeface="Arial" pitchFamily="34" charset="0"/>
                  <a:cs typeface="Arial" pitchFamily="34" charset="0"/>
                </a:rPr>
                <a:t>Túi xách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52400" y="76200"/>
            <a:ext cx="8763000" cy="6863417"/>
          </a:xfrm>
          <a:prstGeom prst="rect">
            <a:avLst/>
          </a:prstGeom>
          <a:noFill/>
          <a:ln w="9525">
            <a:noFill/>
            <a:miter lim="800000"/>
            <a:headEnd/>
            <a:tailEnd/>
          </a:ln>
          <a:effectLst/>
        </p:spPr>
        <p:txBody>
          <a:bodyPr wrap="square" anchor="ctr">
            <a:spAutoFit/>
          </a:bodyPr>
          <a:lstStyle/>
          <a:p>
            <a:pPr indent="571500" algn="just"/>
            <a:r>
              <a:rPr lang="en-US" sz="4000" b="1" i="0" smtClean="0">
                <a:solidFill>
                  <a:srgbClr val="0033CC"/>
                </a:solidFill>
                <a:latin typeface="Arial" pitchFamily="34" charset="0"/>
                <a:cs typeface="Arial" pitchFamily="34" charset="0"/>
              </a:rPr>
              <a:t>* </a:t>
            </a:r>
            <a:r>
              <a:rPr lang="en-US" sz="4000" b="1" i="0" u="sng" smtClean="0">
                <a:solidFill>
                  <a:srgbClr val="0033CC"/>
                </a:solidFill>
                <a:latin typeface="Arial" pitchFamily="34" charset="0"/>
                <a:cs typeface="Arial" pitchFamily="34" charset="0"/>
              </a:rPr>
              <a:t>Kết luận</a:t>
            </a:r>
            <a:r>
              <a:rPr lang="en-US" sz="4000" b="1" i="0" smtClean="0">
                <a:solidFill>
                  <a:srgbClr val="0033CC"/>
                </a:solidFill>
                <a:latin typeface="Arial" pitchFamily="34" charset="0"/>
                <a:cs typeface="Arial" pitchFamily="34" charset="0"/>
              </a:rPr>
              <a:t>:</a:t>
            </a:r>
            <a:r>
              <a:rPr lang="en-US" sz="4000" i="0" smtClean="0">
                <a:solidFill>
                  <a:srgbClr val="0033CC"/>
                </a:solidFill>
                <a:latin typeface="Arial" pitchFamily="34" charset="0"/>
                <a:cs typeface="Arial" pitchFamily="34" charset="0"/>
              </a:rPr>
              <a:t> </a:t>
            </a:r>
          </a:p>
          <a:p>
            <a:pPr indent="571500" algn="just"/>
            <a:r>
              <a:rPr lang="en-US" sz="4000" i="0" smtClean="0">
                <a:solidFill>
                  <a:srgbClr val="0033CC"/>
                </a:solidFill>
                <a:latin typeface="Arial" pitchFamily="34" charset="0"/>
                <a:cs typeface="Arial" pitchFamily="34" charset="0"/>
              </a:rPr>
              <a:t>Tơ sợi là nguyên liệu chính của ngành dệt may và một số ngành công nghiệp khác. Tơ sợi tự nhiên có nhiều ứng dụng trong ngành công nghiệp nhẹ. Quần áo may bằng vải sợi bông thoáng mát về mùa hè và ấm về mùa đông. Vải lụa tơ tằm là một trong những mặt hàng cao cấp, óng ả, nhẹ, giữ ấm khi trời lạnh và mát mẻ khi trời nóng. </a:t>
            </a:r>
            <a:endParaRPr lang="en-US" sz="4000" i="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304800" y="457200"/>
            <a:ext cx="8458200" cy="4401205"/>
          </a:xfrm>
          <a:prstGeom prst="rect">
            <a:avLst/>
          </a:prstGeom>
          <a:noFill/>
          <a:ln w="9525">
            <a:noFill/>
            <a:miter lim="800000"/>
            <a:headEnd/>
            <a:tailEnd/>
          </a:ln>
          <a:effectLst/>
        </p:spPr>
        <p:txBody>
          <a:bodyPr anchor="ctr">
            <a:spAutoFit/>
          </a:bodyPr>
          <a:lstStyle/>
          <a:p>
            <a:pPr indent="571500" algn="just"/>
            <a:r>
              <a:rPr lang="en-US" sz="4000" i="0" smtClean="0">
                <a:solidFill>
                  <a:srgbClr val="0033CC"/>
                </a:solidFill>
                <a:latin typeface="Arial" pitchFamily="34" charset="0"/>
                <a:cs typeface="Arial" pitchFamily="34" charset="0"/>
              </a:rPr>
              <a:t>Vải </a:t>
            </a:r>
            <a:r>
              <a:rPr lang="en-US" sz="4000" i="0">
                <a:solidFill>
                  <a:srgbClr val="0033CC"/>
                </a:solidFill>
                <a:latin typeface="Arial" pitchFamily="34" charset="0"/>
                <a:cs typeface="Arial" pitchFamily="34" charset="0"/>
              </a:rPr>
              <a:t>ni lông khô nhanh, không thấm nước, không nhàu, dai, bền, Sợi ni lông còn được dùng trong y tế, làm các ống để thay thế cho các mạch máu bị tổn thương, làm bàn chải, đai lưng an toàn, một số chi tiết của máy móc…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0" y="457200"/>
            <a:ext cx="6324600" cy="707886"/>
          </a:xfrm>
          <a:prstGeom prst="rect">
            <a:avLst/>
          </a:prstGeom>
          <a:noFill/>
          <a:ln w="9525">
            <a:noFill/>
            <a:miter lim="800000"/>
            <a:headEnd/>
            <a:tailEnd/>
          </a:ln>
          <a:effectLst/>
        </p:spPr>
        <p:txBody>
          <a:bodyPr wrap="square">
            <a:spAutoFit/>
          </a:bodyPr>
          <a:lstStyle/>
          <a:p>
            <a:pPr>
              <a:spcBef>
                <a:spcPct val="50000"/>
              </a:spcBef>
            </a:pPr>
            <a:r>
              <a:rPr lang="en-US" sz="4000" b="1" i="0">
                <a:solidFill>
                  <a:srgbClr val="003399"/>
                </a:solidFill>
                <a:latin typeface="Arial" pitchFamily="34" charset="0"/>
                <a:cs typeface="Arial" pitchFamily="34" charset="0"/>
              </a:rPr>
              <a:t>*Bài tập củng cố:</a:t>
            </a:r>
          </a:p>
        </p:txBody>
      </p:sp>
      <p:sp>
        <p:nvSpPr>
          <p:cNvPr id="31749" name="Text Box 5"/>
          <p:cNvSpPr txBox="1">
            <a:spLocks noChangeArrowheads="1"/>
          </p:cNvSpPr>
          <p:nvPr/>
        </p:nvSpPr>
        <p:spPr bwMode="auto">
          <a:xfrm>
            <a:off x="304800" y="1524000"/>
            <a:ext cx="8305800" cy="707886"/>
          </a:xfrm>
          <a:prstGeom prst="rect">
            <a:avLst/>
          </a:prstGeom>
          <a:noFill/>
          <a:ln w="9525">
            <a:noFill/>
            <a:miter lim="800000"/>
            <a:headEnd/>
            <a:tailEnd/>
          </a:ln>
          <a:effectLst/>
        </p:spPr>
        <p:txBody>
          <a:bodyPr wrap="square">
            <a:spAutoFit/>
          </a:bodyPr>
          <a:lstStyle/>
          <a:p>
            <a:pPr>
              <a:spcBef>
                <a:spcPct val="50000"/>
              </a:spcBef>
            </a:pPr>
            <a:r>
              <a:rPr lang="en-US" sz="4000" b="1">
                <a:solidFill>
                  <a:srgbClr val="003399"/>
                </a:solidFill>
                <a:latin typeface="Arial" pitchFamily="34" charset="0"/>
                <a:cs typeface="Arial" pitchFamily="34" charset="0"/>
              </a:rPr>
              <a:t>- Chọn chữ cái trước ý đúng </a:t>
            </a:r>
            <a:r>
              <a:rPr lang="en-US" sz="4000" b="1" smtClean="0">
                <a:solidFill>
                  <a:srgbClr val="003399"/>
                </a:solidFill>
                <a:latin typeface="Arial" pitchFamily="34" charset="0"/>
                <a:cs typeface="Arial" pitchFamily="34" charset="0"/>
              </a:rPr>
              <a:t>nhất</a:t>
            </a:r>
            <a:endParaRPr lang="en-US" sz="4000" b="1">
              <a:solidFill>
                <a:srgbClr val="003399"/>
              </a:solidFill>
              <a:latin typeface="Arial" pitchFamily="34" charset="0"/>
              <a:cs typeface="Arial" pitchFamily="34" charset="0"/>
            </a:endParaRPr>
          </a:p>
        </p:txBody>
      </p:sp>
      <p:sp>
        <p:nvSpPr>
          <p:cNvPr id="31750" name="Text Box 6"/>
          <p:cNvSpPr txBox="1">
            <a:spLocks noChangeArrowheads="1"/>
          </p:cNvSpPr>
          <p:nvPr/>
        </p:nvSpPr>
        <p:spPr bwMode="auto">
          <a:xfrm>
            <a:off x="304800" y="2438400"/>
            <a:ext cx="7620000" cy="1323439"/>
          </a:xfrm>
          <a:prstGeom prst="rect">
            <a:avLst/>
          </a:prstGeom>
          <a:noFill/>
          <a:ln w="9525">
            <a:noFill/>
            <a:miter lim="800000"/>
            <a:headEnd/>
            <a:tailEnd/>
          </a:ln>
          <a:effectLst/>
        </p:spPr>
        <p:txBody>
          <a:bodyPr>
            <a:spAutoFit/>
          </a:bodyPr>
          <a:lstStyle/>
          <a:p>
            <a:pPr>
              <a:spcBef>
                <a:spcPct val="50000"/>
              </a:spcBef>
            </a:pPr>
            <a:r>
              <a:rPr lang="en-US" sz="4000" b="1" i="0">
                <a:solidFill>
                  <a:srgbClr val="003399"/>
                </a:solidFill>
                <a:latin typeface="Arial" pitchFamily="34" charset="0"/>
                <a:cs typeface="Arial" pitchFamily="34" charset="0"/>
              </a:rPr>
              <a:t>1. Loại tơ sợi nào dưới đây có nguồn gốc từ động vật?</a:t>
            </a:r>
          </a:p>
        </p:txBody>
      </p:sp>
      <p:sp>
        <p:nvSpPr>
          <p:cNvPr id="31751" name="Text Box 7"/>
          <p:cNvSpPr txBox="1">
            <a:spLocks noChangeArrowheads="1"/>
          </p:cNvSpPr>
          <p:nvPr/>
        </p:nvSpPr>
        <p:spPr bwMode="auto">
          <a:xfrm>
            <a:off x="4648200" y="4114800"/>
            <a:ext cx="28956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c. Sợi lanh</a:t>
            </a:r>
          </a:p>
        </p:txBody>
      </p:sp>
      <p:sp>
        <p:nvSpPr>
          <p:cNvPr id="31752" name="Text Box 8"/>
          <p:cNvSpPr txBox="1">
            <a:spLocks noChangeArrowheads="1"/>
          </p:cNvSpPr>
          <p:nvPr/>
        </p:nvSpPr>
        <p:spPr bwMode="auto">
          <a:xfrm>
            <a:off x="4648200" y="5029200"/>
            <a:ext cx="28956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d. Sợi đay</a:t>
            </a:r>
          </a:p>
        </p:txBody>
      </p:sp>
      <p:sp>
        <p:nvSpPr>
          <p:cNvPr id="31753" name="Text Box 9"/>
          <p:cNvSpPr txBox="1">
            <a:spLocks noChangeArrowheads="1"/>
          </p:cNvSpPr>
          <p:nvPr/>
        </p:nvSpPr>
        <p:spPr bwMode="auto">
          <a:xfrm>
            <a:off x="1143000" y="4038600"/>
            <a:ext cx="28194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a. Sợi bông</a:t>
            </a:r>
          </a:p>
        </p:txBody>
      </p:sp>
      <p:sp>
        <p:nvSpPr>
          <p:cNvPr id="31754" name="Text Box 10"/>
          <p:cNvSpPr txBox="1">
            <a:spLocks noChangeArrowheads="1"/>
          </p:cNvSpPr>
          <p:nvPr/>
        </p:nvSpPr>
        <p:spPr bwMode="auto">
          <a:xfrm>
            <a:off x="1143000" y="4953000"/>
            <a:ext cx="31242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99"/>
                </a:solidFill>
                <a:latin typeface="Arial" pitchFamily="34" charset="0"/>
                <a:cs typeface="Arial" pitchFamily="34" charset="0"/>
              </a:rPr>
              <a:t>b. Tơ tằm</a:t>
            </a:r>
          </a:p>
        </p:txBody>
      </p:sp>
      <p:sp>
        <p:nvSpPr>
          <p:cNvPr id="31756" name="Oval 12"/>
          <p:cNvSpPr>
            <a:spLocks noChangeArrowheads="1"/>
          </p:cNvSpPr>
          <p:nvPr/>
        </p:nvSpPr>
        <p:spPr bwMode="auto">
          <a:xfrm flipV="1">
            <a:off x="990600" y="5029197"/>
            <a:ext cx="685800" cy="695325"/>
          </a:xfrm>
          <a:prstGeom prst="ellipse">
            <a:avLst/>
          </a:prstGeom>
          <a:noFill/>
          <a:ln w="28575">
            <a:solidFill>
              <a:srgbClr val="FF3300"/>
            </a:solidFill>
            <a:round/>
            <a:headEnd/>
            <a:tailEnd/>
          </a:ln>
          <a:effectLst/>
        </p:spPr>
        <p:txBody>
          <a:bodyPr wrap="none" anchor="ctr"/>
          <a:lstStyle/>
          <a:p>
            <a:endParaRPr lang="en-US" sz="4000">
              <a:latin typeface="Arial" pitchFamily="34" charset="0"/>
              <a:cs typeface="Arial" pitchFamily="34" charset="0"/>
            </a:endParaRPr>
          </a:p>
        </p:txBody>
      </p:sp>
      <p:grpSp>
        <p:nvGrpSpPr>
          <p:cNvPr id="31757" name="Group 13"/>
          <p:cNvGrpSpPr>
            <a:grpSpLocks/>
          </p:cNvGrpSpPr>
          <p:nvPr/>
        </p:nvGrpSpPr>
        <p:grpSpPr bwMode="auto">
          <a:xfrm rot="-501996">
            <a:off x="1239754" y="4287753"/>
            <a:ext cx="304800" cy="304800"/>
            <a:chOff x="432" y="2352"/>
            <a:chExt cx="192" cy="192"/>
          </a:xfrm>
        </p:grpSpPr>
        <p:sp>
          <p:nvSpPr>
            <p:cNvPr id="31758" name="Line 14"/>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1759" name="Line 15"/>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grpSp>
        <p:nvGrpSpPr>
          <p:cNvPr id="31760" name="Group 16"/>
          <p:cNvGrpSpPr>
            <a:grpSpLocks/>
          </p:cNvGrpSpPr>
          <p:nvPr/>
        </p:nvGrpSpPr>
        <p:grpSpPr bwMode="auto">
          <a:xfrm rot="-501996">
            <a:off x="4668753" y="5278353"/>
            <a:ext cx="304800" cy="304800"/>
            <a:chOff x="432" y="2352"/>
            <a:chExt cx="192" cy="192"/>
          </a:xfrm>
        </p:grpSpPr>
        <p:sp>
          <p:nvSpPr>
            <p:cNvPr id="31761" name="Line 17"/>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1762" name="Line 18"/>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grpSp>
        <p:nvGrpSpPr>
          <p:cNvPr id="31763" name="Group 19"/>
          <p:cNvGrpSpPr>
            <a:grpSpLocks/>
          </p:cNvGrpSpPr>
          <p:nvPr/>
        </p:nvGrpSpPr>
        <p:grpSpPr bwMode="auto">
          <a:xfrm rot="-501996">
            <a:off x="4668752" y="4363954"/>
            <a:ext cx="304800" cy="304800"/>
            <a:chOff x="432" y="2352"/>
            <a:chExt cx="192" cy="192"/>
          </a:xfrm>
        </p:grpSpPr>
        <p:sp>
          <p:nvSpPr>
            <p:cNvPr id="31764" name="Line 20"/>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1765" name="Line 21"/>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additive="base">
                                        <p:cTn id="11" dur="1000" fill="hold"/>
                                        <p:tgtEl>
                                          <p:spTgt spid="31750"/>
                                        </p:tgtEl>
                                        <p:attrNameLst>
                                          <p:attrName>ppt_x</p:attrName>
                                        </p:attrNameLst>
                                      </p:cBhvr>
                                      <p:tavLst>
                                        <p:tav tm="0">
                                          <p:val>
                                            <p:strVal val="0-#ppt_w/2"/>
                                          </p:val>
                                        </p:tav>
                                        <p:tav tm="100000">
                                          <p:val>
                                            <p:strVal val="#ppt_x"/>
                                          </p:val>
                                        </p:tav>
                                      </p:tavLst>
                                    </p:anim>
                                    <p:anim calcmode="lin" valueType="num">
                                      <p:cBhvr additive="base">
                                        <p:cTn id="12" dur="1000" fill="hold"/>
                                        <p:tgtEl>
                                          <p:spTgt spid="317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753"/>
                                        </p:tgtEl>
                                        <p:attrNameLst>
                                          <p:attrName>style.visibility</p:attrName>
                                        </p:attrNameLst>
                                      </p:cBhvr>
                                      <p:to>
                                        <p:strVal val="visible"/>
                                      </p:to>
                                    </p:set>
                                    <p:anim calcmode="lin" valueType="num">
                                      <p:cBhvr additive="base">
                                        <p:cTn id="16" dur="500" fill="hold"/>
                                        <p:tgtEl>
                                          <p:spTgt spid="31753"/>
                                        </p:tgtEl>
                                        <p:attrNameLst>
                                          <p:attrName>ppt_x</p:attrName>
                                        </p:attrNameLst>
                                      </p:cBhvr>
                                      <p:tavLst>
                                        <p:tav tm="0">
                                          <p:val>
                                            <p:strVal val="0-#ppt_w/2"/>
                                          </p:val>
                                        </p:tav>
                                        <p:tav tm="100000">
                                          <p:val>
                                            <p:strVal val="#ppt_x"/>
                                          </p:val>
                                        </p:tav>
                                      </p:tavLst>
                                    </p:anim>
                                    <p:anim calcmode="lin" valueType="num">
                                      <p:cBhvr additive="base">
                                        <p:cTn id="17" dur="500" fill="hold"/>
                                        <p:tgtEl>
                                          <p:spTgt spid="3175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1754"/>
                                        </p:tgtEl>
                                        <p:attrNameLst>
                                          <p:attrName>style.visibility</p:attrName>
                                        </p:attrNameLst>
                                      </p:cBhvr>
                                      <p:to>
                                        <p:strVal val="visible"/>
                                      </p:to>
                                    </p:set>
                                    <p:anim calcmode="lin" valueType="num">
                                      <p:cBhvr additive="base">
                                        <p:cTn id="20" dur="500" fill="hold"/>
                                        <p:tgtEl>
                                          <p:spTgt spid="31754"/>
                                        </p:tgtEl>
                                        <p:attrNameLst>
                                          <p:attrName>ppt_x</p:attrName>
                                        </p:attrNameLst>
                                      </p:cBhvr>
                                      <p:tavLst>
                                        <p:tav tm="0">
                                          <p:val>
                                            <p:strVal val="0-#ppt_w/2"/>
                                          </p:val>
                                        </p:tav>
                                        <p:tav tm="100000">
                                          <p:val>
                                            <p:strVal val="#ppt_x"/>
                                          </p:val>
                                        </p:tav>
                                      </p:tavLst>
                                    </p:anim>
                                    <p:anim calcmode="lin" valueType="num">
                                      <p:cBhvr additive="base">
                                        <p:cTn id="21" dur="500" fill="hold"/>
                                        <p:tgtEl>
                                          <p:spTgt spid="3175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1751"/>
                                        </p:tgtEl>
                                        <p:attrNameLst>
                                          <p:attrName>style.visibility</p:attrName>
                                        </p:attrNameLst>
                                      </p:cBhvr>
                                      <p:to>
                                        <p:strVal val="visible"/>
                                      </p:to>
                                    </p:set>
                                    <p:anim calcmode="lin" valueType="num">
                                      <p:cBhvr additive="base">
                                        <p:cTn id="24" dur="500" fill="hold"/>
                                        <p:tgtEl>
                                          <p:spTgt spid="31751"/>
                                        </p:tgtEl>
                                        <p:attrNameLst>
                                          <p:attrName>ppt_x</p:attrName>
                                        </p:attrNameLst>
                                      </p:cBhvr>
                                      <p:tavLst>
                                        <p:tav tm="0">
                                          <p:val>
                                            <p:strVal val="0-#ppt_w/2"/>
                                          </p:val>
                                        </p:tav>
                                        <p:tav tm="100000">
                                          <p:val>
                                            <p:strVal val="#ppt_x"/>
                                          </p:val>
                                        </p:tav>
                                      </p:tavLst>
                                    </p:anim>
                                    <p:anim calcmode="lin" valueType="num">
                                      <p:cBhvr additive="base">
                                        <p:cTn id="25" dur="500" fill="hold"/>
                                        <p:tgtEl>
                                          <p:spTgt spid="3175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1752"/>
                                        </p:tgtEl>
                                        <p:attrNameLst>
                                          <p:attrName>style.visibility</p:attrName>
                                        </p:attrNameLst>
                                      </p:cBhvr>
                                      <p:to>
                                        <p:strVal val="visible"/>
                                      </p:to>
                                    </p:set>
                                    <p:anim calcmode="lin" valueType="num">
                                      <p:cBhvr additive="base">
                                        <p:cTn id="28" dur="500" fill="hold"/>
                                        <p:tgtEl>
                                          <p:spTgt spid="31752"/>
                                        </p:tgtEl>
                                        <p:attrNameLst>
                                          <p:attrName>ppt_x</p:attrName>
                                        </p:attrNameLst>
                                      </p:cBhvr>
                                      <p:tavLst>
                                        <p:tav tm="0">
                                          <p:val>
                                            <p:strVal val="0-#ppt_w/2"/>
                                          </p:val>
                                        </p:tav>
                                        <p:tav tm="100000">
                                          <p:val>
                                            <p:strVal val="#ppt_x"/>
                                          </p:val>
                                        </p:tav>
                                      </p:tavLst>
                                    </p:anim>
                                    <p:anim calcmode="lin" valueType="num">
                                      <p:cBhvr additive="base">
                                        <p:cTn id="29"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1754"/>
                    </p:tgtEl>
                  </p:cond>
                </p:stCondLst>
                <p:endSync evt="end" delay="0">
                  <p:rtn val="all"/>
                </p:endSync>
                <p:childTnLst>
                  <p:par>
                    <p:cTn id="31" fill="hold">
                      <p:stCondLst>
                        <p:cond delay="0"/>
                      </p:stCondLst>
                      <p:childTnLst>
                        <p:par>
                          <p:cTn id="32" fill="hold">
                            <p:stCondLst>
                              <p:cond delay="0"/>
                            </p:stCondLst>
                            <p:childTnLst>
                              <p:par>
                                <p:cTn id="33" presetID="3" presetClass="emph" presetSubtype="1" grpId="1" nodeType="clickEffect">
                                  <p:stCondLst>
                                    <p:cond delay="0"/>
                                  </p:stCondLst>
                                  <p:childTnLst>
                                    <p:set>
                                      <p:cBhvr override="childStyle">
                                        <p:cTn id="34" dur="indefinite"/>
                                        <p:tgtEl>
                                          <p:spTgt spid="31754"/>
                                        </p:tgtEl>
                                        <p:attrNameLst>
                                          <p:attrName>style.color</p:attrName>
                                        </p:attrNameLst>
                                      </p:cBhvr>
                                      <p:to>
                                        <p:clrVal>
                                          <a:srgbClr val="FF0066"/>
                                        </p:clrVal>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31756"/>
                                        </p:tgtEl>
                                        <p:attrNameLst>
                                          <p:attrName>style.visibility</p:attrName>
                                        </p:attrNameLst>
                                      </p:cBhvr>
                                      <p:to>
                                        <p:strVal val="visible"/>
                                      </p:to>
                                    </p:set>
                                    <p:animEffect transition="in" filter="wipe(down)">
                                      <p:cBhvr>
                                        <p:cTn id="37" dur="500"/>
                                        <p:tgtEl>
                                          <p:spTgt spid="31756"/>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754"/>
                  </p:tgtEl>
                </p:cond>
              </p:nextCondLst>
            </p:seq>
            <p:seq concurrent="1" nextAc="seek">
              <p:cTn id="38" restart="whenNotActive" fill="hold" evtFilter="cancelBubble" nodeType="interactiveSeq">
                <p:stCondLst>
                  <p:cond evt="onClick" delay="0">
                    <p:tgtEl>
                      <p:spTgt spid="3175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1760"/>
                                        </p:tgtEl>
                                        <p:attrNameLst>
                                          <p:attrName>style.visibility</p:attrName>
                                        </p:attrNameLst>
                                      </p:cBhvr>
                                      <p:to>
                                        <p:strVal val="visible"/>
                                      </p:to>
                                    </p:set>
                                    <p:animEffect transition="in" filter="wipe(up)">
                                      <p:cBhvr>
                                        <p:cTn id="43" dur="500"/>
                                        <p:tgtEl>
                                          <p:spTgt spid="31760"/>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2"/>
                  </p:tgtEl>
                </p:cond>
              </p:nextCondLst>
            </p:seq>
            <p:seq concurrent="1" nextAc="seek">
              <p:cTn id="44" restart="whenNotActive" fill="hold" evtFilter="cancelBubble" nodeType="interactiveSeq">
                <p:stCondLst>
                  <p:cond evt="onClick" delay="0">
                    <p:tgtEl>
                      <p:spTgt spid="31751"/>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1763"/>
                                        </p:tgtEl>
                                        <p:attrNameLst>
                                          <p:attrName>style.visibility</p:attrName>
                                        </p:attrNameLst>
                                      </p:cBhvr>
                                      <p:to>
                                        <p:strVal val="visible"/>
                                      </p:to>
                                    </p:set>
                                    <p:animEffect transition="in" filter="wipe(up)">
                                      <p:cBhvr>
                                        <p:cTn id="49" dur="500"/>
                                        <p:tgtEl>
                                          <p:spTgt spid="31763"/>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1"/>
                  </p:tgtEl>
                </p:cond>
              </p:nextCondLst>
            </p:seq>
            <p:seq concurrent="1" nextAc="seek">
              <p:cTn id="50" restart="whenNotActive" fill="hold" evtFilter="cancelBubble" nodeType="interactiveSeq">
                <p:stCondLst>
                  <p:cond evt="onClick" delay="0">
                    <p:tgtEl>
                      <p:spTgt spid="31753"/>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1757"/>
                                        </p:tgtEl>
                                        <p:attrNameLst>
                                          <p:attrName>style.visibility</p:attrName>
                                        </p:attrNameLst>
                                      </p:cBhvr>
                                      <p:to>
                                        <p:strVal val="visible"/>
                                      </p:to>
                                    </p:set>
                                    <p:animEffect transition="in" filter="wipe(up)">
                                      <p:cBhvr>
                                        <p:cTn id="55" dur="500"/>
                                        <p:tgtEl>
                                          <p:spTgt spid="31757"/>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3"/>
                  </p:tgtEl>
                </p:cond>
              </p:nextCondLst>
            </p:seq>
          </p:childTnLst>
        </p:cTn>
      </p:par>
    </p:tnLst>
    <p:bldLst>
      <p:bldP spid="31749" grpId="0"/>
      <p:bldP spid="31750" grpId="0"/>
      <p:bldP spid="31751" grpId="0"/>
      <p:bldP spid="31752" grpId="0"/>
      <p:bldP spid="31753" grpId="0"/>
      <p:bldP spid="31754" grpId="0"/>
      <p:bldP spid="31754" grpId="1"/>
      <p:bldP spid="3175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52400" y="609600"/>
            <a:ext cx="8763000" cy="707886"/>
          </a:xfrm>
          <a:prstGeom prst="rect">
            <a:avLst/>
          </a:prstGeom>
          <a:noFill/>
          <a:ln w="9525">
            <a:noFill/>
            <a:miter lim="800000"/>
            <a:headEnd/>
            <a:tailEnd/>
          </a:ln>
          <a:effectLst/>
        </p:spPr>
        <p:txBody>
          <a:bodyPr wrap="square">
            <a:spAutoFit/>
          </a:bodyPr>
          <a:lstStyle/>
          <a:p>
            <a:pPr>
              <a:spcBef>
                <a:spcPct val="50000"/>
              </a:spcBef>
            </a:pPr>
            <a:r>
              <a:rPr lang="en-US" sz="4000" b="1">
                <a:solidFill>
                  <a:srgbClr val="0033CC"/>
                </a:solidFill>
                <a:latin typeface="Arial" pitchFamily="34" charset="0"/>
                <a:cs typeface="Arial" pitchFamily="34" charset="0"/>
              </a:rPr>
              <a:t>- Chọn chữ cái trước ý đúng </a:t>
            </a:r>
            <a:r>
              <a:rPr lang="en-US" sz="4000" b="1" smtClean="0">
                <a:solidFill>
                  <a:srgbClr val="0033CC"/>
                </a:solidFill>
                <a:latin typeface="Arial" pitchFamily="34" charset="0"/>
                <a:cs typeface="Arial" pitchFamily="34" charset="0"/>
              </a:rPr>
              <a:t>nhất.</a:t>
            </a:r>
            <a:endParaRPr lang="en-US" sz="4000" b="1">
              <a:solidFill>
                <a:srgbClr val="0033CC"/>
              </a:solidFill>
              <a:latin typeface="Arial" pitchFamily="34" charset="0"/>
              <a:cs typeface="Arial" pitchFamily="34" charset="0"/>
            </a:endParaRPr>
          </a:p>
        </p:txBody>
      </p:sp>
      <p:sp>
        <p:nvSpPr>
          <p:cNvPr id="32773" name="Text Box 5"/>
          <p:cNvSpPr txBox="1">
            <a:spLocks noChangeArrowheads="1"/>
          </p:cNvSpPr>
          <p:nvPr/>
        </p:nvSpPr>
        <p:spPr bwMode="auto">
          <a:xfrm>
            <a:off x="228600" y="1600200"/>
            <a:ext cx="8915400" cy="1323439"/>
          </a:xfrm>
          <a:prstGeom prst="rect">
            <a:avLst/>
          </a:prstGeom>
          <a:noFill/>
          <a:ln w="9525">
            <a:noFill/>
            <a:miter lim="800000"/>
            <a:headEnd/>
            <a:tailEnd/>
          </a:ln>
          <a:effectLst/>
        </p:spPr>
        <p:txBody>
          <a:bodyPr wrap="square">
            <a:spAutoFit/>
          </a:bodyPr>
          <a:lstStyle/>
          <a:p>
            <a:pPr marL="285750" indent="-285750">
              <a:spcBef>
                <a:spcPct val="50000"/>
              </a:spcBef>
            </a:pPr>
            <a:r>
              <a:rPr lang="en-US" sz="4000" b="1" i="0">
                <a:solidFill>
                  <a:srgbClr val="0033CC"/>
                </a:solidFill>
                <a:latin typeface="Arial" pitchFamily="34" charset="0"/>
                <a:cs typeface="Arial" pitchFamily="34" charset="0"/>
              </a:rPr>
              <a:t>2. Sợi bông, sợi đay, sợi gai, tơ tằm và sợi lanh có tên chung là gì?</a:t>
            </a:r>
          </a:p>
        </p:txBody>
      </p:sp>
      <p:sp>
        <p:nvSpPr>
          <p:cNvPr id="32774" name="Text Box 6"/>
          <p:cNvSpPr txBox="1">
            <a:spLocks noChangeArrowheads="1"/>
          </p:cNvSpPr>
          <p:nvPr/>
        </p:nvSpPr>
        <p:spPr bwMode="auto">
          <a:xfrm>
            <a:off x="1447800" y="3429000"/>
            <a:ext cx="56388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a. Tơ sợi tự nhiên</a:t>
            </a:r>
          </a:p>
        </p:txBody>
      </p:sp>
      <p:sp>
        <p:nvSpPr>
          <p:cNvPr id="32775" name="Text Box 7"/>
          <p:cNvSpPr txBox="1">
            <a:spLocks noChangeArrowheads="1"/>
          </p:cNvSpPr>
          <p:nvPr/>
        </p:nvSpPr>
        <p:spPr bwMode="auto">
          <a:xfrm>
            <a:off x="1447800" y="4267200"/>
            <a:ext cx="57150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b. Tơ sợi nhân tạo</a:t>
            </a:r>
          </a:p>
        </p:txBody>
      </p:sp>
      <p:sp>
        <p:nvSpPr>
          <p:cNvPr id="32778" name="Oval 10"/>
          <p:cNvSpPr>
            <a:spLocks noChangeArrowheads="1"/>
          </p:cNvSpPr>
          <p:nvPr/>
        </p:nvSpPr>
        <p:spPr bwMode="auto">
          <a:xfrm>
            <a:off x="1447800" y="3657600"/>
            <a:ext cx="457200" cy="381000"/>
          </a:xfrm>
          <a:prstGeom prst="ellipse">
            <a:avLst/>
          </a:prstGeom>
          <a:noFill/>
          <a:ln w="28575">
            <a:solidFill>
              <a:srgbClr val="FF3300"/>
            </a:solidFill>
            <a:round/>
            <a:headEnd/>
            <a:tailEnd/>
          </a:ln>
          <a:effectLst/>
        </p:spPr>
        <p:txBody>
          <a:bodyPr wrap="none" anchor="ctr"/>
          <a:lstStyle/>
          <a:p>
            <a:endParaRPr lang="en-US" sz="4000">
              <a:latin typeface="Arial" pitchFamily="34" charset="0"/>
              <a:cs typeface="Arial" pitchFamily="34" charset="0"/>
            </a:endParaRPr>
          </a:p>
        </p:txBody>
      </p:sp>
      <p:grpSp>
        <p:nvGrpSpPr>
          <p:cNvPr id="32779" name="Group 11"/>
          <p:cNvGrpSpPr>
            <a:grpSpLocks/>
          </p:cNvGrpSpPr>
          <p:nvPr/>
        </p:nvGrpSpPr>
        <p:grpSpPr bwMode="auto">
          <a:xfrm rot="-501996">
            <a:off x="1468353" y="4516354"/>
            <a:ext cx="304800" cy="304800"/>
            <a:chOff x="432" y="2352"/>
            <a:chExt cx="192" cy="192"/>
          </a:xfrm>
        </p:grpSpPr>
        <p:sp>
          <p:nvSpPr>
            <p:cNvPr id="32780" name="Line 12"/>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sp>
          <p:nvSpPr>
            <p:cNvPr id="32781" name="Line 13"/>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400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1000" fill="hold"/>
                                        <p:tgtEl>
                                          <p:spTgt spid="32773"/>
                                        </p:tgtEl>
                                        <p:attrNameLst>
                                          <p:attrName>ppt_x</p:attrName>
                                        </p:attrNameLst>
                                      </p:cBhvr>
                                      <p:tavLst>
                                        <p:tav tm="0">
                                          <p:val>
                                            <p:strVal val="0-#ppt_w/2"/>
                                          </p:val>
                                        </p:tav>
                                        <p:tav tm="100000">
                                          <p:val>
                                            <p:strVal val="#ppt_x"/>
                                          </p:val>
                                        </p:tav>
                                      </p:tavLst>
                                    </p:anim>
                                    <p:anim calcmode="lin" valueType="num">
                                      <p:cBhvr additive="base">
                                        <p:cTn id="8" dur="1000" fill="hold"/>
                                        <p:tgtEl>
                                          <p:spTgt spid="3277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1000" fill="hold"/>
                                        <p:tgtEl>
                                          <p:spTgt spid="32774"/>
                                        </p:tgtEl>
                                        <p:attrNameLst>
                                          <p:attrName>ppt_x</p:attrName>
                                        </p:attrNameLst>
                                      </p:cBhvr>
                                      <p:tavLst>
                                        <p:tav tm="0">
                                          <p:val>
                                            <p:strVal val="0-#ppt_w/2"/>
                                          </p:val>
                                        </p:tav>
                                        <p:tav tm="100000">
                                          <p:val>
                                            <p:strVal val="#ppt_x"/>
                                          </p:val>
                                        </p:tav>
                                      </p:tavLst>
                                    </p:anim>
                                    <p:anim calcmode="lin" valueType="num">
                                      <p:cBhvr additive="base">
                                        <p:cTn id="13" dur="1000" fill="hold"/>
                                        <p:tgtEl>
                                          <p:spTgt spid="3277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1000" fill="hold"/>
                                        <p:tgtEl>
                                          <p:spTgt spid="32775"/>
                                        </p:tgtEl>
                                        <p:attrNameLst>
                                          <p:attrName>ppt_x</p:attrName>
                                        </p:attrNameLst>
                                      </p:cBhvr>
                                      <p:tavLst>
                                        <p:tav tm="0">
                                          <p:val>
                                            <p:strVal val="0-#ppt_w/2"/>
                                          </p:val>
                                        </p:tav>
                                        <p:tav tm="100000">
                                          <p:val>
                                            <p:strVal val="#ppt_x"/>
                                          </p:val>
                                        </p:tav>
                                      </p:tavLst>
                                    </p:anim>
                                    <p:anim calcmode="lin" valueType="num">
                                      <p:cBhvr additive="base">
                                        <p:cTn id="18" dur="1000" fill="hold"/>
                                        <p:tgtEl>
                                          <p:spTgt spid="32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2774"/>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2774"/>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22" presetClass="entr" presetSubtype="4" fill="hold" grpId="0" nodeType="withEffect">
                                  <p:stCondLst>
                                    <p:cond delay="0"/>
                                  </p:stCondLst>
                                  <p:childTnLst>
                                    <p:set>
                                      <p:cBhvr>
                                        <p:cTn id="25" dur="1" fill="hold">
                                          <p:stCondLst>
                                            <p:cond delay="0"/>
                                          </p:stCondLst>
                                        </p:cTn>
                                        <p:tgtEl>
                                          <p:spTgt spid="32778"/>
                                        </p:tgtEl>
                                        <p:attrNameLst>
                                          <p:attrName>style.visibility</p:attrName>
                                        </p:attrNameLst>
                                      </p:cBhvr>
                                      <p:to>
                                        <p:strVal val="visible"/>
                                      </p:to>
                                    </p:set>
                                    <p:animEffect transition="in" filter="wipe(down)">
                                      <p:cBhvr>
                                        <p:cTn id="26" dur="500"/>
                                        <p:tgtEl>
                                          <p:spTgt spid="32778"/>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774"/>
                  </p:tgtEl>
                </p:cond>
              </p:nextCondLst>
            </p:seq>
            <p:seq concurrent="1" nextAc="seek">
              <p:cTn id="27" restart="whenNotActive" fill="hold" evtFilter="cancelBubble" nodeType="interactiveSeq">
                <p:stCondLst>
                  <p:cond evt="onClick" delay="0">
                    <p:tgtEl>
                      <p:spTgt spid="32775"/>
                    </p:tgtEl>
                  </p:cond>
                </p:stCondLst>
                <p:endSync evt="end" delay="0">
                  <p:rtn val="all"/>
                </p:endSync>
                <p:childTnLst>
                  <p:par>
                    <p:cTn id="28" fill="hold">
                      <p:stCondLst>
                        <p:cond delay="0"/>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779"/>
                                        </p:tgtEl>
                                        <p:attrNameLst>
                                          <p:attrName>style.visibility</p:attrName>
                                        </p:attrNameLst>
                                      </p:cBhvr>
                                      <p:to>
                                        <p:strVal val="visible"/>
                                      </p:to>
                                    </p:set>
                                    <p:animEffect transition="in" filter="wipe(up)">
                                      <p:cBhvr>
                                        <p:cTn id="32" dur="500"/>
                                        <p:tgtEl>
                                          <p:spTgt spid="3277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775"/>
                  </p:tgtEl>
                </p:cond>
              </p:nextCondLst>
            </p:seq>
          </p:childTnLst>
        </p:cTn>
      </p:par>
    </p:tnLst>
    <p:bldLst>
      <p:bldP spid="32773" grpId="0"/>
      <p:bldP spid="32774" grpId="0"/>
      <p:bldP spid="32774" grpId="1"/>
      <p:bldP spid="32775" grpId="0"/>
      <p:bldP spid="3277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04800" y="1066800"/>
            <a:ext cx="8534400" cy="1938992"/>
          </a:xfrm>
          <a:prstGeom prst="rect">
            <a:avLst/>
          </a:prstGeom>
          <a:noFill/>
          <a:ln w="9525">
            <a:noFill/>
            <a:miter lim="800000"/>
            <a:headEnd/>
            <a:tailEnd/>
          </a:ln>
          <a:effectLst/>
        </p:spPr>
        <p:txBody>
          <a:bodyPr>
            <a:spAutoFit/>
          </a:bodyPr>
          <a:lstStyle/>
          <a:p>
            <a:pPr marL="347663" indent="-347663">
              <a:spcBef>
                <a:spcPct val="50000"/>
              </a:spcBef>
            </a:pPr>
            <a:r>
              <a:rPr lang="en-US" sz="4000" b="1" i="0">
                <a:solidFill>
                  <a:srgbClr val="0033CC"/>
                </a:solidFill>
                <a:latin typeface="Arial" pitchFamily="34" charset="0"/>
                <a:cs typeface="Arial" pitchFamily="34" charset="0"/>
              </a:rPr>
              <a:t>3. Tơ sợi tự nhiên, khi cháy tạo thành tro. Tơ sợi nhân tạo, khi cháy thì vón cục lại</a:t>
            </a:r>
            <a:r>
              <a:rPr lang="en-US" sz="4000" i="0">
                <a:solidFill>
                  <a:srgbClr val="0033CC"/>
                </a:solidFill>
                <a:latin typeface="Arial" pitchFamily="34" charset="0"/>
                <a:cs typeface="Arial" pitchFamily="34" charset="0"/>
              </a:rPr>
              <a:t>.</a:t>
            </a:r>
          </a:p>
        </p:txBody>
      </p:sp>
      <p:sp>
        <p:nvSpPr>
          <p:cNvPr id="33797" name="Text Box 5"/>
          <p:cNvSpPr txBox="1">
            <a:spLocks noChangeArrowheads="1"/>
          </p:cNvSpPr>
          <p:nvPr/>
        </p:nvSpPr>
        <p:spPr bwMode="auto">
          <a:xfrm>
            <a:off x="1447800" y="3124200"/>
            <a:ext cx="23622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a. Đúng</a:t>
            </a:r>
          </a:p>
        </p:txBody>
      </p:sp>
      <p:sp>
        <p:nvSpPr>
          <p:cNvPr id="33798" name="Text Box 6"/>
          <p:cNvSpPr txBox="1">
            <a:spLocks noChangeArrowheads="1"/>
          </p:cNvSpPr>
          <p:nvPr/>
        </p:nvSpPr>
        <p:spPr bwMode="auto">
          <a:xfrm>
            <a:off x="1447800" y="4038600"/>
            <a:ext cx="2514600" cy="707886"/>
          </a:xfrm>
          <a:prstGeom prst="rect">
            <a:avLst/>
          </a:prstGeom>
          <a:noFill/>
          <a:ln w="9525">
            <a:noFill/>
            <a:miter lim="800000"/>
            <a:headEnd/>
            <a:tailEnd/>
          </a:ln>
          <a:effectLst/>
        </p:spPr>
        <p:txBody>
          <a:bodyPr wrap="square">
            <a:spAutoFit/>
          </a:bodyPr>
          <a:lstStyle/>
          <a:p>
            <a:pPr>
              <a:spcBef>
                <a:spcPct val="50000"/>
              </a:spcBef>
            </a:pPr>
            <a:r>
              <a:rPr lang="en-US" sz="4000" i="0">
                <a:solidFill>
                  <a:srgbClr val="0033CC"/>
                </a:solidFill>
                <a:latin typeface="Arial" pitchFamily="34" charset="0"/>
                <a:cs typeface="Arial" pitchFamily="34" charset="0"/>
              </a:rPr>
              <a:t>b. Sai</a:t>
            </a:r>
          </a:p>
        </p:txBody>
      </p:sp>
      <p:sp>
        <p:nvSpPr>
          <p:cNvPr id="33800" name="Text Box 8"/>
          <p:cNvSpPr txBox="1">
            <a:spLocks noChangeArrowheads="1"/>
          </p:cNvSpPr>
          <p:nvPr/>
        </p:nvSpPr>
        <p:spPr bwMode="auto">
          <a:xfrm>
            <a:off x="381000" y="228600"/>
            <a:ext cx="5867400" cy="707886"/>
          </a:xfrm>
          <a:prstGeom prst="rect">
            <a:avLst/>
          </a:prstGeom>
          <a:noFill/>
          <a:ln w="9525">
            <a:noFill/>
            <a:miter lim="800000"/>
            <a:headEnd/>
            <a:tailEnd/>
          </a:ln>
          <a:effectLst/>
        </p:spPr>
        <p:txBody>
          <a:bodyPr wrap="square">
            <a:spAutoFit/>
          </a:bodyPr>
          <a:lstStyle/>
          <a:p>
            <a:pPr>
              <a:spcBef>
                <a:spcPct val="50000"/>
              </a:spcBef>
            </a:pPr>
            <a:r>
              <a:rPr lang="en-US" sz="4000" b="1" i="0">
                <a:solidFill>
                  <a:srgbClr val="0033CC"/>
                </a:solidFill>
                <a:latin typeface="Arial" pitchFamily="34" charset="0"/>
                <a:cs typeface="Arial" pitchFamily="34" charset="0"/>
              </a:rPr>
              <a:t>Bài tập củng cố:</a:t>
            </a:r>
          </a:p>
        </p:txBody>
      </p:sp>
      <p:grpSp>
        <p:nvGrpSpPr>
          <p:cNvPr id="33801" name="Group 9"/>
          <p:cNvGrpSpPr>
            <a:grpSpLocks/>
          </p:cNvGrpSpPr>
          <p:nvPr/>
        </p:nvGrpSpPr>
        <p:grpSpPr bwMode="auto">
          <a:xfrm>
            <a:off x="1295400" y="3124200"/>
            <a:ext cx="762000" cy="725489"/>
            <a:chOff x="2832" y="2208"/>
            <a:chExt cx="352" cy="457"/>
          </a:xfrm>
        </p:grpSpPr>
        <p:sp>
          <p:nvSpPr>
            <p:cNvPr id="33802" name="AutoShape 10"/>
            <p:cNvSpPr>
              <a:spLocks noChangeArrowheads="1"/>
            </p:cNvSpPr>
            <p:nvPr/>
          </p:nvSpPr>
          <p:spPr bwMode="auto">
            <a:xfrm>
              <a:off x="2832" y="2352"/>
              <a:ext cx="352" cy="313"/>
            </a:xfrm>
            <a:prstGeom prst="star8">
              <a:avLst>
                <a:gd name="adj" fmla="val 43750"/>
              </a:avLst>
            </a:prstGeom>
            <a:noFill/>
            <a:ln w="28575">
              <a:solidFill>
                <a:srgbClr val="FF3300"/>
              </a:solidFill>
              <a:miter lim="800000"/>
              <a:headEnd/>
              <a:tailEnd/>
            </a:ln>
            <a:effectLst/>
          </p:spPr>
          <p:txBody>
            <a:bodyPr wrap="none" anchor="ctr"/>
            <a:lstStyle/>
            <a:p>
              <a:endParaRPr lang="en-US" sz="4000">
                <a:latin typeface="Arial" pitchFamily="34" charset="0"/>
                <a:cs typeface="Arial" pitchFamily="34" charset="0"/>
              </a:endParaRPr>
            </a:p>
          </p:txBody>
        </p:sp>
        <p:sp>
          <p:nvSpPr>
            <p:cNvPr id="33803" name="Text Box 11"/>
            <p:cNvSpPr txBox="1">
              <a:spLocks noChangeArrowheads="1"/>
            </p:cNvSpPr>
            <p:nvPr/>
          </p:nvSpPr>
          <p:spPr bwMode="auto">
            <a:xfrm>
              <a:off x="2904" y="2208"/>
              <a:ext cx="228" cy="446"/>
            </a:xfrm>
            <a:prstGeom prst="rect">
              <a:avLst/>
            </a:prstGeom>
            <a:noFill/>
            <a:ln w="9525">
              <a:noFill/>
              <a:miter lim="800000"/>
              <a:headEnd/>
              <a:tailEnd/>
            </a:ln>
            <a:effectLst/>
          </p:spPr>
          <p:txBody>
            <a:bodyPr>
              <a:spAutoFit/>
            </a:bodyPr>
            <a:lstStyle/>
            <a:p>
              <a:r>
                <a:rPr lang="en-US" sz="4000" b="1" i="0">
                  <a:solidFill>
                    <a:srgbClr val="FF0066"/>
                  </a:solidFill>
                  <a:latin typeface="Arial" pitchFamily="34" charset="0"/>
                  <a:cs typeface="Arial" pitchFamily="34" charset="0"/>
                </a:rPr>
                <a:t>a</a:t>
              </a:r>
            </a:p>
          </p:txBody>
        </p:sp>
      </p:grpSp>
      <p:grpSp>
        <p:nvGrpSpPr>
          <p:cNvPr id="33804" name="Group 12"/>
          <p:cNvGrpSpPr>
            <a:grpSpLocks/>
          </p:cNvGrpSpPr>
          <p:nvPr/>
        </p:nvGrpSpPr>
        <p:grpSpPr bwMode="auto">
          <a:xfrm rot="-501996">
            <a:off x="1468353" y="4211554"/>
            <a:ext cx="304800" cy="304800"/>
            <a:chOff x="432" y="2352"/>
            <a:chExt cx="192" cy="192"/>
          </a:xfrm>
        </p:grpSpPr>
        <p:sp>
          <p:nvSpPr>
            <p:cNvPr id="33805" name="Line 13"/>
            <p:cNvSpPr>
              <a:spLocks noChangeShapeType="1"/>
            </p:cNvSpPr>
            <p:nvPr/>
          </p:nvSpPr>
          <p:spPr bwMode="auto">
            <a:xfrm flipV="1">
              <a:off x="432" y="2376"/>
              <a:ext cx="192" cy="144"/>
            </a:xfrm>
            <a:prstGeom prst="line">
              <a:avLst/>
            </a:prstGeom>
            <a:noFill/>
            <a:ln w="38100">
              <a:solidFill>
                <a:srgbClr val="FF3300"/>
              </a:solidFill>
              <a:round/>
              <a:headEnd/>
              <a:tailEnd/>
            </a:ln>
            <a:effectLst/>
          </p:spPr>
          <p:txBody>
            <a:bodyPr/>
            <a:lstStyle/>
            <a:p>
              <a:endParaRPr lang="en-US" sz="4000">
                <a:latin typeface="Arial" pitchFamily="34" charset="0"/>
                <a:cs typeface="Arial" pitchFamily="34" charset="0"/>
              </a:endParaRPr>
            </a:p>
          </p:txBody>
        </p:sp>
        <p:sp>
          <p:nvSpPr>
            <p:cNvPr id="33806" name="Line 14"/>
            <p:cNvSpPr>
              <a:spLocks noChangeShapeType="1"/>
            </p:cNvSpPr>
            <p:nvPr/>
          </p:nvSpPr>
          <p:spPr bwMode="auto">
            <a:xfrm rot="16200000" flipV="1">
              <a:off x="432" y="2376"/>
              <a:ext cx="192" cy="144"/>
            </a:xfrm>
            <a:prstGeom prst="line">
              <a:avLst/>
            </a:prstGeom>
            <a:noFill/>
            <a:ln w="38100">
              <a:solidFill>
                <a:srgbClr val="FF3300"/>
              </a:solidFill>
              <a:round/>
              <a:headEnd/>
              <a:tailEnd/>
            </a:ln>
            <a:effectLst/>
          </p:spPr>
          <p:txBody>
            <a:bodyPr/>
            <a:lstStyle/>
            <a:p>
              <a:endParaRPr lang="en-US" sz="400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1000" fill="hold"/>
                                        <p:tgtEl>
                                          <p:spTgt spid="33796"/>
                                        </p:tgtEl>
                                        <p:attrNameLst>
                                          <p:attrName>ppt_x</p:attrName>
                                        </p:attrNameLst>
                                      </p:cBhvr>
                                      <p:tavLst>
                                        <p:tav tm="0">
                                          <p:val>
                                            <p:strVal val="0-#ppt_w/2"/>
                                          </p:val>
                                        </p:tav>
                                        <p:tav tm="100000">
                                          <p:val>
                                            <p:strVal val="#ppt_x"/>
                                          </p:val>
                                        </p:tav>
                                      </p:tavLst>
                                    </p:anim>
                                    <p:anim calcmode="lin" valueType="num">
                                      <p:cBhvr additive="base">
                                        <p:cTn id="8" dur="1000" fill="hold"/>
                                        <p:tgtEl>
                                          <p:spTgt spid="3379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1000" fill="hold"/>
                                        <p:tgtEl>
                                          <p:spTgt spid="33797"/>
                                        </p:tgtEl>
                                        <p:attrNameLst>
                                          <p:attrName>ppt_x</p:attrName>
                                        </p:attrNameLst>
                                      </p:cBhvr>
                                      <p:tavLst>
                                        <p:tav tm="0">
                                          <p:val>
                                            <p:strVal val="0-#ppt_w/2"/>
                                          </p:val>
                                        </p:tav>
                                        <p:tav tm="100000">
                                          <p:val>
                                            <p:strVal val="#ppt_x"/>
                                          </p:val>
                                        </p:tav>
                                      </p:tavLst>
                                    </p:anim>
                                    <p:anim calcmode="lin" valueType="num">
                                      <p:cBhvr additive="base">
                                        <p:cTn id="13" dur="1000" fill="hold"/>
                                        <p:tgtEl>
                                          <p:spTgt spid="3379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3798"/>
                                        </p:tgtEl>
                                        <p:attrNameLst>
                                          <p:attrName>style.visibility</p:attrName>
                                        </p:attrNameLst>
                                      </p:cBhvr>
                                      <p:to>
                                        <p:strVal val="visible"/>
                                      </p:to>
                                    </p:set>
                                    <p:anim calcmode="lin" valueType="num">
                                      <p:cBhvr additive="base">
                                        <p:cTn id="17" dur="1000" fill="hold"/>
                                        <p:tgtEl>
                                          <p:spTgt spid="33798"/>
                                        </p:tgtEl>
                                        <p:attrNameLst>
                                          <p:attrName>ppt_x</p:attrName>
                                        </p:attrNameLst>
                                      </p:cBhvr>
                                      <p:tavLst>
                                        <p:tav tm="0">
                                          <p:val>
                                            <p:strVal val="0-#ppt_w/2"/>
                                          </p:val>
                                        </p:tav>
                                        <p:tav tm="100000">
                                          <p:val>
                                            <p:strVal val="#ppt_x"/>
                                          </p:val>
                                        </p:tav>
                                      </p:tavLst>
                                    </p:anim>
                                    <p:anim calcmode="lin" valueType="num">
                                      <p:cBhvr additive="base">
                                        <p:cTn id="18"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3797"/>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3797"/>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4" presetClass="entr" presetSubtype="32" fill="hold" nodeType="withEffect">
                                  <p:stCondLst>
                                    <p:cond delay="0"/>
                                  </p:stCondLst>
                                  <p:childTnLst>
                                    <p:set>
                                      <p:cBhvr>
                                        <p:cTn id="25" dur="1" fill="hold">
                                          <p:stCondLst>
                                            <p:cond delay="0"/>
                                          </p:stCondLst>
                                        </p:cTn>
                                        <p:tgtEl>
                                          <p:spTgt spid="33801"/>
                                        </p:tgtEl>
                                        <p:attrNameLst>
                                          <p:attrName>style.visibility</p:attrName>
                                        </p:attrNameLst>
                                      </p:cBhvr>
                                      <p:to>
                                        <p:strVal val="visible"/>
                                      </p:to>
                                    </p:set>
                                    <p:animEffect transition="in" filter="box(out)">
                                      <p:cBhvr>
                                        <p:cTn id="26" dur="500"/>
                                        <p:tgtEl>
                                          <p:spTgt spid="33801"/>
                                        </p:tgtEl>
                                      </p:cBhvr>
                                    </p:animEffect>
                                  </p:childTnLst>
                                </p:cTn>
                              </p:par>
                            </p:childTnLst>
                          </p:cTn>
                        </p:par>
                      </p:childTnLst>
                    </p:cTn>
                  </p:par>
                </p:childTnLst>
              </p:cTn>
              <p:nextCondLst>
                <p:cond evt="onClick" delay="0">
                  <p:tgtEl>
                    <p:spTgt spid="33797"/>
                  </p:tgtEl>
                </p:cond>
              </p:nextCondLst>
            </p:seq>
            <p:seq concurrent="1" nextAc="seek">
              <p:cTn id="27" restart="whenNotActive" fill="hold" evtFilter="cancelBubble" nodeType="interactiveSeq">
                <p:stCondLst>
                  <p:cond evt="onClick" delay="0">
                    <p:tgtEl>
                      <p:spTgt spid="33798"/>
                    </p:tgtEl>
                  </p:cond>
                </p:stCondLst>
                <p:endSync evt="end" delay="0">
                  <p:rtn val="all"/>
                </p:endSync>
                <p:childTnLst>
                  <p:par>
                    <p:cTn id="28" fill="hold">
                      <p:stCondLst>
                        <p:cond delay="0"/>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3804"/>
                                        </p:tgtEl>
                                        <p:attrNameLst>
                                          <p:attrName>style.visibility</p:attrName>
                                        </p:attrNameLst>
                                      </p:cBhvr>
                                      <p:to>
                                        <p:strVal val="visible"/>
                                      </p:to>
                                    </p:set>
                                    <p:animEffect transition="in" filter="box(out)">
                                      <p:cBhvr>
                                        <p:cTn id="32" dur="500"/>
                                        <p:tgtEl>
                                          <p:spTgt spid="33804"/>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98"/>
                  </p:tgtEl>
                </p:cond>
              </p:nextCondLst>
            </p:seq>
          </p:childTnLst>
        </p:cTn>
      </p:par>
    </p:tnLst>
    <p:bldLst>
      <p:bldP spid="33796" grpId="0"/>
      <p:bldP spid="33797" grpId="0"/>
      <p:bldP spid="33797" grpId="1"/>
      <p:bldP spid="3379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sz="quarter" idx="2"/>
          </p:nvPr>
        </p:nvGraphicFramePr>
        <p:xfrm>
          <a:off x="3962400" y="2743200"/>
          <a:ext cx="1301750" cy="1106488"/>
        </p:xfrm>
        <a:graphic>
          <a:graphicData uri="http://schemas.openxmlformats.org/presentationml/2006/ole">
            <mc:AlternateContent xmlns:mc="http://schemas.openxmlformats.org/markup-compatibility/2006">
              <mc:Choice xmlns:v="urn:schemas-microsoft-com:vml" Requires="v">
                <p:oleObj spid="_x0000_s8197" name="CorelDRAW" r:id="rId3" imgW="1162800" imgH="950040" progId="">
                  <p:embed/>
                </p:oleObj>
              </mc:Choice>
              <mc:Fallback>
                <p:oleObj name="CorelDRAW" r:id="rId3" imgW="1162800" imgH="950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743200"/>
                        <a:ext cx="130175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Text Box 3"/>
          <p:cNvSpPr txBox="1">
            <a:spLocks noChangeArrowheads="1"/>
          </p:cNvSpPr>
          <p:nvPr/>
        </p:nvSpPr>
        <p:spPr bwMode="auto">
          <a:xfrm>
            <a:off x="1371600" y="1828800"/>
            <a:ext cx="5943600" cy="457200"/>
          </a:xfrm>
          <a:prstGeom prst="rect">
            <a:avLst/>
          </a:prstGeom>
          <a:noFill/>
          <a:ln w="9525">
            <a:noFill/>
            <a:miter lim="800000"/>
            <a:headEnd/>
            <a:tailEnd/>
          </a:ln>
          <a:effectLst/>
        </p:spPr>
        <p:txBody>
          <a:bodyPr>
            <a:spAutoFit/>
          </a:bodyPr>
          <a:lstStyle/>
          <a:p>
            <a:pPr>
              <a:spcBef>
                <a:spcPct val="50000"/>
              </a:spcBef>
            </a:pPr>
            <a:r>
              <a:rPr lang="en-US" i="0">
                <a:solidFill>
                  <a:srgbClr val="0000CC"/>
                </a:solidFill>
              </a:rPr>
              <a:t>* Có mấy loại chất dẻo, là những loại nào?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left)">
                                      <p:cBhvr>
                                        <p:cTn id="11"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04800" y="2743200"/>
            <a:ext cx="8610600" cy="1446550"/>
          </a:xfrm>
          <a:prstGeom prst="rect">
            <a:avLst/>
          </a:prstGeom>
          <a:noFill/>
          <a:ln w="9525">
            <a:noFill/>
            <a:miter lim="800000"/>
            <a:headEnd/>
            <a:tailEnd/>
          </a:ln>
          <a:effectLst/>
        </p:spPr>
        <p:txBody>
          <a:bodyPr wrap="square">
            <a:spAutoFit/>
          </a:bodyPr>
          <a:lstStyle/>
          <a:p>
            <a:pPr>
              <a:spcBef>
                <a:spcPct val="50000"/>
              </a:spcBef>
            </a:pPr>
            <a:r>
              <a:rPr lang="en-US" sz="4400" b="1" i="0" smtClean="0">
                <a:latin typeface="Arial" pitchFamily="34" charset="0"/>
                <a:cs typeface="Arial" pitchFamily="34" charset="0"/>
              </a:rPr>
              <a:t>1. </a:t>
            </a:r>
            <a:r>
              <a:rPr lang="en-US" sz="4400" b="1" i="0">
                <a:latin typeface="Arial" pitchFamily="34" charset="0"/>
                <a:cs typeface="Arial" pitchFamily="34" charset="0"/>
              </a:rPr>
              <a:t>Nguồn gốc của một số loại tơ </a:t>
            </a:r>
            <a:r>
              <a:rPr lang="en-US" sz="4400" b="1" i="0" smtClean="0">
                <a:latin typeface="Arial" pitchFamily="34" charset="0"/>
                <a:cs typeface="Arial" pitchFamily="34" charset="0"/>
              </a:rPr>
              <a:t>sợi.</a:t>
            </a:r>
            <a:endParaRPr lang="en-US" sz="4400" b="1" i="0">
              <a:latin typeface="Arial" pitchFamily="34" charset="0"/>
              <a:cs typeface="Arial" pitchFamily="34" charset="0"/>
            </a:endParaRPr>
          </a:p>
        </p:txBody>
      </p:sp>
      <p:sp>
        <p:nvSpPr>
          <p:cNvPr id="12" name="Text Box 5"/>
          <p:cNvSpPr txBox="1">
            <a:spLocks noChangeArrowheads="1"/>
          </p:cNvSpPr>
          <p:nvPr/>
        </p:nvSpPr>
        <p:spPr bwMode="auto">
          <a:xfrm>
            <a:off x="304800" y="457200"/>
            <a:ext cx="8382000" cy="2862322"/>
          </a:xfrm>
          <a:prstGeom prst="rect">
            <a:avLst/>
          </a:prstGeom>
          <a:noFill/>
          <a:ln w="9525">
            <a:noFill/>
            <a:miter lim="800000"/>
            <a:headEnd/>
            <a:tailEnd/>
          </a:ln>
          <a:effectLst/>
        </p:spPr>
        <p:txBody>
          <a:bodyPr wrap="square">
            <a:spAutoFit/>
          </a:bodyPr>
          <a:lstStyle/>
          <a:p>
            <a:pPr algn="ctr"/>
            <a:endParaRPr lang="en-US" sz="3200" b="1" dirty="0" smtClean="0">
              <a:solidFill>
                <a:srgbClr val="0033CC"/>
              </a:solidFill>
              <a:latin typeface="Arial" pitchFamily="34" charset="0"/>
              <a:cs typeface="Arial" pitchFamily="34" charset="0"/>
            </a:endParaRPr>
          </a:p>
          <a:p>
            <a:pPr algn="ctr"/>
            <a:r>
              <a:rPr lang="en-US" sz="3200" b="1" i="0" u="sng" dirty="0" err="1" smtClean="0">
                <a:solidFill>
                  <a:srgbClr val="0033CC"/>
                </a:solidFill>
                <a:latin typeface="Arial" pitchFamily="34" charset="0"/>
                <a:cs typeface="Arial" pitchFamily="34" charset="0"/>
              </a:rPr>
              <a:t>Khoa</a:t>
            </a:r>
            <a:r>
              <a:rPr lang="en-US" sz="3200" b="1" i="0" u="sng" dirty="0" smtClean="0">
                <a:solidFill>
                  <a:srgbClr val="0033CC"/>
                </a:solidFill>
                <a:latin typeface="Arial" pitchFamily="34" charset="0"/>
                <a:cs typeface="Arial" pitchFamily="34" charset="0"/>
              </a:rPr>
              <a:t> </a:t>
            </a:r>
            <a:r>
              <a:rPr lang="en-US" sz="3200" b="1" i="0" u="sng" dirty="0" err="1" smtClean="0">
                <a:solidFill>
                  <a:srgbClr val="0033CC"/>
                </a:solidFill>
                <a:latin typeface="Arial" pitchFamily="34" charset="0"/>
                <a:cs typeface="Arial" pitchFamily="34" charset="0"/>
              </a:rPr>
              <a:t>học</a:t>
            </a:r>
            <a:endParaRPr lang="en-US" sz="3200" b="1" i="0" u="sng" dirty="0" smtClean="0">
              <a:solidFill>
                <a:srgbClr val="0033CC"/>
              </a:solidFill>
              <a:latin typeface="Arial" pitchFamily="34" charset="0"/>
              <a:cs typeface="Arial" pitchFamily="34" charset="0"/>
            </a:endParaRPr>
          </a:p>
          <a:p>
            <a:pPr algn="ctr"/>
            <a:r>
              <a:rPr lang="en-US" sz="6000" b="1" i="0" dirty="0" err="1" smtClean="0">
                <a:solidFill>
                  <a:srgbClr val="FF0000"/>
                </a:solidFill>
                <a:latin typeface="Arial" pitchFamily="34" charset="0"/>
                <a:cs typeface="Arial" pitchFamily="34" charset="0"/>
              </a:rPr>
              <a:t>TƠ</a:t>
            </a:r>
            <a:r>
              <a:rPr lang="en-US" sz="6000" b="1" i="0" dirty="0" smtClean="0">
                <a:solidFill>
                  <a:srgbClr val="FF0000"/>
                </a:solidFill>
                <a:latin typeface="Arial" pitchFamily="34" charset="0"/>
                <a:cs typeface="Arial" pitchFamily="34" charset="0"/>
              </a:rPr>
              <a:t> </a:t>
            </a:r>
            <a:r>
              <a:rPr lang="en-US" sz="6000" b="1" i="0" dirty="0" err="1" smtClean="0">
                <a:solidFill>
                  <a:srgbClr val="FF0000"/>
                </a:solidFill>
                <a:latin typeface="Arial" pitchFamily="34" charset="0"/>
                <a:cs typeface="Arial" pitchFamily="34" charset="0"/>
              </a:rPr>
              <a:t>SỢI</a:t>
            </a:r>
            <a:endParaRPr lang="en-US" sz="6000" b="1" i="0" dirty="0" smtClean="0">
              <a:solidFill>
                <a:srgbClr val="FF0000"/>
              </a:solidFill>
              <a:latin typeface="Arial" pitchFamily="34" charset="0"/>
              <a:cs typeface="Arial" pitchFamily="34" charset="0"/>
            </a:endParaRPr>
          </a:p>
          <a:p>
            <a:pPr algn="ctr"/>
            <a:endParaRPr lang="en-US" sz="3200" b="1" i="0" u="sng" dirty="0" smtClean="0">
              <a:solidFill>
                <a:srgbClr val="0033CC"/>
              </a:solidFill>
              <a:latin typeface="Arial" pitchFamily="34" charset="0"/>
              <a:cs typeface="Arial" pitchFamily="34" charset="0"/>
            </a:endParaRPr>
          </a:p>
          <a:p>
            <a:endParaRPr lang="vi-VN" dirty="0" smtClean="0"/>
          </a:p>
        </p:txBody>
      </p:sp>
      <p:sp>
        <p:nvSpPr>
          <p:cNvPr id="14" name="Text Box 3"/>
          <p:cNvSpPr txBox="1">
            <a:spLocks noChangeArrowheads="1"/>
          </p:cNvSpPr>
          <p:nvPr/>
        </p:nvSpPr>
        <p:spPr bwMode="auto">
          <a:xfrm>
            <a:off x="381000" y="4267200"/>
            <a:ext cx="7315200" cy="769441"/>
          </a:xfrm>
          <a:prstGeom prst="rect">
            <a:avLst/>
          </a:prstGeom>
          <a:noFill/>
          <a:ln w="9525">
            <a:noFill/>
            <a:miter lim="800000"/>
            <a:headEnd/>
            <a:tailEnd/>
          </a:ln>
          <a:effectLst/>
        </p:spPr>
        <p:txBody>
          <a:bodyPr wrap="square">
            <a:spAutoFit/>
          </a:bodyPr>
          <a:lstStyle/>
          <a:p>
            <a:pPr>
              <a:spcBef>
                <a:spcPct val="50000"/>
              </a:spcBef>
            </a:pPr>
            <a:r>
              <a:rPr lang="en-US" sz="4400" b="1" i="0" dirty="0" smtClean="0">
                <a:solidFill>
                  <a:srgbClr val="0033CC"/>
                </a:solidFill>
                <a:latin typeface="Arial" pitchFamily="34" charset="0"/>
                <a:cs typeface="Arial" pitchFamily="34" charset="0"/>
              </a:rPr>
              <a:t>2. </a:t>
            </a:r>
            <a:r>
              <a:rPr lang="en-US" sz="4400" b="1" i="0" dirty="0" err="1">
                <a:solidFill>
                  <a:srgbClr val="0033CC"/>
                </a:solidFill>
                <a:latin typeface="Arial" pitchFamily="34" charset="0"/>
                <a:cs typeface="Arial" pitchFamily="34" charset="0"/>
              </a:rPr>
              <a:t>Tính</a:t>
            </a:r>
            <a:r>
              <a:rPr lang="en-US" sz="4400" b="1" i="0" dirty="0">
                <a:solidFill>
                  <a:srgbClr val="0033CC"/>
                </a:solidFill>
                <a:latin typeface="Arial" pitchFamily="34" charset="0"/>
                <a:cs typeface="Arial" pitchFamily="34" charset="0"/>
              </a:rPr>
              <a:t> </a:t>
            </a:r>
            <a:r>
              <a:rPr lang="en-US" sz="4400" b="1" i="0" dirty="0" err="1">
                <a:solidFill>
                  <a:srgbClr val="0033CC"/>
                </a:solidFill>
                <a:latin typeface="Arial" pitchFamily="34" charset="0"/>
                <a:cs typeface="Arial" pitchFamily="34" charset="0"/>
              </a:rPr>
              <a:t>chất</a:t>
            </a:r>
            <a:r>
              <a:rPr lang="en-US" sz="4400" b="1" i="0" dirty="0">
                <a:solidFill>
                  <a:srgbClr val="0033CC"/>
                </a:solidFill>
                <a:latin typeface="Arial" pitchFamily="34" charset="0"/>
                <a:cs typeface="Arial" pitchFamily="34" charset="0"/>
              </a:rPr>
              <a:t> </a:t>
            </a:r>
            <a:r>
              <a:rPr lang="en-US" sz="4400" b="1" i="0" dirty="0" err="1">
                <a:solidFill>
                  <a:srgbClr val="0033CC"/>
                </a:solidFill>
                <a:latin typeface="Arial" pitchFamily="34" charset="0"/>
                <a:cs typeface="Arial" pitchFamily="34" charset="0"/>
              </a:rPr>
              <a:t>của</a:t>
            </a:r>
            <a:r>
              <a:rPr lang="en-US" sz="4400" b="1" i="0" dirty="0">
                <a:solidFill>
                  <a:srgbClr val="0033CC"/>
                </a:solidFill>
                <a:latin typeface="Arial" pitchFamily="34" charset="0"/>
                <a:cs typeface="Arial" pitchFamily="34" charset="0"/>
              </a:rPr>
              <a:t> </a:t>
            </a:r>
            <a:r>
              <a:rPr lang="en-US" sz="4400" b="1" i="0" dirty="0" err="1">
                <a:solidFill>
                  <a:srgbClr val="0033CC"/>
                </a:solidFill>
                <a:latin typeface="Arial" pitchFamily="34" charset="0"/>
                <a:cs typeface="Arial" pitchFamily="34" charset="0"/>
              </a:rPr>
              <a:t>tơ</a:t>
            </a:r>
            <a:r>
              <a:rPr lang="en-US" sz="4400" b="1" i="0" dirty="0">
                <a:solidFill>
                  <a:srgbClr val="0033CC"/>
                </a:solidFill>
                <a:latin typeface="Arial" pitchFamily="34" charset="0"/>
                <a:cs typeface="Arial" pitchFamily="34" charset="0"/>
              </a:rPr>
              <a:t> </a:t>
            </a:r>
            <a:r>
              <a:rPr lang="en-US" sz="4400" b="1" i="0" dirty="0" err="1" smtClean="0">
                <a:solidFill>
                  <a:srgbClr val="0033CC"/>
                </a:solidFill>
                <a:latin typeface="Arial" pitchFamily="34" charset="0"/>
                <a:cs typeface="Arial" pitchFamily="34" charset="0"/>
              </a:rPr>
              <a:t>sợi</a:t>
            </a:r>
            <a:endParaRPr lang="en-US" sz="4400" b="1" i="0" dirty="0">
              <a:solidFill>
                <a:srgbClr val="0033CC"/>
              </a:solidFill>
              <a:latin typeface="Arial" pitchFamily="34" charset="0"/>
              <a:cs typeface="Arial" pitchFamily="34" charset="0"/>
            </a:endParaRPr>
          </a:p>
        </p:txBody>
      </p:sp>
      <p:sp>
        <p:nvSpPr>
          <p:cNvPr id="15" name="Text Box 3"/>
          <p:cNvSpPr txBox="1">
            <a:spLocks noChangeArrowheads="1"/>
          </p:cNvSpPr>
          <p:nvPr/>
        </p:nvSpPr>
        <p:spPr bwMode="auto">
          <a:xfrm>
            <a:off x="304800" y="5105400"/>
            <a:ext cx="8229600" cy="1323439"/>
          </a:xfrm>
          <a:prstGeom prst="rect">
            <a:avLst/>
          </a:prstGeom>
          <a:noFill/>
          <a:ln w="9525">
            <a:noFill/>
            <a:miter lim="800000"/>
            <a:headEnd/>
            <a:tailEnd/>
          </a:ln>
          <a:effectLst/>
        </p:spPr>
        <p:txBody>
          <a:bodyPr wrap="square">
            <a:spAutoFit/>
          </a:bodyPr>
          <a:lstStyle/>
          <a:p>
            <a:pPr>
              <a:spcBef>
                <a:spcPct val="50000"/>
              </a:spcBef>
            </a:pPr>
            <a:r>
              <a:rPr lang="en-US" sz="4000" b="1" i="0" smtClean="0">
                <a:latin typeface="Arial" pitchFamily="34" charset="0"/>
                <a:cs typeface="Arial" pitchFamily="34" charset="0"/>
              </a:rPr>
              <a:t>3. </a:t>
            </a:r>
            <a:r>
              <a:rPr lang="en-US" sz="4000" b="1" i="0">
                <a:latin typeface="Arial" pitchFamily="34" charset="0"/>
                <a:cs typeface="Arial" pitchFamily="34" charset="0"/>
              </a:rPr>
              <a:t>Công dụng của một số loại tơ </a:t>
            </a:r>
            <a:r>
              <a:rPr lang="en-US" sz="4000" b="1" i="0" smtClean="0">
                <a:latin typeface="Arial" pitchFamily="34" charset="0"/>
                <a:cs typeface="Arial" pitchFamily="34" charset="0"/>
              </a:rPr>
              <a:t>sợi.</a:t>
            </a:r>
            <a:endParaRPr lang="en-US" sz="4000" b="1" i="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6" name="Picture 6" descr="Phơi đay"/>
          <p:cNvPicPr>
            <a:picLocks noChangeAspect="1" noChangeArrowheads="1"/>
          </p:cNvPicPr>
          <p:nvPr/>
        </p:nvPicPr>
        <p:blipFill>
          <a:blip r:embed="rId2"/>
          <a:srcRect b="5769"/>
          <a:stretch>
            <a:fillRect/>
          </a:stretch>
        </p:blipFill>
        <p:spPr bwMode="auto">
          <a:xfrm>
            <a:off x="838200" y="228600"/>
            <a:ext cx="7315200" cy="6019800"/>
          </a:xfrm>
          <a:prstGeom prst="rect">
            <a:avLst/>
          </a:prstGeom>
          <a:noFill/>
        </p:spPr>
      </p:pic>
      <p:sp>
        <p:nvSpPr>
          <p:cNvPr id="10249" name="Text Box 9"/>
          <p:cNvSpPr txBox="1">
            <a:spLocks noChangeArrowheads="1"/>
          </p:cNvSpPr>
          <p:nvPr/>
        </p:nvSpPr>
        <p:spPr bwMode="auto">
          <a:xfrm>
            <a:off x="990600" y="6019800"/>
            <a:ext cx="3819525" cy="707886"/>
          </a:xfrm>
          <a:prstGeom prst="rect">
            <a:avLst/>
          </a:prstGeom>
          <a:noFill/>
          <a:ln w="9525">
            <a:noFill/>
            <a:miter lim="800000"/>
            <a:headEnd/>
            <a:tailEnd/>
          </a:ln>
          <a:effectLst/>
        </p:spPr>
        <p:txBody>
          <a:bodyPr wrap="square">
            <a:spAutoFit/>
          </a:bodyPr>
          <a:lstStyle/>
          <a:p>
            <a:pPr algn="ctr">
              <a:spcBef>
                <a:spcPct val="50000"/>
              </a:spcBef>
            </a:pPr>
            <a:r>
              <a:rPr lang="en-US" sz="4000" b="1" i="0">
                <a:latin typeface="Arial" pitchFamily="34" charset="0"/>
                <a:cs typeface="Arial" pitchFamily="34" charset="0"/>
              </a:rPr>
              <a:t>1. Phơi đay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4" descr="Cán bông"/>
          <p:cNvPicPr>
            <a:picLocks noChangeAspect="1" noChangeArrowheads="1"/>
          </p:cNvPicPr>
          <p:nvPr/>
        </p:nvPicPr>
        <p:blipFill>
          <a:blip r:embed="rId2"/>
          <a:srcRect b="8333"/>
          <a:stretch>
            <a:fillRect/>
          </a:stretch>
        </p:blipFill>
        <p:spPr bwMode="auto">
          <a:xfrm>
            <a:off x="914400" y="304800"/>
            <a:ext cx="7772399" cy="5695950"/>
          </a:xfrm>
          <a:prstGeom prst="rect">
            <a:avLst/>
          </a:prstGeom>
          <a:noFill/>
        </p:spPr>
      </p:pic>
      <p:sp>
        <p:nvSpPr>
          <p:cNvPr id="10250" name="Text Box 10"/>
          <p:cNvSpPr txBox="1">
            <a:spLocks noChangeArrowheads="1"/>
          </p:cNvSpPr>
          <p:nvPr/>
        </p:nvSpPr>
        <p:spPr bwMode="auto">
          <a:xfrm>
            <a:off x="2590800" y="6019800"/>
            <a:ext cx="3810000" cy="707886"/>
          </a:xfrm>
          <a:prstGeom prst="rect">
            <a:avLst/>
          </a:prstGeom>
          <a:noFill/>
          <a:ln w="9525">
            <a:noFill/>
            <a:miter lim="800000"/>
            <a:headEnd/>
            <a:tailEnd/>
          </a:ln>
          <a:effectLst/>
        </p:spPr>
        <p:txBody>
          <a:bodyPr wrap="square">
            <a:spAutoFit/>
          </a:bodyPr>
          <a:lstStyle/>
          <a:p>
            <a:pPr algn="ctr">
              <a:spcBef>
                <a:spcPct val="50000"/>
              </a:spcBef>
            </a:pPr>
            <a:r>
              <a:rPr lang="en-US" sz="4000" b="1" i="0">
                <a:latin typeface="Arial" pitchFamily="34" charset="0"/>
                <a:cs typeface="Arial" pitchFamily="34" charset="0"/>
              </a:rPr>
              <a:t>2. Cán bông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5" name="Picture 5" descr="Kéo tơ"/>
          <p:cNvPicPr>
            <a:picLocks noChangeAspect="1" noChangeArrowheads="1"/>
          </p:cNvPicPr>
          <p:nvPr/>
        </p:nvPicPr>
        <p:blipFill>
          <a:blip r:embed="rId2"/>
          <a:srcRect l="13754"/>
          <a:stretch>
            <a:fillRect/>
          </a:stretch>
        </p:blipFill>
        <p:spPr bwMode="auto">
          <a:xfrm>
            <a:off x="685800" y="1"/>
            <a:ext cx="8458200" cy="5994400"/>
          </a:xfrm>
          <a:prstGeom prst="rect">
            <a:avLst/>
          </a:prstGeom>
          <a:noFill/>
        </p:spPr>
      </p:pic>
      <p:sp>
        <p:nvSpPr>
          <p:cNvPr id="10251" name="Text Box 11"/>
          <p:cNvSpPr txBox="1">
            <a:spLocks noChangeArrowheads="1"/>
          </p:cNvSpPr>
          <p:nvPr/>
        </p:nvSpPr>
        <p:spPr bwMode="auto">
          <a:xfrm>
            <a:off x="2971800" y="6019800"/>
            <a:ext cx="3276600" cy="646331"/>
          </a:xfrm>
          <a:prstGeom prst="rect">
            <a:avLst/>
          </a:prstGeom>
          <a:noFill/>
          <a:ln w="9525">
            <a:noFill/>
            <a:miter lim="800000"/>
            <a:headEnd/>
            <a:tailEnd/>
          </a:ln>
          <a:effectLst/>
        </p:spPr>
        <p:txBody>
          <a:bodyPr wrap="square">
            <a:spAutoFit/>
          </a:bodyPr>
          <a:lstStyle/>
          <a:p>
            <a:pPr algn="ctr">
              <a:spcBef>
                <a:spcPct val="50000"/>
              </a:spcBef>
            </a:pPr>
            <a:r>
              <a:rPr lang="en-US" sz="3600" b="1" i="0">
                <a:latin typeface="Arial" pitchFamily="34" charset="0"/>
                <a:cs typeface="Arial" pitchFamily="34" charset="0"/>
              </a:rPr>
              <a:t>3. Kéo tơ</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rayons">
  <a:themeElements>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1_Crayons">
      <a:majorFont>
        <a:latin typeface="Comic Sans MS"/>
        <a:ea typeface=""/>
        <a:cs typeface=""/>
      </a:majorFont>
      <a:minorFont>
        <a:latin typeface="Comic Sans MS"/>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1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1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1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1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1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1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1289</Words>
  <Application>Microsoft Office PowerPoint</Application>
  <PresentationFormat>On-screen Show (4:3)</PresentationFormat>
  <Paragraphs>150</Paragraphs>
  <Slides>48</Slides>
  <Notes>1</Notes>
  <HiddenSlides>0</HiddenSlides>
  <MMClips>1</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53" baseType="lpstr">
      <vt:lpstr>Crayons</vt:lpstr>
      <vt:lpstr>Default Design</vt:lpstr>
      <vt:lpstr>Edge</vt:lpstr>
      <vt:lpstr>1_Crayons</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 Minh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 Hoai Nam</dc:creator>
  <cp:lastModifiedBy>Windows User</cp:lastModifiedBy>
  <cp:revision>359</cp:revision>
  <dcterms:created xsi:type="dcterms:W3CDTF">2008-12-22T03:12:14Z</dcterms:created>
  <dcterms:modified xsi:type="dcterms:W3CDTF">2019-12-23T08:23:32Z</dcterms:modified>
</cp:coreProperties>
</file>