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5"/>
  </p:notesMasterIdLst>
  <p:sldIdLst>
    <p:sldId id="471" r:id="rId11"/>
    <p:sldId id="353" r:id="rId12"/>
    <p:sldId id="510" r:id="rId13"/>
    <p:sldId id="511" r:id="rId14"/>
    <p:sldId id="352" r:id="rId15"/>
    <p:sldId id="512" r:id="rId16"/>
    <p:sldId id="513" r:id="rId17"/>
    <p:sldId id="514" r:id="rId18"/>
    <p:sldId id="519" r:id="rId19"/>
    <p:sldId id="515" r:id="rId20"/>
    <p:sldId id="516" r:id="rId21"/>
    <p:sldId id="517" r:id="rId22"/>
    <p:sldId id="518" r:id="rId23"/>
    <p:sldId id="492" r:id="rId24"/>
  </p:sldIdLst>
  <p:sldSz cx="12190413" cy="6859588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hung nguyễn" initials="n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7257D"/>
    <a:srgbClr val="2C6181"/>
    <a:srgbClr val="3296A8"/>
    <a:srgbClr val="6D8AAB"/>
    <a:srgbClr val="31709C"/>
    <a:srgbClr val="7697B3"/>
    <a:srgbClr val="6FA094"/>
    <a:srgbClr val="94BCB4"/>
    <a:srgbClr val="5950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22" autoAdjust="0"/>
    <p:restoredTop sz="97778" autoAdjust="0"/>
  </p:normalViewPr>
  <p:slideViewPr>
    <p:cSldViewPr snapToGrid="0" showGuides="1">
      <p:cViewPr varScale="1">
        <p:scale>
          <a:sx n="70" d="100"/>
          <a:sy n="70" d="100"/>
        </p:scale>
        <p:origin x="834" y="84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5030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1752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588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88EF-52D1-4258-9BE5-BCD010C7D4DE}" type="datetimeFigureOut">
              <a:rPr lang="zh-CN" altLang="en-US" smtClean="0"/>
              <a:t>2021/11/29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11/29/2021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29/11/2021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37.xml"/><Relationship Id="rId7" Type="http://schemas.openxmlformats.org/officeDocument/2006/relationships/slide" Target="slide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4" Type="http://schemas.openxmlformats.org/officeDocument/2006/relationships/audio" Target="../media/audio1.wav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="" xmlns:a16="http://schemas.microsoft.com/office/drawing/2014/main" id="{CD616A8A-8DE4-4AD9-B834-AD016ED3CF6D}"/>
              </a:ext>
            </a:extLst>
          </p:cNvPr>
          <p:cNvGrpSpPr/>
          <p:nvPr/>
        </p:nvGrpSpPr>
        <p:grpSpPr>
          <a:xfrm>
            <a:off x="4477945" y="996288"/>
            <a:ext cx="3507476" cy="1996412"/>
            <a:chOff x="2802618" y="3136900"/>
            <a:chExt cx="6578600" cy="1018073"/>
          </a:xfrm>
        </p:grpSpPr>
        <p:cxnSp>
          <p:nvCxnSpPr>
            <p:cNvPr id="14" name="直接连接符 13">
              <a:extLst>
                <a:ext uri="{FF2B5EF4-FFF2-40B4-BE49-F238E27FC236}">
                  <a16:creationId xmlns="" xmlns:a16="http://schemas.microsoft.com/office/drawing/2014/main" id="{308B314E-C961-426C-B56B-D1FF8A65FF28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="" xmlns:a16="http://schemas.microsoft.com/office/drawing/2014/main" id="{FAF248B9-42D9-4B53-9840-EFB7A8310D0D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0143" y="1879523"/>
            <a:ext cx="9170125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Thứ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hai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ngày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29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tháng 1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năm 20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21</a:t>
            </a:r>
          </a:p>
          <a:p>
            <a:pPr lvl="0" algn="ctr"/>
            <a:r>
              <a:rPr lang="en-US" sz="4400" b="1" u="sng" dirty="0" err="1">
                <a:solidFill>
                  <a:srgbClr val="002060"/>
                </a:solidFill>
                <a:latin typeface="HP001 4 hàng" panose="020B0603050302020204" pitchFamily="34" charset="0"/>
              </a:rPr>
              <a:t>Toán</a:t>
            </a:r>
            <a:endParaRPr lang="en-US" sz="4400" b="1" u="sng" dirty="0">
              <a:solidFill>
                <a:srgbClr val="002060"/>
              </a:solidFill>
              <a:latin typeface="HP001 4 hàng" panose="020B0603050302020204" pitchFamily="34" charset="0"/>
            </a:endParaRPr>
          </a:p>
          <a:p>
            <a:pPr lvl="0" algn="ctr"/>
            <a:r>
              <a:rPr lang="en-US" sz="3600" b="1" u="sng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u="sng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62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 smtClean="0">
                <a:solidFill>
                  <a:srgbClr val="002060"/>
                </a:solidFill>
                <a:latin typeface="HP001 4 hàng" panose="020B0603050302020204" pitchFamily="34" charset="0"/>
              </a:rPr>
              <a:t>Nhân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ba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45431" y="560418"/>
            <a:ext cx="59913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solidFill>
                  <a:srgbClr val="002060"/>
                </a:solidFill>
              </a:rPr>
              <a:t>Trường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Tiểu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học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Ngọc</a:t>
            </a:r>
            <a:r>
              <a:rPr lang="en-US" sz="3000" dirty="0" smtClean="0">
                <a:solidFill>
                  <a:srgbClr val="002060"/>
                </a:solidFill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</a:rPr>
              <a:t>Lâm</a:t>
            </a:r>
            <a:endParaRPr lang="en-US" sz="3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04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076" y="877998"/>
            <a:ext cx="11913249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Arial" charset="0"/>
              </a:rPr>
              <a:t>Bài 3 </a:t>
            </a:r>
            <a:r>
              <a:rPr lang="vi-VN" sz="4000" b="1" dirty="0">
                <a:solidFill>
                  <a:srgbClr val="FF0000"/>
                </a:solidFill>
                <a:latin typeface="HP001 4 hàng" panose="020B0603050302020204" pitchFamily="34" charset="0"/>
                <a:cs typeface="Arial" charset="0"/>
              </a:rPr>
              <a:t>: </a:t>
            </a:r>
            <a:r>
              <a:rPr lang="vi-VN" sz="4000" b="1" dirty="0">
                <a:solidFill>
                  <a:srgbClr val="002060"/>
                </a:solidFill>
                <a:latin typeface="HP001 4 hàng" panose="020B0603050302020204" pitchFamily="34" charset="0"/>
                <a:cs typeface="Arial" charset="0"/>
              </a:rPr>
              <a:t>Tính diện tích của mảnh vườn hình vuông có cạnh dài 125m</a:t>
            </a:r>
            <a:r>
              <a:rPr lang="vi-VN" sz="4000" b="1" dirty="0" smtClean="0">
                <a:solidFill>
                  <a:srgbClr val="002060"/>
                </a:solidFill>
                <a:latin typeface="HP001 4 hàng" panose="020B0603050302020204" pitchFamily="34" charset="0"/>
                <a:cs typeface="Arial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HP001 4 hàng" panose="020B0603050302020204" pitchFamily="34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6545098" y="1425508"/>
            <a:ext cx="506015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8860" y="2135897"/>
            <a:ext cx="0" cy="0"/>
          </a:xfrm>
          <a:prstGeom prst="lin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433319" y="1425508"/>
            <a:ext cx="2870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982471" y="3108534"/>
            <a:ext cx="1828801" cy="1828800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vi-VN" sz="4000" b="1" dirty="0">
                <a:latin typeface="HP001 4 hàng" panose="020B0603050302020204" pitchFamily="34" charset="0"/>
              </a:rPr>
              <a:t>   </a:t>
            </a:r>
            <a:r>
              <a:rPr lang="vi-VN" sz="3200" b="1" dirty="0">
                <a:solidFill>
                  <a:schemeClr val="tx1"/>
                </a:solidFill>
                <a:latin typeface="HP001 4 hàng" panose="020B0603050302020204" pitchFamily="34" charset="0"/>
                <a:cs typeface="Times New Roman" pitchFamily="18" charset="0"/>
              </a:rPr>
              <a:t>?</a:t>
            </a:r>
            <a:r>
              <a:rPr lang="vi-VN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m</a:t>
            </a:r>
            <a:r>
              <a:rPr lang="vi-VN" sz="3600" b="1" baseline="30000" dirty="0">
                <a:solidFill>
                  <a:srgbClr val="FF0000"/>
                </a:solidFill>
                <a:latin typeface="HP001 4 hàng" panose="020B0603050302020204" pitchFamily="34" charset="0"/>
              </a:rPr>
              <a:t>2</a:t>
            </a:r>
            <a:endParaRPr lang="vi-VN" sz="16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 rot="5400000">
            <a:off x="1793711" y="4267411"/>
            <a:ext cx="206375" cy="18288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latin typeface="HP001 4 hàng" panose="020B06030503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2476" y="5312026"/>
            <a:ext cx="16859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HP001 4 hàng" panose="020B0603050302020204" pitchFamily="34" charset="0"/>
              </a:rPr>
              <a:t>125 m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935876" y="2777686"/>
            <a:ext cx="15875" cy="31654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545098" y="2450666"/>
            <a:ext cx="272573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B</a:t>
            </a:r>
            <a:r>
              <a:rPr lang="en-US" sz="4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ài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u="sng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giải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  <a:endParaRPr lang="vi-VN" sz="4000" b="1" u="sng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82076" y="3326063"/>
            <a:ext cx="82083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Diện tích mảnh vườn hình vuông 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là: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00512" y="3980113"/>
            <a:ext cx="2760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125 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125 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=</a:t>
            </a:r>
            <a:endParaRPr lang="vi-VN" sz="3600" b="1" baseline="30000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9226" y="4755458"/>
            <a:ext cx="61045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        </a:t>
            </a:r>
            <a:r>
              <a:rPr lang="vi-VN" sz="3600" b="1" u="sng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Đáp </a:t>
            </a:r>
            <a:r>
              <a:rPr lang="vi-VN" sz="3600" b="1" u="sng" dirty="0">
                <a:solidFill>
                  <a:srgbClr val="002060"/>
                </a:solidFill>
                <a:latin typeface="HP001 4 hàng" panose="020B0603050302020204" pitchFamily="34" charset="0"/>
              </a:rPr>
              <a:t>số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</a:t>
            </a:r>
            <a:r>
              <a:rPr lang="vi-VN" sz="3600" b="1" dirty="0">
                <a:latin typeface="HP001 4 hàng" panose="020B0603050302020204" pitchFamily="34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15 625 m</a:t>
            </a:r>
            <a:r>
              <a:rPr lang="vi-VN" sz="3600" b="1" baseline="30000" dirty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07955" y="1995581"/>
            <a:ext cx="343342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61361" y="4000585"/>
            <a:ext cx="3330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15 </a:t>
            </a:r>
            <a:r>
              <a:rPr lang="vi-VN" sz="3600" b="1" dirty="0">
                <a:solidFill>
                  <a:srgbClr val="002060"/>
                </a:solidFill>
                <a:latin typeface="HP001 4 hàng" panose="020B0603050302020204" pitchFamily="34" charset="0"/>
              </a:rPr>
              <a:t>625 </a:t>
            </a:r>
            <a:r>
              <a:rPr lang="en-US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(</a:t>
            </a:r>
            <a:r>
              <a:rPr lang="vi-VN" sz="3600" b="1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m</a:t>
            </a:r>
            <a:r>
              <a:rPr lang="vi-VN" sz="3600" b="1" baseline="30000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2</a:t>
            </a:r>
            <a:r>
              <a:rPr lang="en-US" sz="3600" b="1" baseline="30000" dirty="0" smtClean="0">
                <a:solidFill>
                  <a:srgbClr val="002060"/>
                </a:solidFill>
                <a:latin typeface="HP001 4 hàng" panose="020B0603050302020204" pitchFamily="34" charset="0"/>
              </a:rPr>
              <a:t>)</a:t>
            </a:r>
            <a:endParaRPr lang="vi-VN" sz="36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pic>
        <p:nvPicPr>
          <p:cNvPr id="16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1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/>
      <p:bldP spid="10" grpId="0"/>
      <p:bldP spid="11" grpId="0"/>
      <p:bldP spid="12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8"/>
          <p:cNvSpPr txBox="1">
            <a:spLocks noChangeArrowheads="1"/>
          </p:cNvSpPr>
          <p:nvPr/>
        </p:nvSpPr>
        <p:spPr bwMode="auto">
          <a:xfrm>
            <a:off x="2546247" y="271081"/>
            <a:ext cx="6953935" cy="64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4"/>
          <p:cNvSpPr txBox="1">
            <a:spLocks noChangeArrowheads="1"/>
          </p:cNvSpPr>
          <p:nvPr/>
        </p:nvSpPr>
        <p:spPr bwMode="auto">
          <a:xfrm>
            <a:off x="3047603" y="2134562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268</a:t>
            </a:r>
          </a:p>
        </p:txBody>
      </p:sp>
      <p:sp>
        <p:nvSpPr>
          <p:cNvPr id="32772" name="Text Box 35"/>
          <p:cNvSpPr txBox="1">
            <a:spLocks noChangeArrowheads="1"/>
          </p:cNvSpPr>
          <p:nvPr/>
        </p:nvSpPr>
        <p:spPr bwMode="auto">
          <a:xfrm>
            <a:off x="2790465" y="2467937"/>
            <a:ext cx="609522" cy="51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.VnTime" pitchFamily="34" charset="0"/>
              </a:rPr>
              <a:t>x</a:t>
            </a:r>
          </a:p>
        </p:txBody>
      </p:sp>
      <p:sp>
        <p:nvSpPr>
          <p:cNvPr id="32773" name="Text Box 36"/>
          <p:cNvSpPr txBox="1">
            <a:spLocks noChangeArrowheads="1"/>
          </p:cNvSpPr>
          <p:nvPr/>
        </p:nvSpPr>
        <p:spPr bwMode="auto">
          <a:xfrm>
            <a:off x="3006333" y="2779004"/>
            <a:ext cx="1371421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235</a:t>
            </a:r>
          </a:p>
        </p:txBody>
      </p:sp>
      <p:sp>
        <p:nvSpPr>
          <p:cNvPr id="32774" name="Text Box 37"/>
          <p:cNvSpPr txBox="1">
            <a:spLocks noChangeArrowheads="1"/>
          </p:cNvSpPr>
          <p:nvPr/>
        </p:nvSpPr>
        <p:spPr bwMode="auto">
          <a:xfrm>
            <a:off x="2790464" y="3125076"/>
            <a:ext cx="1828563" cy="36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</a:t>
            </a:r>
          </a:p>
        </p:txBody>
      </p:sp>
      <p:sp>
        <p:nvSpPr>
          <p:cNvPr id="32775" name="Text Box 38"/>
          <p:cNvSpPr txBox="1">
            <a:spLocks noChangeArrowheads="1"/>
          </p:cNvSpPr>
          <p:nvPr/>
        </p:nvSpPr>
        <p:spPr bwMode="auto">
          <a:xfrm>
            <a:off x="3199983" y="3963124"/>
            <a:ext cx="685711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vi-VN" altLang="vi-VN" sz="32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32776" name="Text Box 39"/>
          <p:cNvSpPr txBox="1">
            <a:spLocks noChangeArrowheads="1"/>
          </p:cNvSpPr>
          <p:nvPr/>
        </p:nvSpPr>
        <p:spPr bwMode="auto">
          <a:xfrm>
            <a:off x="2541257" y="4150425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536</a:t>
            </a:r>
          </a:p>
        </p:txBody>
      </p:sp>
      <p:sp>
        <p:nvSpPr>
          <p:cNvPr id="32777" name="Text Box 40"/>
          <p:cNvSpPr txBox="1">
            <a:spLocks noChangeArrowheads="1"/>
          </p:cNvSpPr>
          <p:nvPr/>
        </p:nvSpPr>
        <p:spPr bwMode="auto">
          <a:xfrm>
            <a:off x="2792049" y="3778998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 dirty="0">
                <a:solidFill>
                  <a:srgbClr val="0000FF"/>
                </a:solidFill>
                <a:latin typeface=".VnTime" pitchFamily="34" charset="0"/>
              </a:rPr>
              <a:t>804</a:t>
            </a:r>
          </a:p>
        </p:txBody>
      </p:sp>
      <p:sp>
        <p:nvSpPr>
          <p:cNvPr id="32778" name="Text Box 41"/>
          <p:cNvSpPr txBox="1">
            <a:spLocks noChangeArrowheads="1"/>
          </p:cNvSpPr>
          <p:nvPr/>
        </p:nvSpPr>
        <p:spPr bwMode="auto">
          <a:xfrm>
            <a:off x="2438085" y="4434569"/>
            <a:ext cx="1828563" cy="36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>
                <a:solidFill>
                  <a:srgbClr val="0000FF"/>
                </a:solidFill>
                <a:latin typeface=".VnTime" pitchFamily="34" charset="0"/>
              </a:rPr>
              <a:t>____________</a:t>
            </a:r>
          </a:p>
        </p:txBody>
      </p:sp>
      <p:sp>
        <p:nvSpPr>
          <p:cNvPr id="32779" name="Text Box 42"/>
          <p:cNvSpPr txBox="1">
            <a:spLocks noChangeArrowheads="1"/>
          </p:cNvSpPr>
          <p:nvPr/>
        </p:nvSpPr>
        <p:spPr bwMode="auto">
          <a:xfrm>
            <a:off x="2507927" y="4628243"/>
            <a:ext cx="2057132" cy="57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62980</a:t>
            </a:r>
          </a:p>
        </p:txBody>
      </p:sp>
      <p:sp>
        <p:nvSpPr>
          <p:cNvPr id="32780" name="Text Box 43"/>
          <p:cNvSpPr txBox="1">
            <a:spLocks noChangeArrowheads="1"/>
          </p:cNvSpPr>
          <p:nvPr/>
        </p:nvSpPr>
        <p:spPr bwMode="auto">
          <a:xfrm>
            <a:off x="2809512" y="3305985"/>
            <a:ext cx="1676182" cy="57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vi-VN" sz="3200" b="1">
                <a:solidFill>
                  <a:srgbClr val="0000FF"/>
                </a:solidFill>
                <a:latin typeface=".VnTime" pitchFamily="34" charset="0"/>
              </a:rPr>
              <a:t>1340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647594" y="2186952"/>
            <a:ext cx="2514273" cy="3071412"/>
            <a:chOff x="2112" y="1310"/>
            <a:chExt cx="1584" cy="1935"/>
          </a:xfrm>
        </p:grpSpPr>
        <p:sp>
          <p:nvSpPr>
            <p:cNvPr id="32809" name="Text Box 48"/>
            <p:cNvSpPr txBox="1">
              <a:spLocks noChangeArrowheads="1"/>
            </p:cNvSpPr>
            <p:nvPr/>
          </p:nvSpPr>
          <p:spPr bwMode="auto">
            <a:xfrm>
              <a:off x="2492" y="236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10" name="Text Box 44"/>
            <p:cNvSpPr txBox="1">
              <a:spLocks noChangeArrowheads="1"/>
            </p:cNvSpPr>
            <p:nvPr/>
          </p:nvSpPr>
          <p:spPr bwMode="auto">
            <a:xfrm>
              <a:off x="2474" y="131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11" name="Text Box 45"/>
            <p:cNvSpPr txBox="1">
              <a:spLocks noChangeArrowheads="1"/>
            </p:cNvSpPr>
            <p:nvPr/>
          </p:nvSpPr>
          <p:spPr bwMode="auto">
            <a:xfrm>
              <a:off x="2296" y="1538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800" b="1" dirty="0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12" name="Text Box 46"/>
            <p:cNvSpPr txBox="1">
              <a:spLocks noChangeArrowheads="1"/>
            </p:cNvSpPr>
            <p:nvPr/>
          </p:nvSpPr>
          <p:spPr bwMode="auto">
            <a:xfrm>
              <a:off x="2476" y="1753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13" name="Text Box 47"/>
            <p:cNvSpPr txBox="1">
              <a:spLocks noChangeArrowheads="1"/>
            </p:cNvSpPr>
            <p:nvPr/>
          </p:nvSpPr>
          <p:spPr bwMode="auto">
            <a:xfrm>
              <a:off x="2304" y="1968"/>
              <a:ext cx="115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</a:t>
              </a:r>
            </a:p>
          </p:txBody>
        </p:sp>
        <p:sp>
          <p:nvSpPr>
            <p:cNvPr id="32814" name="Text Box 49"/>
            <p:cNvSpPr txBox="1">
              <a:spLocks noChangeArrowheads="1"/>
            </p:cNvSpPr>
            <p:nvPr/>
          </p:nvSpPr>
          <p:spPr bwMode="auto">
            <a:xfrm>
              <a:off x="2112" y="2772"/>
              <a:ext cx="115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>
                  <a:solidFill>
                    <a:srgbClr val="0000FF"/>
                  </a:solidFill>
                  <a:latin typeface=".VnTime" pitchFamily="34" charset="0"/>
                </a:rPr>
                <a:t>____________</a:t>
              </a:r>
            </a:p>
          </p:txBody>
        </p:sp>
        <p:sp>
          <p:nvSpPr>
            <p:cNvPr id="32815" name="Text Box 50"/>
            <p:cNvSpPr txBox="1">
              <a:spLocks noChangeArrowheads="1"/>
            </p:cNvSpPr>
            <p:nvPr/>
          </p:nvSpPr>
          <p:spPr bwMode="auto">
            <a:xfrm>
              <a:off x="2400" y="2880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2680</a:t>
              </a:r>
            </a:p>
          </p:txBody>
        </p:sp>
        <p:sp>
          <p:nvSpPr>
            <p:cNvPr id="32816" name="Text Box 51"/>
            <p:cNvSpPr txBox="1">
              <a:spLocks noChangeArrowheads="1"/>
            </p:cNvSpPr>
            <p:nvPr/>
          </p:nvSpPr>
          <p:spPr bwMode="auto">
            <a:xfrm>
              <a:off x="2361" y="2121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17" name="Text Box 60"/>
            <p:cNvSpPr txBox="1">
              <a:spLocks noChangeArrowheads="1"/>
            </p:cNvSpPr>
            <p:nvPr/>
          </p:nvSpPr>
          <p:spPr bwMode="auto">
            <a:xfrm>
              <a:off x="2496" y="264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32782" name="AutoShape 6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980939" y="1283836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 dirty="0">
                <a:solidFill>
                  <a:srgbClr val="FFFF00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95296" name="AutoShape 64"/>
          <p:cNvSpPr>
            <a:spLocks noChangeArrowheads="1"/>
          </p:cNvSpPr>
          <p:nvPr/>
        </p:nvSpPr>
        <p:spPr bwMode="auto">
          <a:xfrm>
            <a:off x="5253940" y="1241731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95297" name="AutoShape 65"/>
          <p:cNvSpPr>
            <a:spLocks noChangeArrowheads="1"/>
          </p:cNvSpPr>
          <p:nvPr/>
        </p:nvSpPr>
        <p:spPr bwMode="auto">
          <a:xfrm>
            <a:off x="7923768" y="1225858"/>
            <a:ext cx="685711" cy="685711"/>
          </a:xfrm>
          <a:prstGeom prst="star8">
            <a:avLst>
              <a:gd name="adj" fmla="val 38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FFFF00"/>
                </a:solidFill>
                <a:latin typeface=".VnTime" pitchFamily="34" charset="0"/>
              </a:rPr>
              <a:t>C</a:t>
            </a:r>
          </a:p>
        </p:txBody>
      </p:sp>
      <p:grpSp>
        <p:nvGrpSpPr>
          <p:cNvPr id="3" name="Group 114"/>
          <p:cNvGrpSpPr>
            <a:grpSpLocks/>
          </p:cNvGrpSpPr>
          <p:nvPr/>
        </p:nvGrpSpPr>
        <p:grpSpPr bwMode="auto">
          <a:xfrm>
            <a:off x="7434886" y="2286943"/>
            <a:ext cx="2325386" cy="3133318"/>
            <a:chOff x="3676" y="1336"/>
            <a:chExt cx="1465" cy="1974"/>
          </a:xfrm>
        </p:grpSpPr>
        <p:sp>
          <p:nvSpPr>
            <p:cNvPr id="32802" name="Text Box 115"/>
            <p:cNvSpPr txBox="1">
              <a:spLocks noChangeArrowheads="1"/>
            </p:cNvSpPr>
            <p:nvPr/>
          </p:nvSpPr>
          <p:spPr bwMode="auto">
            <a:xfrm>
              <a:off x="4085" y="1336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268</a:t>
              </a:r>
            </a:p>
          </p:txBody>
        </p:sp>
        <p:sp>
          <p:nvSpPr>
            <p:cNvPr id="32803" name="Text Box 116"/>
            <p:cNvSpPr txBox="1">
              <a:spLocks noChangeArrowheads="1"/>
            </p:cNvSpPr>
            <p:nvPr/>
          </p:nvSpPr>
          <p:spPr bwMode="auto">
            <a:xfrm>
              <a:off x="3923" y="1546"/>
              <a:ext cx="3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FF"/>
                  </a:solidFill>
                  <a:latin typeface=".VnTime" pitchFamily="34" charset="0"/>
                </a:rPr>
                <a:t>x</a:t>
              </a:r>
            </a:p>
          </p:txBody>
        </p:sp>
        <p:sp>
          <p:nvSpPr>
            <p:cNvPr id="32804" name="Text Box 117"/>
            <p:cNvSpPr txBox="1">
              <a:spLocks noChangeArrowheads="1"/>
            </p:cNvSpPr>
            <p:nvPr/>
          </p:nvSpPr>
          <p:spPr bwMode="auto">
            <a:xfrm>
              <a:off x="4059" y="1742"/>
              <a:ext cx="8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235</a:t>
              </a:r>
            </a:p>
          </p:txBody>
        </p:sp>
        <p:sp>
          <p:nvSpPr>
            <p:cNvPr id="32805" name="Text Box 118"/>
            <p:cNvSpPr txBox="1">
              <a:spLocks noChangeArrowheads="1"/>
            </p:cNvSpPr>
            <p:nvPr/>
          </p:nvSpPr>
          <p:spPr bwMode="auto">
            <a:xfrm>
              <a:off x="3802" y="2370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804</a:t>
              </a:r>
            </a:p>
          </p:txBody>
        </p:sp>
        <p:sp>
          <p:nvSpPr>
            <p:cNvPr id="32806" name="Text Box 119"/>
            <p:cNvSpPr txBox="1">
              <a:spLocks noChangeArrowheads="1"/>
            </p:cNvSpPr>
            <p:nvPr/>
          </p:nvSpPr>
          <p:spPr bwMode="auto">
            <a:xfrm>
              <a:off x="3676" y="2945"/>
              <a:ext cx="12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135340</a:t>
              </a:r>
            </a:p>
          </p:txBody>
        </p:sp>
        <p:sp>
          <p:nvSpPr>
            <p:cNvPr id="32807" name="Text Box 120"/>
            <p:cNvSpPr txBox="1">
              <a:spLocks noChangeArrowheads="1"/>
            </p:cNvSpPr>
            <p:nvPr/>
          </p:nvSpPr>
          <p:spPr bwMode="auto">
            <a:xfrm>
              <a:off x="3935" y="2074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FF"/>
                  </a:solidFill>
                  <a:latin typeface=".VnTime" pitchFamily="34" charset="0"/>
                </a:rPr>
                <a:t>1340</a:t>
              </a:r>
            </a:p>
          </p:txBody>
        </p:sp>
        <p:sp>
          <p:nvSpPr>
            <p:cNvPr id="32808" name="Text Box 121"/>
            <p:cNvSpPr txBox="1">
              <a:spLocks noChangeArrowheads="1"/>
            </p:cNvSpPr>
            <p:nvPr/>
          </p:nvSpPr>
          <p:spPr bwMode="auto">
            <a:xfrm>
              <a:off x="3796" y="2623"/>
              <a:ext cx="105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vi-VN" sz="3200" b="1" dirty="0">
                  <a:solidFill>
                    <a:srgbClr val="0000FF"/>
                  </a:solidFill>
                  <a:latin typeface=".VnTime" pitchFamily="34" charset="0"/>
                </a:rPr>
                <a:t>536</a:t>
              </a:r>
            </a:p>
          </p:txBody>
        </p:sp>
      </p:grpSp>
      <p:sp>
        <p:nvSpPr>
          <p:cNvPr id="95354" name="Line 122"/>
          <p:cNvSpPr>
            <a:spLocks noChangeShapeType="1"/>
          </p:cNvSpPr>
          <p:nvPr/>
        </p:nvSpPr>
        <p:spPr bwMode="auto">
          <a:xfrm>
            <a:off x="7619008" y="3486937"/>
            <a:ext cx="12952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355" name="Line 123"/>
          <p:cNvSpPr>
            <a:spLocks noChangeShapeType="1"/>
          </p:cNvSpPr>
          <p:nvPr/>
        </p:nvSpPr>
        <p:spPr bwMode="auto">
          <a:xfrm>
            <a:off x="7523771" y="4839310"/>
            <a:ext cx="1295231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788" name="Picture 124" descr="Entertainment-02-june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5663" y="6491683"/>
            <a:ext cx="380950" cy="36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8"/>
          <p:cNvSpPr>
            <a:spLocks noChangeArrowheads="1"/>
          </p:cNvSpPr>
          <p:nvPr/>
        </p:nvSpPr>
        <p:spPr bwMode="auto">
          <a:xfrm>
            <a:off x="4339687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39" name="Oval 9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40" name="Oval 10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41" name="Oval 11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42" name="Oval 12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43" name="Oval 13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44" name="Oval 14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45" name="Oval 15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46" name="Oval 16"/>
          <p:cNvSpPr>
            <a:spLocks noChangeArrowheads="1"/>
          </p:cNvSpPr>
          <p:nvPr/>
        </p:nvSpPr>
        <p:spPr bwMode="auto">
          <a:xfrm>
            <a:off x="426667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47" name="Oval 17"/>
          <p:cNvSpPr>
            <a:spLocks noChangeArrowheads="1"/>
          </p:cNvSpPr>
          <p:nvPr/>
        </p:nvSpPr>
        <p:spPr bwMode="auto">
          <a:xfrm>
            <a:off x="4266648" y="5580619"/>
            <a:ext cx="822218" cy="8603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48" name="Oval 18"/>
          <p:cNvSpPr>
            <a:spLocks noChangeArrowheads="1"/>
          </p:cNvSpPr>
          <p:nvPr/>
        </p:nvSpPr>
        <p:spPr bwMode="auto">
          <a:xfrm>
            <a:off x="4182521" y="5580619"/>
            <a:ext cx="990471" cy="9619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49" name="AutoShape 19"/>
          <p:cNvSpPr>
            <a:spLocks noChangeArrowheads="1"/>
          </p:cNvSpPr>
          <p:nvPr/>
        </p:nvSpPr>
        <p:spPr bwMode="auto">
          <a:xfrm>
            <a:off x="5590447" y="5580577"/>
            <a:ext cx="1904752" cy="838091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801" name="Picture 49">
            <a:hlinkClick r:id="" action="ppaction://noaction"/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22176" y="4729788"/>
            <a:ext cx="1331738" cy="1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AutoShape 70"/>
          <p:cNvSpPr>
            <a:spLocks noChangeArrowheads="1"/>
          </p:cNvSpPr>
          <p:nvPr/>
        </p:nvSpPr>
        <p:spPr bwMode="auto">
          <a:xfrm>
            <a:off x="128763" y="1389060"/>
            <a:ext cx="2083131" cy="3230151"/>
          </a:xfrm>
          <a:prstGeom prst="cloudCallout">
            <a:avLst>
              <a:gd name="adj1" fmla="val -43750"/>
              <a:gd name="adj2" fmla="val -4106"/>
            </a:avLst>
          </a:prstGeom>
          <a:solidFill>
            <a:srgbClr val="66FFF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CHƠI: 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NHANH AI ĐÚNG</a:t>
            </a:r>
          </a:p>
        </p:txBody>
      </p:sp>
    </p:spTree>
    <p:extLst>
      <p:ext uri="{BB962C8B-B14F-4D97-AF65-F5344CB8AC3E}">
        <p14:creationId xmlns:p14="http://schemas.microsoft.com/office/powerpoint/2010/main" val="188689094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5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5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96" grpId="0" animBg="1"/>
      <p:bldP spid="95297" grpId="0" animBg="1"/>
      <p:bldP spid="95354" grpId="0" animBg="1"/>
      <p:bldP spid="95355" grpId="0" animBg="1"/>
      <p:bldP spid="38" grpId="0" animBg="1" autoUpdateAnimBg="0"/>
      <p:bldP spid="39" grpId="0" animBg="1" autoUpdateAnimBg="0"/>
      <p:bldP spid="40" grpId="0" animBg="1" autoUpdateAnimBg="0"/>
      <p:bldP spid="41" grpId="0" animBg="1" autoUpdateAnimBg="0"/>
      <p:bldP spid="42" grpId="0" animBg="1" autoUpdateAnimBg="0"/>
      <p:bldP spid="43" grpId="0" animBg="1" autoUpdateAnimBg="0"/>
      <p:bldP spid="44" grpId="0" animBg="1" autoUpdateAnimBg="0"/>
      <p:bldP spid="45" grpId="0" animBg="1" autoUpdateAnimBg="0"/>
      <p:bldP spid="46" grpId="0" animBg="1" autoUpdateAnimBg="0"/>
      <p:bldP spid="47" grpId="0" animBg="1" autoUpdateAnimBg="0"/>
      <p:bldP spid="48" grpId="0" animBg="1" autoUpdateAnimBg="0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2906341" y="2686941"/>
            <a:ext cx="8604716" cy="2480940"/>
          </a:xfrm>
        </p:spPr>
        <p:txBody>
          <a:bodyPr>
            <a:normAutofit fontScale="92500" lnSpcReduction="10000"/>
          </a:bodyPr>
          <a:lstStyle/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</a:t>
            </a:r>
          </a:p>
          <a:p>
            <a:pPr marL="742876" indent="-742876">
              <a:buFont typeface="Arial" charset="0"/>
              <a:buAutoNum type="alphaUcPeriod"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1340000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7" name="Picture 3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638067" y="5271054"/>
            <a:ext cx="1331740" cy="125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4339687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10</a:t>
            </a: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9</a:t>
            </a: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8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7</a:t>
            </a:r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6</a:t>
            </a:r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5</a:t>
            </a:r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4</a:t>
            </a:r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434286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</a:t>
            </a:r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4266673" y="5580577"/>
            <a:ext cx="841265" cy="857138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4266648" y="5580619"/>
            <a:ext cx="822218" cy="860313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</a:t>
            </a:r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182521" y="5580619"/>
            <a:ext cx="990471" cy="961900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999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0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5590447" y="5580577"/>
            <a:ext cx="1904752" cy="838091"/>
          </a:xfrm>
          <a:prstGeom prst="octagon">
            <a:avLst>
              <a:gd name="adj" fmla="val 2928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000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000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61" name="TextBox 20"/>
          <p:cNvSpPr txBox="1">
            <a:spLocks noChangeArrowheads="1"/>
          </p:cNvSpPr>
          <p:nvPr/>
        </p:nvSpPr>
        <p:spPr bwMode="auto">
          <a:xfrm>
            <a:off x="3490460" y="1109206"/>
            <a:ext cx="8360274" cy="1447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r>
              <a:rPr 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134 x 100 = ?</a:t>
            </a:r>
            <a:endParaRPr lang="vi-VN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685703" y="3280588"/>
            <a:ext cx="933329" cy="761901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573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7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9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1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3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4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50"/>
                            </p:stCondLst>
                            <p:childTnLst>
                              <p:par>
                                <p:cTn id="42" presetID="4" presetClass="exit" presetSubtype="16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 animBg="1" autoUpdateAnimBg="0"/>
      <p:bldP spid="6" grpId="0" animBg="1" autoUpdateAnimBg="0"/>
      <p:bldP spid="7" grpId="0" animBg="1" autoUpdateAnimBg="0"/>
      <p:bldP spid="8" grpId="0" animBg="1" autoUpdateAnimBg="0"/>
      <p:bldP spid="9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/>
      <p:bldP spid="16" grpId="1" animBg="1"/>
      <p:bldP spid="25" grpId="0" animBg="1"/>
      <p:bldP spid="2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101" descr="1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391" y="1507735"/>
            <a:ext cx="11856023" cy="43475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77727" y="495378"/>
            <a:ext cx="8665035" cy="10158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74328" y="2818272"/>
            <a:ext cx="8871835" cy="26773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</a:t>
            </a:r>
          </a:p>
          <a:p>
            <a:pPr>
              <a:defRPr/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Tính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(Tính từ phải sang trái)</a:t>
            </a:r>
          </a:p>
          <a:p>
            <a:pPr algn="just"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lấy từng chữ số của thừa số thứ hai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với thừa số thứ nhất theo thứ tự từ phải sang trái.</a:t>
            </a:r>
          </a:p>
          <a:p>
            <a:pPr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cộng ba tích riêng vừa tìm được lại với nhau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được kết quả của phép nhân với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 chữ số.</a:t>
            </a:r>
          </a:p>
        </p:txBody>
      </p:sp>
    </p:spTree>
    <p:extLst>
      <p:ext uri="{BB962C8B-B14F-4D97-AF65-F5344CB8AC3E}">
        <p14:creationId xmlns:p14="http://schemas.microsoft.com/office/powerpoint/2010/main" val="2948469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8C04435E-3DE6-4845-B674-C56910FBD1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408"/>
            <a:ext cx="12190413" cy="6857107"/>
          </a:xfrm>
          <a:prstGeom prst="rect">
            <a:avLst/>
          </a:prstGeom>
        </p:spPr>
      </p:pic>
      <p:pic>
        <p:nvPicPr>
          <p:cNvPr id="9" name="图片 4108" descr="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91" y="4069"/>
            <a:ext cx="1881472" cy="102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4101" descr="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64202" y="822690"/>
            <a:ext cx="6662008" cy="3610179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2946016" y="2012822"/>
            <a:ext cx="5295450" cy="170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lại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đã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học</a:t>
            </a:r>
            <a:r>
              <a:rPr lang="en-US" altLang="en-US" sz="3000" b="1" dirty="0">
                <a:solidFill>
                  <a:srgbClr val="0000FF"/>
                </a:solidFill>
              </a:rPr>
              <a:t>.</a:t>
            </a:r>
          </a:p>
          <a:p>
            <a:pPr algn="just"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 sz="3000" b="1" dirty="0">
                <a:solidFill>
                  <a:srgbClr val="0000FF"/>
                </a:solidFill>
              </a:rPr>
              <a:t>- </a:t>
            </a:r>
            <a:r>
              <a:rPr lang="en-US" altLang="en-US" sz="3000" b="1" dirty="0" err="1">
                <a:solidFill>
                  <a:srgbClr val="0000FF"/>
                </a:solidFill>
              </a:rPr>
              <a:t>Xem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trước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bài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Nhân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với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số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có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ba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chữ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 smtClean="0">
                <a:solidFill>
                  <a:srgbClr val="0000FF"/>
                </a:solidFill>
              </a:rPr>
              <a:t>số</a:t>
            </a:r>
            <a:r>
              <a:rPr lang="en-US" altLang="en-US" sz="3000" b="1" dirty="0" smtClean="0">
                <a:solidFill>
                  <a:srgbClr val="0000FF"/>
                </a:solidFill>
              </a:rPr>
              <a:t> (</a:t>
            </a:r>
            <a:r>
              <a:rPr lang="en-US" altLang="en-US" sz="3000" b="1" dirty="0" err="1">
                <a:solidFill>
                  <a:srgbClr val="0000FF"/>
                </a:solidFill>
              </a:rPr>
              <a:t>tiếp</a:t>
            </a:r>
            <a:r>
              <a:rPr lang="en-US" altLang="en-US" sz="3000" b="1" dirty="0">
                <a:solidFill>
                  <a:srgbClr val="0000FF"/>
                </a:solidFill>
              </a:rPr>
              <a:t> </a:t>
            </a:r>
            <a:r>
              <a:rPr lang="en-US" altLang="en-US" sz="3000" b="1" dirty="0" err="1">
                <a:solidFill>
                  <a:srgbClr val="0000FF"/>
                </a:solidFill>
              </a:rPr>
              <a:t>theo</a:t>
            </a:r>
            <a:r>
              <a:rPr lang="en-US" altLang="en-US" sz="3000" b="1" dirty="0">
                <a:solidFill>
                  <a:srgbClr val="0000FF"/>
                </a:solidFill>
              </a:rPr>
              <a:t>)</a:t>
            </a:r>
          </a:p>
        </p:txBody>
      </p:sp>
      <p:pic>
        <p:nvPicPr>
          <p:cNvPr id="19" name="图片 4111" descr="PPT素材-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6016" y="5638960"/>
            <a:ext cx="9441222" cy="1007931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3855389" y="470311"/>
            <a:ext cx="3851831" cy="704758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en-US" sz="2800" b="1" dirty="0" err="1">
                <a:solidFill>
                  <a:srgbClr val="006600"/>
                </a:solidFill>
              </a:rPr>
              <a:t>Dặn</a:t>
            </a:r>
            <a:r>
              <a:rPr lang="en-US" altLang="en-US" sz="2800" b="1" dirty="0">
                <a:solidFill>
                  <a:srgbClr val="006600"/>
                </a:solidFill>
              </a:rPr>
              <a:t> </a:t>
            </a:r>
            <a:r>
              <a:rPr lang="en-US" altLang="en-US" sz="2800" b="1" dirty="0" err="1">
                <a:solidFill>
                  <a:srgbClr val="006600"/>
                </a:solidFill>
              </a:rPr>
              <a:t>dò</a:t>
            </a:r>
            <a:endParaRPr lang="vi-VN" altLang="en-US" sz="2800" b="1" dirty="0">
              <a:solidFill>
                <a:srgbClr val="006600"/>
              </a:solidFill>
            </a:endParaRPr>
          </a:p>
        </p:txBody>
      </p:sp>
      <p:pic>
        <p:nvPicPr>
          <p:cNvPr id="8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29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strVal val="0,5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7" grpId="0"/>
      <p:bldP spid="1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8EC162DB-A19B-4EA6-8374-E4A8180730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DF0C2167-4801-4265-AE22-C66EB1BD9578}"/>
              </a:ext>
            </a:extLst>
          </p:cNvPr>
          <p:cNvGrpSpPr/>
          <p:nvPr/>
        </p:nvGrpSpPr>
        <p:grpSpPr>
          <a:xfrm>
            <a:off x="3181545" y="2047164"/>
            <a:ext cx="5754720" cy="1924335"/>
            <a:chOff x="2802618" y="3136900"/>
            <a:chExt cx="6578600" cy="1018073"/>
          </a:xfrm>
        </p:grpSpPr>
        <p:cxnSp>
          <p:nvCxnSpPr>
            <p:cNvPr id="46" name="直接连接符 45">
              <a:extLst>
                <a:ext uri="{FF2B5EF4-FFF2-40B4-BE49-F238E27FC236}">
                  <a16:creationId xmlns="" xmlns:a16="http://schemas.microsoft.com/office/drawing/2014/main" id="{7E8F2543-D08F-42E3-BD60-96EAA3B98357}"/>
                </a:ext>
              </a:extLst>
            </p:cNvPr>
            <p:cNvCxnSpPr/>
            <p:nvPr/>
          </p:nvCxnSpPr>
          <p:spPr>
            <a:xfrm>
              <a:off x="2802618" y="3136900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="" xmlns:a16="http://schemas.microsoft.com/office/drawing/2014/main" id="{BD3A640C-EC8F-49A3-8AC3-562FC0169E4A}"/>
                </a:ext>
              </a:extLst>
            </p:cNvPr>
            <p:cNvCxnSpPr/>
            <p:nvPr/>
          </p:nvCxnSpPr>
          <p:spPr>
            <a:xfrm>
              <a:off x="2802618" y="4154973"/>
              <a:ext cx="6578600" cy="0"/>
            </a:xfrm>
            <a:prstGeom prst="line">
              <a:avLst/>
            </a:prstGeom>
            <a:ln>
              <a:solidFill>
                <a:srgbClr val="2C61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2446343" y="2193967"/>
            <a:ext cx="7386637" cy="1508105"/>
          </a:xfrm>
          <a:prstGeom prst="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solidFill>
                  <a:srgbClr val="FF0000"/>
                </a:solidFill>
                <a:latin typeface="+mj-lt"/>
              </a:rPr>
              <a:t>Ta có phép tính sau :</a:t>
            </a:r>
            <a:r>
              <a:rPr lang="vi-VN" sz="4400" b="1" dirty="0">
                <a:latin typeface="+mj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400" b="1" dirty="0">
                <a:latin typeface="+mj-lt"/>
              </a:rPr>
              <a:t>                     </a:t>
            </a:r>
            <a:r>
              <a:rPr lang="vi-VN" sz="4800" b="1" dirty="0">
                <a:latin typeface="+mj-lt"/>
              </a:rPr>
              <a:t>164 x 123 =?</a:t>
            </a:r>
            <a:endParaRPr lang="vi-VN" sz="4400" b="1" dirty="0">
              <a:latin typeface="+mj-lt"/>
            </a:endParaRPr>
          </a:p>
        </p:txBody>
      </p:sp>
      <p:pic>
        <p:nvPicPr>
          <p:cNvPr id="7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31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0345" y="1575662"/>
            <a:ext cx="2561524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30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65812" y="1572718"/>
            <a:ext cx="3878013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4543" y="2570393"/>
            <a:ext cx="17880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/>
              </a:rPr>
              <a:t> 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9804" y="2570644"/>
            <a:ext cx="14865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37960" y="2580467"/>
            <a:ext cx="106326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492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44113" y="2612597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8082" y="2612597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02" y="1003331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0855" y="2095938"/>
            <a:ext cx="5837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solidFill>
                  <a:prstClr val="black"/>
                </a:solidFill>
                <a:latin typeface="Times New Roman"/>
              </a:rPr>
              <a:t> </a:t>
            </a:r>
            <a:r>
              <a:rPr lang="vi-VN" sz="3000" b="1" dirty="0" smtClean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8711" y="3093613"/>
            <a:ext cx="2091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atin typeface="+mj-lt"/>
                <a:cs typeface="+mn-cs"/>
              </a:rPr>
              <a:t> </a:t>
            </a:r>
            <a:r>
              <a:rPr lang="vi-VN" sz="3000" b="1" dirty="0" smtClean="0">
                <a:latin typeface="+mj-lt"/>
                <a:cs typeface="+mn-cs"/>
              </a:rPr>
              <a:t>= </a:t>
            </a:r>
            <a:r>
              <a:rPr lang="vi-VN" sz="3000" b="1" dirty="0">
                <a:latin typeface="+mj-lt"/>
                <a:cs typeface="+mn-cs"/>
              </a:rPr>
              <a:t>20172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0345" y="3470345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2: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0345" y="3989327"/>
            <a:ext cx="2561524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3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5811" y="3987890"/>
            <a:ext cx="3878013" cy="553998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</a:t>
            </a:r>
            <a:r>
              <a:rPr lang="vi-VN" sz="3000" b="1">
                <a:solidFill>
                  <a:srgbClr val="FF0000"/>
                </a:solidFill>
                <a:latin typeface="Times New Roman"/>
                <a:cs typeface="Arial" charset="0"/>
              </a:rPr>
              <a:t>+ 2</a:t>
            </a:r>
            <a:r>
              <a:rPr lang="en-US" sz="3000" b="1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3000" b="1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  <a:endParaRPr lang="vi-VN" sz="3000" b="1" dirty="0">
              <a:solidFill>
                <a:srgbClr val="FF0000"/>
              </a:solidFill>
              <a:latin typeface="Times New Roman"/>
              <a:cs typeface="Arial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89217" y="4525150"/>
            <a:ext cx="583724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30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30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30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30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30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0915" y="5132965"/>
            <a:ext cx="178803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13782" y="5185730"/>
            <a:ext cx="49698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2607" y="5132965"/>
            <a:ext cx="14865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solidFill>
                  <a:prstClr val="black"/>
                </a:solidFill>
                <a:latin typeface="Times New Roman"/>
              </a:rPr>
              <a:t>3772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01607" y="5708950"/>
            <a:ext cx="20918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30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flipH="1" flipV="1">
            <a:off x="7965219" y="1557329"/>
            <a:ext cx="0" cy="456780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sz="3000"/>
          </a:p>
        </p:txBody>
      </p: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9400818" y="2498902"/>
            <a:ext cx="1801814" cy="1586003"/>
            <a:chOff x="2846" y="1245"/>
            <a:chExt cx="1135" cy="1198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3040" y="1245"/>
              <a:ext cx="751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164</a:t>
              </a:r>
            </a:p>
          </p:txBody>
        </p:sp>
        <p:sp>
          <p:nvSpPr>
            <p:cNvPr id="23" name="Text Box 10"/>
            <p:cNvSpPr txBox="1">
              <a:spLocks noChangeArrowheads="1"/>
            </p:cNvSpPr>
            <p:nvPr/>
          </p:nvSpPr>
          <p:spPr bwMode="auto">
            <a:xfrm>
              <a:off x="2983" y="1889"/>
              <a:ext cx="99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000" b="1" dirty="0" smtClean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123</a:t>
              </a:r>
              <a:endParaRPr lang="en-US" altLang="en-US" sz="4000" b="1" dirty="0">
                <a:solidFill>
                  <a:srgbClr val="0000FF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" name="Text Box 11"/>
            <p:cNvSpPr txBox="1">
              <a:spLocks noChangeArrowheads="1"/>
            </p:cNvSpPr>
            <p:nvPr/>
          </p:nvSpPr>
          <p:spPr bwMode="auto">
            <a:xfrm>
              <a:off x="2846" y="1567"/>
              <a:ext cx="388" cy="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altLang="en-US" sz="4000" b="1" dirty="0">
                  <a:solidFill>
                    <a:srgbClr val="0000FF"/>
                  </a:solidFill>
                  <a:ea typeface="Tahoma" panose="020B0604030504040204" pitchFamily="34" charset="0"/>
                  <a:cs typeface="Tahoma" panose="020B0604030504040204" pitchFamily="34" charset="0"/>
                </a:rPr>
                <a:t>x</a:t>
              </a:r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3056" y="2443"/>
              <a:ext cx="751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8452884" y="1280330"/>
            <a:ext cx="167047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3000" b="1" dirty="0">
                <a:solidFill>
                  <a:srgbClr val="0070C0"/>
                </a:solidFill>
                <a:latin typeface="Times New Roman"/>
              </a:rPr>
              <a:t> 3:</a:t>
            </a:r>
            <a:r>
              <a:rPr lang="vi-VN" sz="30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3000" b="1" dirty="0">
              <a:solidFill>
                <a:srgbClr val="0070C0"/>
              </a:solidFill>
              <a:latin typeface="Calibri Light"/>
            </a:endParaRPr>
          </a:p>
        </p:txBody>
      </p:sp>
      <p:pic>
        <p:nvPicPr>
          <p:cNvPr id="27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62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1755778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20605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365375" y="53181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755778" y="11414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0605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2365375" y="111605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27151" y="757280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1362077" y="1762125"/>
            <a:ext cx="1633539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2386016" y="167005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116139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811342" y="16906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3" name="Text Box 19"/>
          <p:cNvSpPr txBox="1">
            <a:spLocks noChangeArrowheads="1"/>
          </p:cNvSpPr>
          <p:nvPr/>
        </p:nvSpPr>
        <p:spPr bwMode="auto">
          <a:xfrm>
            <a:off x="2122488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1797053" y="220508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1492251" y="22193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1771654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1471613" y="274324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1146175" y="275276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Line 25"/>
          <p:cNvSpPr>
            <a:spLocks noChangeShapeType="1"/>
          </p:cNvSpPr>
          <p:nvPr/>
        </p:nvSpPr>
        <p:spPr bwMode="auto">
          <a:xfrm>
            <a:off x="1170783" y="3454457"/>
            <a:ext cx="1633539" cy="269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2396322" y="16636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auto">
          <a:xfrm>
            <a:off x="2116138" y="3552145"/>
            <a:ext cx="87947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vi-VN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28"/>
          <p:cNvSpPr txBox="1">
            <a:spLocks noChangeArrowheads="1"/>
          </p:cNvSpPr>
          <p:nvPr/>
        </p:nvSpPr>
        <p:spPr bwMode="auto">
          <a:xfrm>
            <a:off x="1811342" y="3551238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1498601" y="3557595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193802" y="3556042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31"/>
          <p:cNvSpPr txBox="1">
            <a:spLocks noChangeArrowheads="1"/>
          </p:cNvSpPr>
          <p:nvPr/>
        </p:nvSpPr>
        <p:spPr bwMode="auto">
          <a:xfrm>
            <a:off x="4286250" y="104812"/>
            <a:ext cx="46319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* 3 nhân 4 bằng 12, </a:t>
            </a:r>
          </a:p>
        </p:txBody>
      </p:sp>
      <p:sp>
        <p:nvSpPr>
          <p:cNvPr id="26" name="Text Box 32"/>
          <p:cNvSpPr txBox="1">
            <a:spLocks noChangeArrowheads="1"/>
          </p:cNvSpPr>
          <p:nvPr/>
        </p:nvSpPr>
        <p:spPr bwMode="auto">
          <a:xfrm>
            <a:off x="7343526" y="117689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27" name="Text Box 33"/>
          <p:cNvSpPr txBox="1">
            <a:spLocks noChangeArrowheads="1"/>
          </p:cNvSpPr>
          <p:nvPr/>
        </p:nvSpPr>
        <p:spPr bwMode="auto">
          <a:xfrm>
            <a:off x="8367771" y="74213"/>
            <a:ext cx="211508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28" name="Text Box 34"/>
          <p:cNvSpPr txBox="1">
            <a:spLocks noChangeArrowheads="1"/>
          </p:cNvSpPr>
          <p:nvPr/>
        </p:nvSpPr>
        <p:spPr bwMode="auto">
          <a:xfrm>
            <a:off x="4495802" y="498512"/>
            <a:ext cx="7459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3 nhân 6 bằng 18, thêm 1 bằng 19,</a:t>
            </a:r>
          </a:p>
        </p:txBody>
      </p:sp>
      <p:sp>
        <p:nvSpPr>
          <p:cNvPr id="29" name="Text Box 35"/>
          <p:cNvSpPr txBox="1">
            <a:spLocks noChangeArrowheads="1"/>
          </p:cNvSpPr>
          <p:nvPr/>
        </p:nvSpPr>
        <p:spPr bwMode="auto">
          <a:xfrm>
            <a:off x="9843959" y="475682"/>
            <a:ext cx="169812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9,</a:t>
            </a:r>
          </a:p>
        </p:txBody>
      </p:sp>
      <p:sp>
        <p:nvSpPr>
          <p:cNvPr id="30" name="Text Box 36"/>
          <p:cNvSpPr txBox="1">
            <a:spLocks noChangeArrowheads="1"/>
          </p:cNvSpPr>
          <p:nvPr/>
        </p:nvSpPr>
        <p:spPr bwMode="auto">
          <a:xfrm>
            <a:off x="10896205" y="465179"/>
            <a:ext cx="116810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nhớ1.</a:t>
            </a:r>
          </a:p>
        </p:txBody>
      </p:sp>
      <p:sp>
        <p:nvSpPr>
          <p:cNvPr id="31" name="Text Box 37"/>
          <p:cNvSpPr txBox="1">
            <a:spLocks noChangeArrowheads="1"/>
          </p:cNvSpPr>
          <p:nvPr/>
        </p:nvSpPr>
        <p:spPr bwMode="auto">
          <a:xfrm>
            <a:off x="4521199" y="927141"/>
            <a:ext cx="699467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3 nhân 1 bằng 3, thêm  1 bằng 4,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9674131" y="898814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4.</a:t>
            </a:r>
          </a:p>
        </p:txBody>
      </p:sp>
      <p:sp>
        <p:nvSpPr>
          <p:cNvPr id="33" name="Text Box 39"/>
          <p:cNvSpPr txBox="1">
            <a:spLocks noChangeArrowheads="1"/>
          </p:cNvSpPr>
          <p:nvPr/>
        </p:nvSpPr>
        <p:spPr bwMode="auto">
          <a:xfrm>
            <a:off x="4329137" y="1333537"/>
            <a:ext cx="41998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 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8, </a:t>
            </a:r>
          </a:p>
        </p:txBody>
      </p:sp>
      <p:sp>
        <p:nvSpPr>
          <p:cNvPr id="34" name="Text Box 41"/>
          <p:cNvSpPr txBox="1">
            <a:spLocks noChangeArrowheads="1"/>
          </p:cNvSpPr>
          <p:nvPr/>
        </p:nvSpPr>
        <p:spPr bwMode="auto">
          <a:xfrm>
            <a:off x="4521200" y="1795495"/>
            <a:ext cx="4245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12, </a:t>
            </a:r>
          </a:p>
        </p:txBody>
      </p:sp>
      <p:sp>
        <p:nvSpPr>
          <p:cNvPr id="35" name="Text Box 42"/>
          <p:cNvSpPr txBox="1">
            <a:spLocks noChangeArrowheads="1"/>
          </p:cNvSpPr>
          <p:nvPr/>
        </p:nvSpPr>
        <p:spPr bwMode="auto">
          <a:xfrm>
            <a:off x="7302140" y="1767716"/>
            <a:ext cx="189775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</a:t>
            </a:r>
          </a:p>
        </p:txBody>
      </p:sp>
      <p:sp>
        <p:nvSpPr>
          <p:cNvPr id="36" name="Text Box 43"/>
          <p:cNvSpPr txBox="1">
            <a:spLocks noChangeArrowheads="1"/>
          </p:cNvSpPr>
          <p:nvPr/>
        </p:nvSpPr>
        <p:spPr bwMode="auto">
          <a:xfrm>
            <a:off x="8286027" y="1784890"/>
            <a:ext cx="210244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4521202" y="2244766"/>
            <a:ext cx="7459637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2, thêm1 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3,</a:t>
            </a:r>
          </a:p>
        </p:txBody>
      </p:sp>
      <p:sp>
        <p:nvSpPr>
          <p:cNvPr id="38" name="Text Box 45"/>
          <p:cNvSpPr txBox="1">
            <a:spLocks noChangeArrowheads="1"/>
          </p:cNvSpPr>
          <p:nvPr/>
        </p:nvSpPr>
        <p:spPr bwMode="auto">
          <a:xfrm>
            <a:off x="9490323" y="2219367"/>
            <a:ext cx="217825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</p:txBody>
      </p:sp>
      <p:sp>
        <p:nvSpPr>
          <p:cNvPr id="39" name="Text Box 46"/>
          <p:cNvSpPr txBox="1">
            <a:spLocks noChangeArrowheads="1"/>
          </p:cNvSpPr>
          <p:nvPr/>
        </p:nvSpPr>
        <p:spPr bwMode="auto">
          <a:xfrm>
            <a:off x="4316414" y="2655929"/>
            <a:ext cx="424532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* 1 nhân 4 bằng 4, 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>
            <a:off x="4522791" y="3132173"/>
            <a:ext cx="400273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1 nhân 6 bằng 6,</a:t>
            </a:r>
          </a:p>
        </p:txBody>
      </p:sp>
      <p:sp>
        <p:nvSpPr>
          <p:cNvPr id="41" name="Text Box 49"/>
          <p:cNvSpPr txBox="1">
            <a:spLocks noChangeArrowheads="1"/>
          </p:cNvSpPr>
          <p:nvPr/>
        </p:nvSpPr>
        <p:spPr bwMode="auto">
          <a:xfrm>
            <a:off x="7201225" y="3126622"/>
            <a:ext cx="17865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6.</a:t>
            </a:r>
          </a:p>
        </p:txBody>
      </p:sp>
      <p:sp>
        <p:nvSpPr>
          <p:cNvPr id="42" name="Text Box 50"/>
          <p:cNvSpPr txBox="1">
            <a:spLocks noChangeArrowheads="1"/>
          </p:cNvSpPr>
          <p:nvPr/>
        </p:nvSpPr>
        <p:spPr bwMode="auto">
          <a:xfrm>
            <a:off x="4543427" y="3581407"/>
            <a:ext cx="376014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>
                <a:latin typeface="Times New Roman" pitchFamily="18" charset="0"/>
                <a:cs typeface="Times New Roman" pitchFamily="18" charset="0"/>
              </a:rPr>
              <a:t>1 nhân 1 bằng 1,</a:t>
            </a:r>
          </a:p>
        </p:txBody>
      </p:sp>
      <p:sp>
        <p:nvSpPr>
          <p:cNvPr id="43" name="Text Box 51"/>
          <p:cNvSpPr txBox="1">
            <a:spLocks noChangeArrowheads="1"/>
          </p:cNvSpPr>
          <p:nvPr/>
        </p:nvSpPr>
        <p:spPr bwMode="auto">
          <a:xfrm>
            <a:off x="4343400" y="3997366"/>
            <a:ext cx="21833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;</a:t>
            </a:r>
          </a:p>
        </p:txBody>
      </p:sp>
      <p:sp>
        <p:nvSpPr>
          <p:cNvPr id="44" name="Text Box 52"/>
          <p:cNvSpPr txBox="1">
            <a:spLocks noChangeArrowheads="1"/>
          </p:cNvSpPr>
          <p:nvPr/>
        </p:nvSpPr>
        <p:spPr bwMode="auto">
          <a:xfrm>
            <a:off x="4483102" y="4419641"/>
            <a:ext cx="657014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5" name="Text Box 53"/>
          <p:cNvSpPr txBox="1">
            <a:spLocks noChangeArrowheads="1"/>
          </p:cNvSpPr>
          <p:nvPr/>
        </p:nvSpPr>
        <p:spPr bwMode="auto">
          <a:xfrm>
            <a:off x="4483102" y="4876932"/>
            <a:ext cx="577527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6; 6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endParaRPr lang="en-US" altLang="vi-VN" sz="3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3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11,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4495799" y="5756316"/>
            <a:ext cx="73469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0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7" name="Text Box 56"/>
          <p:cNvSpPr txBox="1">
            <a:spLocks noChangeArrowheads="1"/>
          </p:cNvSpPr>
          <p:nvPr/>
        </p:nvSpPr>
        <p:spPr bwMode="auto">
          <a:xfrm>
            <a:off x="7160597" y="3554927"/>
            <a:ext cx="17865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1.</a:t>
            </a:r>
          </a:p>
        </p:txBody>
      </p:sp>
      <p:sp>
        <p:nvSpPr>
          <p:cNvPr id="48" name="Text Box 57"/>
          <p:cNvSpPr txBox="1">
            <a:spLocks noChangeArrowheads="1"/>
          </p:cNvSpPr>
          <p:nvPr/>
        </p:nvSpPr>
        <p:spPr bwMode="auto">
          <a:xfrm>
            <a:off x="4419600" y="6213517"/>
            <a:ext cx="50943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vi-VN" sz="3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Text Box 59"/>
          <p:cNvSpPr txBox="1">
            <a:spLocks noChangeArrowheads="1"/>
          </p:cNvSpPr>
          <p:nvPr/>
        </p:nvSpPr>
        <p:spPr bwMode="auto">
          <a:xfrm>
            <a:off x="765178" y="496728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altLang="vi-VN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60"/>
          <p:cNvSpPr txBox="1">
            <a:spLocks noChangeArrowheads="1"/>
          </p:cNvSpPr>
          <p:nvPr/>
        </p:nvSpPr>
        <p:spPr bwMode="auto">
          <a:xfrm>
            <a:off x="358776" y="5184796"/>
            <a:ext cx="37068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 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164 x 123 =20172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230865" y="1320831"/>
            <a:ext cx="3585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 (</a:t>
            </a:r>
            <a:r>
              <a:rPr lang="en-US" altLang="vi-VN" sz="3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9)</a:t>
            </a:r>
            <a:endParaRPr lang="vi-VN" altLang="vi-VN" sz="3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7230865" y="2635305"/>
            <a:ext cx="358558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4 (</a:t>
            </a:r>
            <a:r>
              <a:rPr lang="en-US" altLang="vi-VN" sz="30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altLang="vi-VN" sz="3000" dirty="0">
                <a:latin typeface="Times New Roman" pitchFamily="18" charset="0"/>
                <a:cs typeface="Times New Roman" pitchFamily="18" charset="0"/>
              </a:rPr>
              <a:t> 2)</a:t>
            </a:r>
            <a:endParaRPr lang="vi-VN" altLang="vi-VN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2461256" y="3537130"/>
            <a:ext cx="87947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54" name="流行钢琴曲文艺清新钢琴吉他鼓">
            <a:hlinkClick r:id="" action="ppaction://media"/>
            <a:extLst>
              <a:ext uri="{FF2B5EF4-FFF2-40B4-BE49-F238E27FC236}">
                <a16:creationId xmlns="" xmlns:a16="http://schemas.microsoft.com/office/drawing/2014/main" id="{5B23BB3A-F207-4BC7-82D3-27FBA8DEFF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0" out="5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851819" y="-1644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1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0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1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2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5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10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10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3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9" presetID="3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4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0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34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2" presetID="34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5" presetID="34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6" presetClass="emph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5" presetID="36" presetClass="emph" presetSubtype="0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9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9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9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3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2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8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6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7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rAng="0" ptsTypes="">
                                      <p:cBhvr>
                                        <p:cTn id="39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Rot by="1500000">
                                      <p:cBhvr>
                                        <p:cTn id="39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8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1" dur="1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  <p:bldP spid="2" grpId="3"/>
      <p:bldP spid="3" grpId="0"/>
      <p:bldP spid="3" grpId="1"/>
      <p:bldP spid="3" grpId="2"/>
      <p:bldP spid="3" grpId="3"/>
      <p:bldP spid="4" grpId="0"/>
      <p:bldP spid="4" grpId="1"/>
      <p:bldP spid="4" grpId="2"/>
      <p:bldP spid="4" grpId="3"/>
      <p:bldP spid="5" grpId="0"/>
      <p:bldP spid="5" grpId="1"/>
      <p:bldP spid="5" grpId="2"/>
      <p:bldP spid="5" grpId="3"/>
      <p:bldP spid="6" grpId="0"/>
      <p:bldP spid="6" grpId="1"/>
      <p:bldP spid="6" grpId="2"/>
      <p:bldP spid="6" grpId="3"/>
      <p:bldP spid="7" grpId="0"/>
      <p:bldP spid="7" grpId="1"/>
      <p:bldP spid="7" grpId="2"/>
      <p:bldP spid="7" grpId="3"/>
      <p:bldP spid="8" grpId="0"/>
      <p:bldP spid="9" grpId="0" animBg="1"/>
      <p:bldP spid="10" grpId="0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 animBg="1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50" grpId="0"/>
      <p:bldP spid="51" grpId="0"/>
      <p:bldP spid="52" grpId="0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F0FC0F70-AC76-4EA2-86EB-0B407A4ACBB5}"/>
              </a:ext>
            </a:extLst>
          </p:cNvPr>
          <p:cNvGrpSpPr/>
          <p:nvPr/>
        </p:nvGrpSpPr>
        <p:grpSpPr>
          <a:xfrm>
            <a:off x="0" y="246732"/>
            <a:ext cx="12190413" cy="689277"/>
            <a:chOff x="0" y="726792"/>
            <a:chExt cx="12190413" cy="689277"/>
          </a:xfrm>
        </p:grpSpPr>
        <p:sp>
          <p:nvSpPr>
            <p:cNvPr id="11" name="矩形 10">
              <a:extLst>
                <a:ext uri="{FF2B5EF4-FFF2-40B4-BE49-F238E27FC236}">
                  <a16:creationId xmlns="" xmlns:a16="http://schemas.microsoft.com/office/drawing/2014/main" id="{84C0791A-6676-4043-BBF1-DD2993D19C98}"/>
                </a:ext>
              </a:extLst>
            </p:cNvPr>
            <p:cNvSpPr/>
            <p:nvPr/>
          </p:nvSpPr>
          <p:spPr>
            <a:xfrm flipV="1">
              <a:off x="0" y="1370350"/>
              <a:ext cx="12190413" cy="45719"/>
            </a:xfrm>
            <a:prstGeom prst="rect">
              <a:avLst/>
            </a:prstGeom>
            <a:solidFill>
              <a:srgbClr val="2C61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TextBox 8">
              <a:extLst>
                <a:ext uri="{FF2B5EF4-FFF2-40B4-BE49-F238E27FC236}">
                  <a16:creationId xmlns="" xmlns:a16="http://schemas.microsoft.com/office/drawing/2014/main" id="{E9BB0E5B-E5F4-4490-B3C7-C915B81DF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0860" y="726792"/>
              <a:ext cx="3255323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algn="ctr" eaLnBrk="1" hangingPunct="1"/>
              <a:r>
                <a:rPr lang="en-US" altLang="zh-CN" sz="3200" b="1" dirty="0" err="1" smtClean="0">
                  <a:solidFill>
                    <a:srgbClr val="2C6181"/>
                  </a:solidFill>
                  <a:cs typeface="+mn-ea"/>
                  <a:sym typeface="+mn-lt"/>
                </a:rPr>
                <a:t>Lưu</a:t>
              </a:r>
              <a:r>
                <a:rPr lang="en-US" altLang="zh-CN" sz="3200" b="1" dirty="0" smtClean="0">
                  <a:solidFill>
                    <a:srgbClr val="2C6181"/>
                  </a:solidFill>
                  <a:cs typeface="+mn-ea"/>
                  <a:sym typeface="+mn-lt"/>
                </a:rPr>
                <a:t> ý</a:t>
              </a:r>
              <a:endParaRPr lang="zh-CN" altLang="en-US" sz="3200" b="1" dirty="0">
                <a:solidFill>
                  <a:srgbClr val="2C618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150125" y="2258174"/>
            <a:ext cx="38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54925" y="22581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759728" y="22581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150125" y="28677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454925" y="28423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759728" y="2842332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719915" y="2483599"/>
            <a:ext cx="3048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756452" y="3488445"/>
            <a:ext cx="1633537" cy="127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 Box 16"/>
          <p:cNvSpPr txBox="1">
            <a:spLocks noChangeArrowheads="1"/>
          </p:cNvSpPr>
          <p:nvPr/>
        </p:nvSpPr>
        <p:spPr bwMode="auto">
          <a:xfrm>
            <a:off x="1780366" y="33963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1510487" y="341700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1205687" y="341700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1516837" y="3945687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191403" y="3931357"/>
            <a:ext cx="3810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886600" y="3945687"/>
            <a:ext cx="3810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1166003" y="447908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865963" y="4469562"/>
            <a:ext cx="482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8" name="Text Box 24"/>
          <p:cNvSpPr txBox="1">
            <a:spLocks noChangeArrowheads="1"/>
          </p:cNvSpPr>
          <p:nvPr/>
        </p:nvSpPr>
        <p:spPr bwMode="auto">
          <a:xfrm>
            <a:off x="540528" y="4479087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592915" y="5250612"/>
            <a:ext cx="1635125" cy="269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794651" y="53093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1477151" y="53093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2" name="Text Box 28"/>
          <p:cNvSpPr txBox="1">
            <a:spLocks noChangeArrowheads="1"/>
          </p:cNvSpPr>
          <p:nvPr/>
        </p:nvSpPr>
        <p:spPr bwMode="auto">
          <a:xfrm>
            <a:off x="1192987" y="5293474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73903" y="52839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Text Box 30"/>
          <p:cNvSpPr txBox="1">
            <a:spLocks noChangeArrowheads="1"/>
          </p:cNvSpPr>
          <p:nvPr/>
        </p:nvSpPr>
        <p:spPr bwMode="auto">
          <a:xfrm>
            <a:off x="592915" y="52839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2389964" y="3771020"/>
            <a:ext cx="16748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4317187" y="3501149"/>
            <a:ext cx="37846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1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401075" y="4359982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4317210" y="4099651"/>
            <a:ext cx="29527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2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401075" y="4931482"/>
            <a:ext cx="1674812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4317213" y="4653692"/>
            <a:ext cx="26733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Tích riêng thứ 3</a:t>
            </a:r>
            <a:endParaRPr lang="vi-VN" sz="28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-684345" y="6017374"/>
            <a:ext cx="0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63575" y="2034295"/>
            <a:ext cx="0" cy="4102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212335" y="910910"/>
            <a:ext cx="44037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+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 Tích riêng thứ hai viết lùi sang bên trái một cột so với tích riêng thứ nhất. Vì đây là 328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  <a:cs typeface="+mn-cs"/>
              </a:rPr>
              <a:t>chục,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viết đầy đủ là 3280.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212336" y="3323843"/>
            <a:ext cx="4403725" cy="310854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+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Tích riêng thứ ba viết lùi sang bên trái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một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cột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so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với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tích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riêng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hai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+mj-lt"/>
                <a:cs typeface="+mn-cs"/>
              </a:rPr>
              <a:t>lùi</a:t>
            </a:r>
            <a:r>
              <a:rPr lang="en-US" sz="2800" b="1" dirty="0">
                <a:solidFill>
                  <a:srgbClr val="C00000"/>
                </a:solidFill>
                <a:latin typeface="+mj-lt"/>
                <a:cs typeface="+mn-cs"/>
              </a:rPr>
              <a:t>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hai cột so với tích riêng thứ nhất. Vì đây là 164 </a:t>
            </a:r>
            <a:r>
              <a:rPr lang="vi-VN" sz="2800" b="1" dirty="0" smtClean="0">
                <a:solidFill>
                  <a:srgbClr val="C00000"/>
                </a:solidFill>
                <a:latin typeface="+mj-lt"/>
                <a:cs typeface="+mn-cs"/>
              </a:rPr>
              <a:t>trăm, </a:t>
            </a:r>
            <a:r>
              <a:rPr lang="vi-VN" sz="2800" b="1" dirty="0">
                <a:solidFill>
                  <a:srgbClr val="C00000"/>
                </a:solidFill>
                <a:latin typeface="+mj-lt"/>
                <a:cs typeface="+mn-cs"/>
              </a:rPr>
              <a:t>viết đầy đủ là 16400.</a:t>
            </a: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6" grpId="0"/>
      <p:bldP spid="38" grpId="0"/>
      <p:bldP spid="40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58" y="999378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6124" y="965799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+ 20 + 3 )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57021" y="2177539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8449" y="2177539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3280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245" y="2148705"/>
            <a:ext cx="9230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492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46287" y="2180902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58715" y="2193905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5989" y="300010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 1:</a:t>
            </a:r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65946" y="1515113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20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79530" y="2832448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</a:t>
            </a:r>
            <a:r>
              <a:rPr lang="en-US" sz="2800" b="1" dirty="0">
                <a:latin typeface="+mj-lt"/>
                <a:cs typeface="+mn-cs"/>
              </a:rPr>
              <a:t> </a:t>
            </a:r>
            <a:r>
              <a:rPr lang="vi-VN" sz="2800" b="1" dirty="0">
                <a:latin typeface="+mj-lt"/>
                <a:cs typeface="+mn-cs"/>
              </a:rPr>
              <a:t> 20172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7282" y="3470991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solidFill>
                  <a:srgbClr val="0070C0"/>
                </a:solidFill>
                <a:latin typeface="Times New Roman"/>
              </a:rPr>
              <a:t>Cách</a:t>
            </a:r>
            <a:r>
              <a:rPr lang="en-US" sz="2800" b="1" dirty="0">
                <a:solidFill>
                  <a:srgbClr val="0070C0"/>
                </a:solidFill>
                <a:latin typeface="Times New Roman"/>
              </a:rPr>
              <a:t> 2:</a:t>
            </a:r>
            <a:r>
              <a:rPr lang="vi-VN" sz="2800" b="1" dirty="0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658" y="3989327"/>
            <a:ext cx="2561524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123 =</a:t>
            </a:r>
            <a:endParaRPr lang="vi-VN" sz="28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6124" y="3987890"/>
            <a:ext cx="3878013" cy="523220"/>
          </a:xfrm>
          <a:prstGeom prst="rect">
            <a:avLst/>
          </a:prstGeom>
          <a:ln w="7620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  <a:cs typeface="Arial" charset="0"/>
              </a:rPr>
              <a:t>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( 100 + 2</a:t>
            </a:r>
            <a:r>
              <a:rPr lang="en-US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3</a:t>
            </a:r>
            <a:r>
              <a:rPr lang="vi-VN" sz="2800" b="1" dirty="0">
                <a:solidFill>
                  <a:srgbClr val="FF0000"/>
                </a:solidFill>
                <a:latin typeface="Times New Roman"/>
                <a:cs typeface="Arial" charset="0"/>
              </a:rPr>
              <a:t> 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79530" y="4525150"/>
            <a:ext cx="5837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= 164 x </a:t>
            </a:r>
            <a:r>
              <a:rPr lang="vi-VN" sz="2800" b="1" dirty="0">
                <a:solidFill>
                  <a:srgbClr val="FF0000"/>
                </a:solidFill>
                <a:latin typeface="Times New Roman"/>
              </a:rPr>
              <a:t>100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 + 164 </a:t>
            </a:r>
            <a:r>
              <a:rPr lang="vi-VN" sz="2800" b="1">
                <a:solidFill>
                  <a:prstClr val="black"/>
                </a:solidFill>
                <a:latin typeface="Times New Roman"/>
              </a:rPr>
              <a:t>x </a:t>
            </a:r>
            <a:r>
              <a:rPr lang="vi-VN" sz="2800" b="1">
                <a:solidFill>
                  <a:srgbClr val="FF0000"/>
                </a:solidFill>
                <a:latin typeface="Times New Roman"/>
              </a:rPr>
              <a:t>2</a:t>
            </a:r>
            <a:r>
              <a:rPr lang="en-US" sz="2800" b="1">
                <a:solidFill>
                  <a:srgbClr val="FF0000"/>
                </a:solidFill>
                <a:latin typeface="Times New Roman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21228" y="5132965"/>
            <a:ext cx="17880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/>
              </a:rPr>
              <a:t>= </a:t>
            </a: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16400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02339" y="5078636"/>
            <a:ext cx="496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prstClr val="black"/>
                </a:solidFill>
                <a:latin typeface="Times New Roman"/>
              </a:rPr>
              <a:t>+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4890" y="5036683"/>
            <a:ext cx="1486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prstClr val="black"/>
                </a:solidFill>
                <a:latin typeface="Times New Roman"/>
              </a:rPr>
              <a:t>3772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5946" y="5618222"/>
            <a:ext cx="2091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+mj-lt"/>
                <a:cs typeface="+mn-cs"/>
              </a:rPr>
              <a:t>= 20172</a:t>
            </a:r>
          </a:p>
        </p:txBody>
      </p:sp>
      <p:sp>
        <p:nvSpPr>
          <p:cNvPr id="20" name="Line 47"/>
          <p:cNvSpPr>
            <a:spLocks noChangeShapeType="1"/>
          </p:cNvSpPr>
          <p:nvPr/>
        </p:nvSpPr>
        <p:spPr bwMode="auto">
          <a:xfrm flipH="1" flipV="1">
            <a:off x="6719591" y="1572398"/>
            <a:ext cx="0" cy="376784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042639" y="1441580"/>
            <a:ext cx="16704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>
                <a:solidFill>
                  <a:srgbClr val="0070C0"/>
                </a:solidFill>
                <a:latin typeface="Times New Roman"/>
              </a:rPr>
              <a:t>Cách 3:</a:t>
            </a:r>
            <a:r>
              <a:rPr lang="vi-VN" sz="2800" b="1">
                <a:solidFill>
                  <a:srgbClr val="0070C0"/>
                </a:solidFill>
                <a:latin typeface="Times New Roman"/>
              </a:rPr>
              <a:t> </a:t>
            </a:r>
            <a:endParaRPr lang="en-US" sz="2800" b="1" dirty="0">
              <a:solidFill>
                <a:srgbClr val="0070C0"/>
              </a:solidFill>
              <a:latin typeface="Calibri Light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291278" y="16752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986475" y="1681323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9596078" y="1675290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376878" y="1900715"/>
            <a:ext cx="1851025" cy="3533775"/>
            <a:chOff x="8910642" y="2946442"/>
            <a:chExt cx="1851025" cy="3533775"/>
          </a:xfrm>
        </p:grpSpPr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9520239" y="3330579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7" name="Text Box 12"/>
            <p:cNvSpPr txBox="1">
              <a:spLocks noChangeArrowheads="1"/>
            </p:cNvSpPr>
            <p:nvPr/>
          </p:nvSpPr>
          <p:spPr bwMode="auto">
            <a:xfrm>
              <a:off x="9825042" y="330517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10129842" y="330517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9105900" y="2946442"/>
              <a:ext cx="3048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30" name="Line 15"/>
            <p:cNvSpPr>
              <a:spLocks noChangeShapeType="1"/>
            </p:cNvSpPr>
            <p:nvPr/>
          </p:nvSpPr>
          <p:spPr bwMode="auto">
            <a:xfrm>
              <a:off x="9126542" y="3951288"/>
              <a:ext cx="1635125" cy="1270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>
              <a:off x="10150475" y="3859255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9882188" y="387989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9577391" y="387989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9888537" y="44085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9563101" y="4394242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6" name="Text Box 21"/>
            <p:cNvSpPr txBox="1">
              <a:spLocks noChangeArrowheads="1"/>
            </p:cNvSpPr>
            <p:nvPr/>
          </p:nvSpPr>
          <p:spPr bwMode="auto">
            <a:xfrm>
              <a:off x="9258300" y="44085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9536113" y="49419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  <p:sp>
          <p:nvSpPr>
            <p:cNvPr id="38" name="Text Box 23"/>
            <p:cNvSpPr txBox="1">
              <a:spLocks noChangeArrowheads="1"/>
            </p:cNvSpPr>
            <p:nvPr/>
          </p:nvSpPr>
          <p:spPr bwMode="auto">
            <a:xfrm>
              <a:off x="9236074" y="4932405"/>
              <a:ext cx="4826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39" name="Text Box 24"/>
            <p:cNvSpPr txBox="1">
              <a:spLocks noChangeArrowheads="1"/>
            </p:cNvSpPr>
            <p:nvPr/>
          </p:nvSpPr>
          <p:spPr bwMode="auto">
            <a:xfrm>
              <a:off x="8910642" y="4941930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0" name="Line 25"/>
            <p:cNvSpPr>
              <a:spLocks noChangeShapeType="1"/>
            </p:cNvSpPr>
            <p:nvPr/>
          </p:nvSpPr>
          <p:spPr bwMode="auto">
            <a:xfrm>
              <a:off x="8964637" y="5713455"/>
              <a:ext cx="1633537" cy="26987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 Box 26"/>
            <p:cNvSpPr txBox="1">
              <a:spLocks noChangeArrowheads="1"/>
            </p:cNvSpPr>
            <p:nvPr/>
          </p:nvSpPr>
          <p:spPr bwMode="auto">
            <a:xfrm>
              <a:off x="10166351" y="57737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42" name="Text Box 27"/>
            <p:cNvSpPr txBox="1">
              <a:spLocks noChangeArrowheads="1"/>
            </p:cNvSpPr>
            <p:nvPr/>
          </p:nvSpPr>
          <p:spPr bwMode="auto">
            <a:xfrm>
              <a:off x="9848854" y="57737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43" name="Text Box 28"/>
            <p:cNvSpPr txBox="1">
              <a:spLocks noChangeArrowheads="1"/>
            </p:cNvSpPr>
            <p:nvPr/>
          </p:nvSpPr>
          <p:spPr bwMode="auto">
            <a:xfrm>
              <a:off x="9564691" y="5756317"/>
              <a:ext cx="3810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44" name="Text Box 29"/>
            <p:cNvSpPr txBox="1">
              <a:spLocks noChangeArrowheads="1"/>
            </p:cNvSpPr>
            <p:nvPr/>
          </p:nvSpPr>
          <p:spPr bwMode="auto">
            <a:xfrm>
              <a:off x="9244016" y="5748380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45" name="Text Box 30"/>
            <p:cNvSpPr txBox="1">
              <a:spLocks noChangeArrowheads="1"/>
            </p:cNvSpPr>
            <p:nvPr/>
          </p:nvSpPr>
          <p:spPr bwMode="auto">
            <a:xfrm>
              <a:off x="8936042" y="5748911"/>
              <a:ext cx="38100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vi-VN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2752182" y="6218482"/>
            <a:ext cx="9096375" cy="55399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endParaRPr lang="vi-VN" sz="3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 Box 60"/>
          <p:cNvSpPr txBox="1">
            <a:spLocks noChangeArrowheads="1"/>
          </p:cNvSpPr>
          <p:nvPr/>
        </p:nvSpPr>
        <p:spPr bwMode="auto">
          <a:xfrm>
            <a:off x="6876684" y="5443524"/>
            <a:ext cx="4981581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vi-VN" sz="3600" b="1" dirty="0">
                <a:latin typeface="Times New Roman" pitchFamily="18" charset="0"/>
                <a:cs typeface="Times New Roman" pitchFamily="18" charset="0"/>
              </a:rPr>
              <a:t>164 x 123 </a:t>
            </a:r>
            <a:r>
              <a:rPr lang="en-US" altLang="vi-VN" sz="3600" b="1" dirty="0" smtClean="0">
                <a:latin typeface="Times New Roman" pitchFamily="18" charset="0"/>
                <a:cs typeface="Times New Roman" pitchFamily="18" charset="0"/>
              </a:rPr>
              <a:t>= 20172</a:t>
            </a:r>
            <a:endParaRPr lang="en-US" alt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3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108078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412875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717675" y="2161449"/>
            <a:ext cx="381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22368" y="2653539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427167" y="2628133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731965" y="2628133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815208" y="2515461"/>
            <a:ext cx="12303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728666" y="3274245"/>
            <a:ext cx="1319212" cy="1111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752606" y="3182171"/>
            <a:ext cx="3063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482752" y="3202815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177952" y="3202815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1489103" y="373148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auto">
          <a:xfrm>
            <a:off x="1163665" y="371719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858847" y="3731487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138242" y="4264887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8" name="Text Box 23"/>
          <p:cNvSpPr txBox="1">
            <a:spLocks noChangeArrowheads="1"/>
          </p:cNvSpPr>
          <p:nvPr/>
        </p:nvSpPr>
        <p:spPr bwMode="auto">
          <a:xfrm>
            <a:off x="838204" y="4255362"/>
            <a:ext cx="388939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512765" y="4264887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>
            <a:off x="565152" y="5036370"/>
            <a:ext cx="1319213" cy="2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1766917" y="509514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449416" y="5095149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165252" y="5079274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846141" y="5069749"/>
            <a:ext cx="3063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507233" y="5049070"/>
            <a:ext cx="307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388272" y="329333"/>
            <a:ext cx="9096375" cy="10128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55910" y="2217665"/>
            <a:ext cx="8726487" cy="35394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B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Đặt tính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(Tính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phải sang trái)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lấy từng chữ số của thừa số thứ hai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nhân với thừa số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thứ tự từ phải sang trái.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cộng ba tích riêng vừa tìm được lại với nhau thì ta được kết quả của phép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chữ số.</a:t>
            </a:r>
          </a:p>
        </p:txBody>
      </p:sp>
    </p:spTree>
    <p:extLst>
      <p:ext uri="{BB962C8B-B14F-4D97-AF65-F5344CB8AC3E}">
        <p14:creationId xmlns:p14="http://schemas.microsoft.com/office/powerpoint/2010/main" val="2871967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 animBg="1"/>
      <p:bldP spid="26" grpId="1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69569" y="158212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a) 248 x 321</a:t>
            </a: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265169" y="1594824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solidFill>
                  <a:srgbClr val="0000FF"/>
                </a:solidFill>
                <a:latin typeface="Times New Roman" pitchFamily="18" charset="0"/>
              </a:rPr>
              <a:t>b) 1163 x 125</a:t>
            </a: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1826796" y="2280582"/>
            <a:ext cx="2012951" cy="1112838"/>
            <a:chOff x="288" y="1152"/>
            <a:chExt cx="1268" cy="701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624" y="1536"/>
              <a:ext cx="610" cy="245"/>
            </a:xfrm>
            <a:prstGeom prst="rect">
              <a:avLst/>
            </a:prstGeom>
            <a:noFill/>
            <a:ln>
              <a:noFill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400" b="1" dirty="0">
                  <a:latin typeface="Times New Roman" pitchFamily="18" charset="0"/>
                  <a:cs typeface="+mn-cs"/>
                </a:rPr>
                <a:t>321</a:t>
              </a:r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88" y="1152"/>
              <a:ext cx="1268" cy="701"/>
              <a:chOff x="508" y="960"/>
              <a:chExt cx="1268" cy="701"/>
            </a:xfrm>
          </p:grpSpPr>
          <p:sp>
            <p:nvSpPr>
              <p:cNvPr id="7" name="Rectangle 11"/>
              <p:cNvSpPr>
                <a:spLocks noChangeArrowheads="1"/>
              </p:cNvSpPr>
              <p:nvPr/>
            </p:nvSpPr>
            <p:spPr bwMode="auto">
              <a:xfrm>
                <a:off x="508" y="960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248</a:t>
                </a:r>
              </a:p>
            </p:txBody>
          </p:sp>
          <p:sp>
            <p:nvSpPr>
              <p:cNvPr id="8" name="Rectangle 7"/>
              <p:cNvSpPr>
                <a:spLocks noChangeArrowheads="1"/>
              </p:cNvSpPr>
              <p:nvPr/>
            </p:nvSpPr>
            <p:spPr bwMode="auto">
              <a:xfrm>
                <a:off x="566" y="1162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  <p:sp>
            <p:nvSpPr>
              <p:cNvPr id="9" name="Line 14"/>
              <p:cNvSpPr>
                <a:spLocks noChangeShapeType="1"/>
              </p:cNvSpPr>
              <p:nvPr/>
            </p:nvSpPr>
            <p:spPr bwMode="auto">
              <a:xfrm>
                <a:off x="565" y="1661"/>
                <a:ext cx="109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4847783" y="2242482"/>
            <a:ext cx="2055812" cy="1181100"/>
            <a:chOff x="2191" y="1128"/>
            <a:chExt cx="1295" cy="744"/>
          </a:xfrm>
        </p:grpSpPr>
        <p:grpSp>
          <p:nvGrpSpPr>
            <p:cNvPr id="11" name="Group 20"/>
            <p:cNvGrpSpPr>
              <a:grpSpLocks/>
            </p:cNvGrpSpPr>
            <p:nvPr/>
          </p:nvGrpSpPr>
          <p:grpSpPr bwMode="auto">
            <a:xfrm>
              <a:off x="2191" y="1128"/>
              <a:ext cx="1295" cy="614"/>
              <a:chOff x="3343" y="984"/>
              <a:chExt cx="1295" cy="614"/>
            </a:xfrm>
          </p:grpSpPr>
          <p:sp>
            <p:nvSpPr>
              <p:cNvPr id="13" name="Rectangle 15"/>
              <p:cNvSpPr>
                <a:spLocks noChangeArrowheads="1"/>
              </p:cNvSpPr>
              <p:nvPr/>
            </p:nvSpPr>
            <p:spPr bwMode="auto">
              <a:xfrm>
                <a:off x="3343" y="984"/>
                <a:ext cx="1295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1163</a:t>
                </a:r>
              </a:p>
            </p:txBody>
          </p:sp>
          <p:sp>
            <p:nvSpPr>
              <p:cNvPr id="14" name="Rectangle 16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10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125</a:t>
                </a:r>
              </a:p>
            </p:txBody>
          </p:sp>
          <p:sp>
            <p:nvSpPr>
              <p:cNvPr id="15" name="Rectangle 17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2208" y="1872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Rectangle 23"/>
          <p:cNvSpPr>
            <a:spLocks noChangeArrowheads="1"/>
          </p:cNvSpPr>
          <p:nvPr/>
        </p:nvSpPr>
        <p:spPr bwMode="auto">
          <a:xfrm>
            <a:off x="1826796" y="334742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248</a:t>
            </a:r>
          </a:p>
        </p:txBody>
      </p:sp>
      <p:sp>
        <p:nvSpPr>
          <p:cNvPr id="17" name="Rectangle 24"/>
          <p:cNvSpPr>
            <a:spLocks noChangeArrowheads="1"/>
          </p:cNvSpPr>
          <p:nvPr/>
        </p:nvSpPr>
        <p:spPr bwMode="auto">
          <a:xfrm>
            <a:off x="1615636" y="383637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496</a:t>
            </a:r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1352110" y="4341199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744</a:t>
            </a:r>
          </a:p>
        </p:txBody>
      </p:sp>
      <p:sp>
        <p:nvSpPr>
          <p:cNvPr id="19" name="Line 26"/>
          <p:cNvSpPr>
            <a:spLocks noChangeShapeType="1"/>
          </p:cNvSpPr>
          <p:nvPr/>
        </p:nvSpPr>
        <p:spPr bwMode="auto">
          <a:xfrm>
            <a:off x="1674369" y="4934882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Rectangle 32"/>
          <p:cNvSpPr>
            <a:spLocks noChangeArrowheads="1"/>
          </p:cNvSpPr>
          <p:nvPr/>
        </p:nvSpPr>
        <p:spPr bwMode="auto">
          <a:xfrm>
            <a:off x="4816058" y="3409337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5815</a:t>
            </a:r>
          </a:p>
        </p:txBody>
      </p:sp>
      <p:sp>
        <p:nvSpPr>
          <p:cNvPr id="21" name="Rectangle 33"/>
          <p:cNvSpPr>
            <a:spLocks noChangeArrowheads="1"/>
          </p:cNvSpPr>
          <p:nvPr/>
        </p:nvSpPr>
        <p:spPr bwMode="auto">
          <a:xfrm>
            <a:off x="4608094" y="383637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2326</a:t>
            </a:r>
          </a:p>
        </p:txBody>
      </p:sp>
      <p:sp>
        <p:nvSpPr>
          <p:cNvPr id="22" name="Rectangle 35"/>
          <p:cNvSpPr>
            <a:spLocks noChangeArrowheads="1"/>
          </p:cNvSpPr>
          <p:nvPr/>
        </p:nvSpPr>
        <p:spPr bwMode="auto">
          <a:xfrm>
            <a:off x="4405512" y="4307862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latin typeface="Times New Roman" pitchFamily="18" charset="0"/>
              </a:rPr>
              <a:t>1163</a:t>
            </a:r>
          </a:p>
        </p:txBody>
      </p:sp>
      <p:sp>
        <p:nvSpPr>
          <p:cNvPr id="23" name="Line 36"/>
          <p:cNvSpPr>
            <a:spLocks noChangeShapeType="1"/>
          </p:cNvSpPr>
          <p:nvPr/>
        </p:nvSpPr>
        <p:spPr bwMode="auto">
          <a:xfrm>
            <a:off x="4773169" y="4871382"/>
            <a:ext cx="17414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Rectangle 37"/>
          <p:cNvSpPr>
            <a:spLocks noChangeArrowheads="1"/>
          </p:cNvSpPr>
          <p:nvPr/>
        </p:nvSpPr>
        <p:spPr bwMode="auto">
          <a:xfrm>
            <a:off x="4646172" y="4868249"/>
            <a:ext cx="1924051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145375</a:t>
            </a:r>
          </a:p>
        </p:txBody>
      </p:sp>
      <p:sp>
        <p:nvSpPr>
          <p:cNvPr id="25" name="Rectangle 38"/>
          <p:cNvSpPr>
            <a:spLocks noChangeArrowheads="1"/>
          </p:cNvSpPr>
          <p:nvPr/>
        </p:nvSpPr>
        <p:spPr bwMode="auto">
          <a:xfrm>
            <a:off x="7213157" y="1539262"/>
            <a:ext cx="312420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>
                <a:solidFill>
                  <a:srgbClr val="0000FF"/>
                </a:solidFill>
                <a:latin typeface="Times New Roman" pitchFamily="18" charset="0"/>
              </a:rPr>
              <a:t>c) 3124 x 213</a:t>
            </a:r>
          </a:p>
        </p:txBody>
      </p: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7833869" y="2242482"/>
            <a:ext cx="2032000" cy="1143000"/>
            <a:chOff x="4072" y="1128"/>
            <a:chExt cx="1280" cy="720"/>
          </a:xfrm>
        </p:grpSpPr>
        <p:grpSp>
          <p:nvGrpSpPr>
            <p:cNvPr id="27" name="Group 39"/>
            <p:cNvGrpSpPr>
              <a:grpSpLocks/>
            </p:cNvGrpSpPr>
            <p:nvPr/>
          </p:nvGrpSpPr>
          <p:grpSpPr bwMode="auto">
            <a:xfrm>
              <a:off x="4084" y="1128"/>
              <a:ext cx="1268" cy="622"/>
              <a:chOff x="3340" y="976"/>
              <a:chExt cx="1268" cy="622"/>
            </a:xfrm>
          </p:grpSpPr>
          <p:sp>
            <p:nvSpPr>
              <p:cNvPr id="29" name="Rectangle 40"/>
              <p:cNvSpPr>
                <a:spLocks noChangeArrowheads="1"/>
              </p:cNvSpPr>
              <p:nvPr/>
            </p:nvSpPr>
            <p:spPr bwMode="auto">
              <a:xfrm>
                <a:off x="3340" y="976"/>
                <a:ext cx="1268" cy="3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3124</a:t>
                </a:r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/>
            </p:nvSpPr>
            <p:spPr bwMode="auto">
              <a:xfrm>
                <a:off x="3744" y="1353"/>
                <a:ext cx="648" cy="2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3400" b="1" dirty="0">
                    <a:latin typeface="Times New Roman" pitchFamily="18" charset="0"/>
                    <a:cs typeface="+mn-cs"/>
                  </a:rPr>
                  <a:t>213</a:t>
                </a:r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/>
            </p:nvSpPr>
            <p:spPr bwMode="auto">
              <a:xfrm>
                <a:off x="3398" y="1178"/>
                <a:ext cx="217" cy="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2600" b="1" dirty="0">
                    <a:latin typeface="Times New Roman" pitchFamily="18" charset="0"/>
                    <a:cs typeface="+mn-cs"/>
                  </a:rPr>
                  <a:t>x</a:t>
                </a:r>
              </a:p>
            </p:txBody>
          </p:sp>
        </p:grpSp>
        <p:sp>
          <p:nvSpPr>
            <p:cNvPr id="28" name="Line 44"/>
            <p:cNvSpPr>
              <a:spLocks noChangeShapeType="1"/>
            </p:cNvSpPr>
            <p:nvPr/>
          </p:nvSpPr>
          <p:spPr bwMode="auto">
            <a:xfrm>
              <a:off x="4072" y="1848"/>
              <a:ext cx="1097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8086281" y="3379133"/>
            <a:ext cx="15621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 dirty="0" smtClean="0">
                <a:latin typeface="Times New Roman" pitchFamily="18" charset="0"/>
              </a:rPr>
              <a:t>9372</a:t>
            </a:r>
            <a:endParaRPr lang="en-US" altLang="vi-VN" sz="3400" b="1" dirty="0">
              <a:latin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8075455" y="3804582"/>
            <a:ext cx="1113498" cy="623888"/>
            <a:chOff x="7736175" y="4705350"/>
            <a:chExt cx="1113498" cy="623888"/>
          </a:xfrm>
        </p:grpSpPr>
        <p:sp>
          <p:nvSpPr>
            <p:cNvPr id="34" name="Rectangle 57"/>
            <p:cNvSpPr>
              <a:spLocks noChangeArrowheads="1"/>
            </p:cNvSpPr>
            <p:nvPr/>
          </p:nvSpPr>
          <p:spPr bwMode="auto">
            <a:xfrm>
              <a:off x="8392473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35" name="Rectangle 58"/>
            <p:cNvSpPr>
              <a:spLocks noChangeArrowheads="1"/>
            </p:cNvSpPr>
            <p:nvPr/>
          </p:nvSpPr>
          <p:spPr bwMode="auto">
            <a:xfrm>
              <a:off x="8204177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36" name="Rectangle 59"/>
            <p:cNvSpPr>
              <a:spLocks noChangeArrowheads="1"/>
            </p:cNvSpPr>
            <p:nvPr/>
          </p:nvSpPr>
          <p:spPr bwMode="auto">
            <a:xfrm>
              <a:off x="7955250" y="4705350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7736175" y="471963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3</a:t>
              </a:r>
            </a:p>
          </p:txBody>
        </p:sp>
      </p:grpSp>
      <p:sp>
        <p:nvSpPr>
          <p:cNvPr id="38" name="Line 47"/>
          <p:cNvSpPr>
            <a:spLocks noChangeShapeType="1"/>
          </p:cNvSpPr>
          <p:nvPr/>
        </p:nvSpPr>
        <p:spPr bwMode="auto">
          <a:xfrm>
            <a:off x="7652897" y="4871382"/>
            <a:ext cx="20701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7812061" y="4214284"/>
            <a:ext cx="1167806" cy="641658"/>
            <a:chOff x="7489449" y="5157788"/>
            <a:chExt cx="1167806" cy="641658"/>
          </a:xfrm>
        </p:grpSpPr>
        <p:sp>
          <p:nvSpPr>
            <p:cNvPr id="40" name="Rectangle 62"/>
            <p:cNvSpPr>
              <a:spLocks noChangeArrowheads="1"/>
            </p:cNvSpPr>
            <p:nvPr/>
          </p:nvSpPr>
          <p:spPr bwMode="auto">
            <a:xfrm>
              <a:off x="7945724" y="5172075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1" name="Rectangle 61"/>
            <p:cNvSpPr>
              <a:spLocks noChangeArrowheads="1"/>
            </p:cNvSpPr>
            <p:nvPr/>
          </p:nvSpPr>
          <p:spPr bwMode="auto">
            <a:xfrm>
              <a:off x="8200055" y="51577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8</a:t>
              </a:r>
            </a:p>
          </p:txBody>
        </p:sp>
        <p:sp>
          <p:nvSpPr>
            <p:cNvPr id="42" name="Rectangle 63"/>
            <p:cNvSpPr>
              <a:spLocks noChangeArrowheads="1"/>
            </p:cNvSpPr>
            <p:nvPr/>
          </p:nvSpPr>
          <p:spPr bwMode="auto">
            <a:xfrm>
              <a:off x="7730132" y="517619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3" name="Rectangle 64"/>
            <p:cNvSpPr>
              <a:spLocks noChangeArrowheads="1"/>
            </p:cNvSpPr>
            <p:nvPr/>
          </p:nvSpPr>
          <p:spPr bwMode="auto">
            <a:xfrm>
              <a:off x="7489449" y="5189846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85053" y="4904720"/>
            <a:ext cx="1720254" cy="619125"/>
            <a:chOff x="7543403" y="5805488"/>
            <a:chExt cx="1720254" cy="619125"/>
          </a:xfrm>
        </p:grpSpPr>
        <p:sp>
          <p:nvSpPr>
            <p:cNvPr id="45" name="Rectangle 66"/>
            <p:cNvSpPr>
              <a:spLocks noChangeArrowheads="1"/>
            </p:cNvSpPr>
            <p:nvPr/>
          </p:nvSpPr>
          <p:spPr bwMode="auto">
            <a:xfrm>
              <a:off x="8806457" y="5815013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2</a:t>
              </a:r>
            </a:p>
          </p:txBody>
        </p:sp>
        <p:sp>
          <p:nvSpPr>
            <p:cNvPr id="46" name="Rectangle 67"/>
            <p:cNvSpPr>
              <a:spLocks noChangeArrowheads="1"/>
            </p:cNvSpPr>
            <p:nvPr/>
          </p:nvSpPr>
          <p:spPr bwMode="auto">
            <a:xfrm>
              <a:off x="8520707" y="5805488"/>
              <a:ext cx="4572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1</a:t>
              </a:r>
            </a:p>
          </p:txBody>
        </p:sp>
        <p:sp>
          <p:nvSpPr>
            <p:cNvPr id="47" name="Rectangle 68"/>
            <p:cNvSpPr>
              <a:spLocks noChangeArrowheads="1"/>
            </p:cNvSpPr>
            <p:nvPr/>
          </p:nvSpPr>
          <p:spPr bwMode="auto">
            <a:xfrm>
              <a:off x="8286065" y="5857917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4</a:t>
              </a:r>
            </a:p>
          </p:txBody>
        </p:sp>
        <p:sp>
          <p:nvSpPr>
            <p:cNvPr id="48" name="Rectangle 69"/>
            <p:cNvSpPr>
              <a:spLocks noChangeArrowheads="1"/>
            </p:cNvSpPr>
            <p:nvPr/>
          </p:nvSpPr>
          <p:spPr bwMode="auto">
            <a:xfrm>
              <a:off x="8055547" y="586744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5</a:t>
              </a:r>
            </a:p>
          </p:txBody>
        </p:sp>
        <p:sp>
          <p:nvSpPr>
            <p:cNvPr id="49" name="Rectangle 70"/>
            <p:cNvSpPr>
              <a:spLocks noChangeArrowheads="1"/>
            </p:cNvSpPr>
            <p:nvPr/>
          </p:nvSpPr>
          <p:spPr bwMode="auto">
            <a:xfrm>
              <a:off x="7801856" y="5862680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  <p:sp>
          <p:nvSpPr>
            <p:cNvPr id="50" name="Rectangle 71"/>
            <p:cNvSpPr>
              <a:spLocks noChangeArrowheads="1"/>
            </p:cNvSpPr>
            <p:nvPr/>
          </p:nvSpPr>
          <p:spPr bwMode="auto">
            <a:xfrm>
              <a:off x="7543403" y="5849032"/>
              <a:ext cx="457200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en-US" altLang="vi-VN" sz="3400" b="1" dirty="0">
                  <a:latin typeface="Times New Roman" pitchFamily="18" charset="0"/>
                </a:rPr>
                <a:t>6</a:t>
              </a:r>
            </a:p>
          </p:txBody>
        </p:sp>
      </p:grp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1547396" y="4998424"/>
            <a:ext cx="2012951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altLang="vi-VN" sz="3400" b="1">
                <a:latin typeface="Times New Roman" pitchFamily="18" charset="0"/>
              </a:rPr>
              <a:t>79608</a:t>
            </a:r>
            <a:endParaRPr lang="en-US" altLang="vi-VN" sz="3400" b="1" dirty="0">
              <a:latin typeface="Times New Roman" pitchFamily="18" charset="0"/>
            </a:endParaRP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58460" y="726464"/>
            <a:ext cx="579596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1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Đặt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  <a:cs typeface="Times New Roman" pitchFamily="18" charset="0"/>
              </a:rPr>
              <a:t>rồi</a:t>
            </a:r>
            <a:r>
              <a:rPr lang="en-US" sz="4000" b="1" dirty="0"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HP001 4 hàng" panose="020B0603050302020204" pitchFamily="34" charset="0"/>
                <a:cs typeface="Times New Roman" pitchFamily="18" charset="0"/>
              </a:rPr>
              <a:t>tính</a:t>
            </a:r>
            <a:r>
              <a:rPr lang="en-US" sz="4000" b="1" dirty="0" smtClean="0">
                <a:latin typeface="HP001 4 hàng" panose="020B0603050302020204" pitchFamily="34" charset="0"/>
                <a:cs typeface="Times New Roman" pitchFamily="18" charset="0"/>
              </a:rPr>
              <a:t>:</a:t>
            </a:r>
            <a:endParaRPr lang="vi-VN" sz="4000" b="1" dirty="0">
              <a:latin typeface="HP001 4 hàng" panose="020B06030503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597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/>
      <p:bldP spid="32" grpId="0"/>
      <p:bldP spid="38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1358459" y="726464"/>
            <a:ext cx="102557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u="sng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u="sng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2</a:t>
            </a:r>
            <a:r>
              <a:rPr lang="en-US" sz="4000" b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Viết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giá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trị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biểu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thức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 ô </a:t>
            </a:r>
            <a:r>
              <a:rPr lang="en-US" sz="40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trống</a:t>
            </a:r>
            <a:r>
              <a:rPr lang="en-US" sz="40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000000"/>
              </a:solidFill>
              <a:latin typeface="HP001 4 hàng" panose="020B0603050302020204" pitchFamily="34" charset="0"/>
              <a:cs typeface="Times New Roman" pitchFamily="18" charset="0"/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232317"/>
              </p:ext>
            </p:extLst>
          </p:nvPr>
        </p:nvGraphicFramePr>
        <p:xfrm>
          <a:off x="1499473" y="2030998"/>
          <a:ext cx="9432384" cy="2569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096"/>
                <a:gridCol w="2358096"/>
                <a:gridCol w="2358096"/>
                <a:gridCol w="2358096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262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262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0000FF"/>
                          </a:solidFill>
                        </a:rPr>
                        <a:t>263</a:t>
                      </a:r>
                      <a:endParaRPr lang="en-US" sz="2800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b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130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131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</a:rPr>
                        <a:t>a x b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03455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  <p:tag name="ISPRING_PRESENTATION_TITLE" val="93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kwxge3a">
      <a:majorFont>
        <a:latin typeface="思源黑体 CN Medium"/>
        <a:ea typeface="思源黑体 CN Medium"/>
        <a:cs typeface=""/>
      </a:majorFont>
      <a:minorFont>
        <a:latin typeface="思源黑体 CN Medium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5360</TotalTime>
  <Words>998</Words>
  <Application>Microsoft Office PowerPoint</Application>
  <PresentationFormat>Custom</PresentationFormat>
  <Paragraphs>300</Paragraphs>
  <Slides>14</Slides>
  <Notes>4</Notes>
  <HiddenSlides>0</HiddenSlides>
  <MMClips>7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14</vt:i4>
      </vt:variant>
    </vt:vector>
  </HeadingPairs>
  <TitlesOfParts>
    <vt:vector size="41" baseType="lpstr">
      <vt:lpstr>SimSun</vt:lpstr>
      <vt:lpstr>.VnTime</vt:lpstr>
      <vt:lpstr>Arial</vt:lpstr>
      <vt:lpstr>Calibri</vt:lpstr>
      <vt:lpstr>Calibri Light</vt:lpstr>
      <vt:lpstr>等线</vt:lpstr>
      <vt:lpstr>HP001 4 hàng</vt:lpstr>
      <vt:lpstr>Impact</vt:lpstr>
      <vt:lpstr>ITC Avant Garde Std Bk</vt:lpstr>
      <vt:lpstr>LiHei Pro</vt:lpstr>
      <vt:lpstr>Open Sans Extrabold</vt:lpstr>
      <vt:lpstr>Signika</vt:lpstr>
      <vt:lpstr>Tahoma</vt:lpstr>
      <vt:lpstr>Times New Roman</vt:lpstr>
      <vt:lpstr>Wingdings</vt:lpstr>
      <vt:lpstr>思源黑体 CN Medium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93</dc:title>
  <dc:creator>lzj</dc:creator>
  <cp:lastModifiedBy>Thuy Ninh</cp:lastModifiedBy>
  <cp:revision>3194</cp:revision>
  <dcterms:created xsi:type="dcterms:W3CDTF">2015-12-01T09:06:39Z</dcterms:created>
  <dcterms:modified xsi:type="dcterms:W3CDTF">2021-11-29T03:57:40Z</dcterms:modified>
</cp:coreProperties>
</file>