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4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5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6.xml" ContentType="application/vnd.openxmlformats-officedocument.presentationml.notesSlide+xml"/>
  <Override PartName="/ppt/tags/tag28.xml" ContentType="application/vnd.openxmlformats-officedocument.presentationml.tags+xml"/>
  <Override PartName="/ppt/notesSlides/notesSlide7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8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9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10.xml" ContentType="application/vnd.openxmlformats-officedocument.presentationml.notesSl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87" r:id="rId2"/>
    <p:sldId id="315" r:id="rId3"/>
    <p:sldId id="324" r:id="rId4"/>
    <p:sldId id="320" r:id="rId5"/>
    <p:sldId id="325" r:id="rId6"/>
    <p:sldId id="335" r:id="rId7"/>
    <p:sldId id="322" r:id="rId8"/>
    <p:sldId id="331" r:id="rId9"/>
    <p:sldId id="328" r:id="rId10"/>
    <p:sldId id="294" r:id="rId11"/>
    <p:sldId id="329" r:id="rId12"/>
    <p:sldId id="336" r:id="rId13"/>
    <p:sldId id="333" r:id="rId14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F4F6"/>
    <a:srgbClr val="6AB3E7"/>
    <a:srgbClr val="FF7E68"/>
    <a:srgbClr val="EBE8F1"/>
    <a:srgbClr val="FDFDD7"/>
    <a:srgbClr val="7ED6A6"/>
    <a:srgbClr val="92CBD9"/>
    <a:srgbClr val="9D73BD"/>
    <a:srgbClr val="FEFE00"/>
    <a:srgbClr val="ACD5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27" autoAdjust="0"/>
    <p:restoredTop sz="96314" autoAdjust="0"/>
  </p:normalViewPr>
  <p:slideViewPr>
    <p:cSldViewPr snapToGrid="0">
      <p:cViewPr>
        <p:scale>
          <a:sx n="70" d="100"/>
          <a:sy n="70" d="100"/>
        </p:scale>
        <p:origin x="492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E45DD4-FEAA-439F-BE3D-7CC38C68D55B}" type="datetimeFigureOut">
              <a:rPr lang="zh-CN" altLang="en-US" smtClean="0"/>
              <a:t>2021/12/7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25CEC-2ABC-4E79-BB53-CF7F3C7D9C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0023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25CEC-2ABC-4E79-BB53-CF7F3C7D9C4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13454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25CEC-2ABC-4E79-BB53-CF7F3C7D9C4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28641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25CEC-2ABC-4E79-BB53-CF7F3C7D9C4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2735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25CEC-2ABC-4E79-BB53-CF7F3C7D9C4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6442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25CEC-2ABC-4E79-BB53-CF7F3C7D9C4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6623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25CEC-2ABC-4E79-BB53-CF7F3C7D9C4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3349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25CEC-2ABC-4E79-BB53-CF7F3C7D9C4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0058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25CEC-2ABC-4E79-BB53-CF7F3C7D9C4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12321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25CEC-2ABC-4E79-BB53-CF7F3C7D9C4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386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25CEC-2ABC-4E79-BB53-CF7F3C7D9C4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450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25CEC-2ABC-4E79-BB53-CF7F3C7D9C4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9688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5F4B-9A1F-4944-BBD1-A7462F7264F2}" type="datetimeFigureOut">
              <a:rPr lang="zh-CN" altLang="en-US" smtClean="0"/>
              <a:t>2021/12/7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1412-8993-4B8E-8BEF-01D82474D8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5F4B-9A1F-4944-BBD1-A7462F7264F2}" type="datetimeFigureOut">
              <a:rPr lang="zh-CN" altLang="en-US" smtClean="0"/>
              <a:t>2021/12/7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1412-8993-4B8E-8BEF-01D82474D8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5F4B-9A1F-4944-BBD1-A7462F7264F2}" type="datetimeFigureOut">
              <a:rPr lang="zh-CN" altLang="en-US" smtClean="0"/>
              <a:t>2021/12/7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1412-8993-4B8E-8BEF-01D82474D8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5F4B-9A1F-4944-BBD1-A7462F7264F2}" type="datetimeFigureOut">
              <a:rPr lang="zh-CN" altLang="en-US" smtClean="0"/>
              <a:t>2021/12/7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1412-8993-4B8E-8BEF-01D82474D8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5F4B-9A1F-4944-BBD1-A7462F7264F2}" type="datetimeFigureOut">
              <a:rPr lang="zh-CN" altLang="en-US" smtClean="0"/>
              <a:t>2021/12/7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1412-8993-4B8E-8BEF-01D82474D8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5F4B-9A1F-4944-BBD1-A7462F7264F2}" type="datetimeFigureOut">
              <a:rPr lang="zh-CN" altLang="en-US" smtClean="0"/>
              <a:t>2021/12/7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1412-8993-4B8E-8BEF-01D82474D8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5F4B-9A1F-4944-BBD1-A7462F7264F2}" type="datetimeFigureOut">
              <a:rPr lang="zh-CN" altLang="en-US" smtClean="0"/>
              <a:t>2021/12/7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1412-8993-4B8E-8BEF-01D82474D8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5F4B-9A1F-4944-BBD1-A7462F7264F2}" type="datetimeFigureOut">
              <a:rPr lang="zh-CN" altLang="en-US" smtClean="0"/>
              <a:t>2021/12/7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1412-8993-4B8E-8BEF-01D82474D8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5F4B-9A1F-4944-BBD1-A7462F7264F2}" type="datetimeFigureOut">
              <a:rPr lang="zh-CN" altLang="en-US" smtClean="0"/>
              <a:t>2021/12/7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1412-8993-4B8E-8BEF-01D82474D8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5F4B-9A1F-4944-BBD1-A7462F7264F2}" type="datetimeFigureOut">
              <a:rPr lang="zh-CN" altLang="en-US" smtClean="0"/>
              <a:t>2021/12/7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1412-8993-4B8E-8BEF-01D82474D8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5F4B-9A1F-4944-BBD1-A7462F7264F2}" type="datetimeFigureOut">
              <a:rPr lang="zh-CN" altLang="en-US" smtClean="0"/>
              <a:t>2021/12/7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1412-8993-4B8E-8BEF-01D82474D8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Slide.vn - 2019">
            <a:extLst>
              <a:ext uri="{FF2B5EF4-FFF2-40B4-BE49-F238E27FC236}">
                <a16:creationId xmlns:a16="http://schemas.microsoft.com/office/drawing/2014/main" xmlns="" id="{2EBCC157-7F76-4E33-84F7-693FA43296ED}"/>
              </a:ext>
            </a:extLst>
          </p:cNvPr>
          <p:cNvSpPr txBox="1"/>
          <p:nvPr userDrawn="1"/>
        </p:nvSpPr>
        <p:spPr>
          <a:xfrm>
            <a:off x="0" y="-1604665"/>
            <a:ext cx="121920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400">
                <a:solidFill>
                  <a:srgbClr val="CFCFCF"/>
                </a:solidFill>
              </a:rPr>
              <a:t>www.9slide.vn</a:t>
            </a: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25F4B-9A1F-4944-BBD1-A7462F7264F2}" type="datetimeFigureOut">
              <a:rPr lang="zh-CN" altLang="en-US" smtClean="0"/>
              <a:t>2021/12/7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51412-8993-4B8E-8BEF-01D82474D8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4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image" Target="../media/image13.png"/><Relationship Id="rId5" Type="http://schemas.openxmlformats.org/officeDocument/2006/relationships/image" Target="../media/image12.emf"/><Relationship Id="rId4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37.xml"/><Relationship Id="rId7" Type="http://schemas.openxmlformats.org/officeDocument/2006/relationships/image" Target="../media/image5.png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13.png"/><Relationship Id="rId4" Type="http://schemas.openxmlformats.org/officeDocument/2006/relationships/tags" Target="../tags/tag38.xml"/><Relationship Id="rId9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tags" Target="../tags/tag41.xml"/><Relationship Id="rId7" Type="http://schemas.openxmlformats.org/officeDocument/2006/relationships/image" Target="../media/image2.png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6" Type="http://schemas.openxmlformats.org/officeDocument/2006/relationships/image" Target="../media/image5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2.xml"/><Relationship Id="rId9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45.xml"/><Relationship Id="rId7" Type="http://schemas.openxmlformats.org/officeDocument/2006/relationships/image" Target="../media/image3.png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6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5.pn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12.xml"/><Relationship Id="rId7" Type="http://schemas.openxmlformats.org/officeDocument/2006/relationships/image" Target="../media/image2.pn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9.png"/><Relationship Id="rId4" Type="http://schemas.openxmlformats.org/officeDocument/2006/relationships/tags" Target="../tags/tag13.xml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6.xml"/><Relationship Id="rId7" Type="http://schemas.openxmlformats.org/officeDocument/2006/relationships/notesSlide" Target="../notesSlides/notesSlide5.xml"/><Relationship Id="rId12" Type="http://schemas.openxmlformats.org/officeDocument/2006/relationships/image" Target="../media/image3.png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9.png"/><Relationship Id="rId5" Type="http://schemas.openxmlformats.org/officeDocument/2006/relationships/tags" Target="../tags/tag18.xml"/><Relationship Id="rId10" Type="http://schemas.openxmlformats.org/officeDocument/2006/relationships/image" Target="../media/image8.png"/><Relationship Id="rId4" Type="http://schemas.openxmlformats.org/officeDocument/2006/relationships/tags" Target="../tags/tag17.xml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21.xml"/><Relationship Id="rId7" Type="http://schemas.openxmlformats.org/officeDocument/2006/relationships/image" Target="../media/image2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3.png"/><Relationship Id="rId5" Type="http://schemas.openxmlformats.org/officeDocument/2006/relationships/tags" Target="../tags/tag23.xml"/><Relationship Id="rId10" Type="http://schemas.openxmlformats.org/officeDocument/2006/relationships/image" Target="../media/image9.png"/><Relationship Id="rId4" Type="http://schemas.openxmlformats.org/officeDocument/2006/relationships/tags" Target="../tags/tag22.xml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tags" Target="../tags/tag26.xml"/><Relationship Id="rId7" Type="http://schemas.openxmlformats.org/officeDocument/2006/relationships/image" Target="../media/image5.png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11.png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tags" Target="../tags/tag31.xml"/><Relationship Id="rId7" Type="http://schemas.openxmlformats.org/officeDocument/2006/relationships/image" Target="../media/image5.png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11.png"/><Relationship Id="rId4" Type="http://schemas.openxmlformats.org/officeDocument/2006/relationships/tags" Target="../tags/tag32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CB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A_图片 6" descr="图片包含 轮子&#10;&#10;已生成高可信度的说明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934" y="140581"/>
            <a:ext cx="7204193" cy="1757120"/>
          </a:xfrm>
          <a:prstGeom prst="rect">
            <a:avLst/>
          </a:prstGeom>
        </p:spPr>
      </p:pic>
      <p:pic>
        <p:nvPicPr>
          <p:cNvPr id="3" name="PA_图片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969490"/>
            <a:ext cx="7145338" cy="5748810"/>
          </a:xfrm>
          <a:prstGeom prst="rect">
            <a:avLst/>
          </a:prstGeom>
        </p:spPr>
      </p:pic>
      <p:pic>
        <p:nvPicPr>
          <p:cNvPr id="4" name="PA_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4569" y="-215900"/>
            <a:ext cx="7594600" cy="75946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842649" y="2726610"/>
            <a:ext cx="468680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TOÁN </a:t>
            </a:r>
          </a:p>
          <a:p>
            <a:pPr algn="ctr"/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LUYỆN TẬP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Trang </a:t>
            </a:r>
            <a:r>
              <a:rPr lang="en-US" sz="32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7</a:t>
            </a:r>
            <a:r>
              <a:rPr lang="vi-VN" sz="32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8</a:t>
            </a:r>
            <a:endParaRPr lang="en-GB" sz="32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4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_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433917" y="325848"/>
            <a:ext cx="9396076" cy="5656000"/>
          </a:xfrm>
          <a:prstGeom prst="rect">
            <a:avLst/>
          </a:prstGeom>
        </p:spPr>
      </p:pic>
      <p:pic>
        <p:nvPicPr>
          <p:cNvPr id="7" name="PA_图片 6" descr="图片包含 运输, 气球, 航空器&#10;&#10;已生成极高可信度的说明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206" y="3752481"/>
            <a:ext cx="3565400" cy="31055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39984" y="2690652"/>
            <a:ext cx="798394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600" b="1" dirty="0" smtClean="0">
                <a:solidFill>
                  <a:srgbClr val="00B050"/>
                </a:solidFill>
                <a:latin typeface="HP001 4 hàng" panose="020B0603050302020204" pitchFamily="34" charset="0"/>
              </a:rPr>
              <a:t>Bài 4</a:t>
            </a:r>
          </a:p>
          <a:p>
            <a:pPr algn="ctr"/>
            <a:r>
              <a:rPr lang="vi-VN" sz="6600" b="1" dirty="0" smtClean="0">
                <a:solidFill>
                  <a:srgbClr val="00B050"/>
                </a:solidFill>
                <a:latin typeface="HP001 4 hàng" panose="020B0603050302020204" pitchFamily="34" charset="0"/>
              </a:rPr>
              <a:t>Tính bằng hai cách</a:t>
            </a:r>
            <a:endParaRPr lang="en-GB" sz="6600" b="1" dirty="0">
              <a:solidFill>
                <a:srgbClr val="00B050"/>
              </a:solidFill>
              <a:latin typeface="HP001 4 hàng" panose="020B06030503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16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6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_图片 2" descr="图片包含 室内, 墙壁&#10;&#10;已生成高可信度的说明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172" y="-328235"/>
            <a:ext cx="11776984" cy="7501808"/>
          </a:xfrm>
          <a:prstGeom prst="rect">
            <a:avLst/>
          </a:prstGeom>
        </p:spPr>
      </p:pic>
      <p:pic>
        <p:nvPicPr>
          <p:cNvPr id="10" name="PA_图片 9" descr="图片包含 轮子&#10;&#10;已生成高可信度的说明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015" y="580146"/>
            <a:ext cx="5857875" cy="1428750"/>
          </a:xfrm>
          <a:prstGeom prst="rect">
            <a:avLst/>
          </a:prstGeom>
        </p:spPr>
      </p:pic>
      <p:pic>
        <p:nvPicPr>
          <p:cNvPr id="11" name="PA_图片 10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2868" y="-328235"/>
            <a:ext cx="2735943" cy="2735943"/>
          </a:xfrm>
          <a:prstGeom prst="rect">
            <a:avLst/>
          </a:prstGeom>
        </p:spPr>
      </p:pic>
      <p:pic>
        <p:nvPicPr>
          <p:cNvPr id="12" name="PA_图片 6" descr="图片包含 运输, 气球, 航空器&#10;&#10;已生成极高可信度的说明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8815" y="4182385"/>
            <a:ext cx="3071834" cy="267561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579854" y="349313"/>
            <a:ext cx="38443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Tx/>
              <a:buAutoNum type="alphaLcParenR"/>
              <a:defRPr/>
            </a:pPr>
            <a:r>
              <a:rPr lang="en-US" sz="2400" b="1" dirty="0">
                <a:solidFill>
                  <a:srgbClr val="00B050"/>
                </a:solidFill>
                <a:latin typeface="HP001 4 hàng" panose="020B0603050302020204" pitchFamily="34" charset="0"/>
                <a:cs typeface="Times New Roman" pitchFamily="18" charset="0"/>
              </a:rPr>
              <a:t>(33 164 + 28 528) : 4</a:t>
            </a:r>
            <a:endParaRPr lang="en-US" sz="2400" b="1" dirty="0">
              <a:solidFill>
                <a:srgbClr val="00B050"/>
              </a:solidFill>
              <a:latin typeface="HP001 4 hàng" panose="020B0603050302020204" pitchFamily="34" charset="0"/>
              <a:cs typeface="Times New Roman" pitchFamily="18" charset="0"/>
            </a:endParaRPr>
          </a:p>
        </p:txBody>
      </p:sp>
      <p:sp>
        <p:nvSpPr>
          <p:cNvPr id="13" name="TextBox 7"/>
          <p:cNvSpPr txBox="1">
            <a:spLocks noChangeArrowheads="1"/>
          </p:cNvSpPr>
          <p:nvPr/>
        </p:nvSpPr>
        <p:spPr bwMode="auto">
          <a:xfrm>
            <a:off x="1360717" y="2607902"/>
            <a:ext cx="4438274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 err="1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Cách</a:t>
            </a:r>
            <a:r>
              <a:rPr lang="en-US" altLang="en-US" sz="2400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1: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b="1" dirty="0">
              <a:solidFill>
                <a:srgbClr val="7030A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  (33 164 + 28 528) : 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b="1" dirty="0">
              <a:solidFill>
                <a:srgbClr val="7030A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=            61 692       : 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b="1" dirty="0">
              <a:solidFill>
                <a:srgbClr val="7030A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=            15 423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016724" y="2368261"/>
            <a:ext cx="45720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Cách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2: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b="1" dirty="0">
              <a:solidFill>
                <a:schemeClr val="accent2">
                  <a:lumMod val="75000"/>
                </a:schemeClr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vi-VN" altLang="en-US" sz="2400" b="1" dirty="0" smtClean="0">
                <a:solidFill>
                  <a:schemeClr val="accent2">
                    <a:lumMod val="75000"/>
                  </a:schemeClr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( 33 164 + 28 528) : 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vi-VN" altLang="en-US" sz="2400" b="1" dirty="0">
              <a:solidFill>
                <a:schemeClr val="accent2">
                  <a:lumMod val="75000"/>
                </a:schemeClr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 smtClean="0">
                <a:solidFill>
                  <a:schemeClr val="accent2">
                    <a:lumMod val="75000"/>
                  </a:schemeClr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= 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33 164 : 4 + 28 528 : 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b="1" dirty="0">
              <a:solidFill>
                <a:schemeClr val="accent2">
                  <a:lumMod val="75000"/>
                </a:schemeClr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=    8 291     +     7 132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b="1" dirty="0">
              <a:solidFill>
                <a:schemeClr val="accent2">
                  <a:lumMod val="75000"/>
                </a:schemeClr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=     15 423</a:t>
            </a:r>
          </a:p>
        </p:txBody>
      </p:sp>
    </p:spTree>
    <p:extLst>
      <p:ext uri="{BB962C8B-B14F-4D97-AF65-F5344CB8AC3E}">
        <p14:creationId xmlns:p14="http://schemas.microsoft.com/office/powerpoint/2010/main" val="199308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16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650"/>
                            </p:stCondLst>
                            <p:childTnLst>
                              <p:par>
                                <p:cTn id="11" presetID="26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A_图片 2" descr="图片包含 室内, 墙壁&#10;&#10;已生成高可信度的说明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172" y="-328235"/>
            <a:ext cx="11776984" cy="7501808"/>
          </a:xfrm>
          <a:prstGeom prst="rect">
            <a:avLst/>
          </a:prstGeom>
        </p:spPr>
      </p:pic>
      <p:pic>
        <p:nvPicPr>
          <p:cNvPr id="19" name="PA_图片 9" descr="图片包含 轮子&#10;&#10;已生成高可信度的说明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015" y="580146"/>
            <a:ext cx="5857875" cy="1428750"/>
          </a:xfrm>
          <a:prstGeom prst="rect">
            <a:avLst/>
          </a:prstGeom>
        </p:spPr>
      </p:pic>
      <p:pic>
        <p:nvPicPr>
          <p:cNvPr id="20" name="PA_图片 10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2868" y="-328235"/>
            <a:ext cx="2735943" cy="2735943"/>
          </a:xfrm>
          <a:prstGeom prst="rect">
            <a:avLst/>
          </a:prstGeom>
        </p:spPr>
      </p:pic>
      <p:pic>
        <p:nvPicPr>
          <p:cNvPr id="21" name="PA_图片 6" descr="图片包含 运输, 气球, 航空器&#10;&#10;已生成极高可信度的说明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8815" y="4182385"/>
            <a:ext cx="3071834" cy="2675615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3579854" y="349313"/>
            <a:ext cx="37577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vi-VN" sz="2400" b="1" dirty="0" smtClean="0">
                <a:solidFill>
                  <a:srgbClr val="00B050"/>
                </a:solidFill>
                <a:latin typeface="HP001 4 hàng" panose="020B0603050302020204" pitchFamily="34" charset="0"/>
                <a:cs typeface="Times New Roman" pitchFamily="18" charset="0"/>
              </a:rPr>
              <a:t>b) </a:t>
            </a:r>
            <a:r>
              <a:rPr lang="en-US" sz="2400" b="1" dirty="0" smtClean="0">
                <a:solidFill>
                  <a:srgbClr val="00B050"/>
                </a:solidFill>
                <a:latin typeface="HP001 4 hàng" panose="020B0603050302020204" pitchFamily="34" charset="0"/>
                <a:cs typeface="Times New Roman" pitchFamily="18" charset="0"/>
              </a:rPr>
              <a:t>(</a:t>
            </a:r>
            <a:r>
              <a:rPr lang="vi-VN" sz="2400" b="1" dirty="0" smtClean="0">
                <a:solidFill>
                  <a:srgbClr val="00B050"/>
                </a:solidFill>
                <a:latin typeface="HP001 4 hàng" panose="020B0603050302020204" pitchFamily="34" charset="0"/>
                <a:cs typeface="Times New Roman" pitchFamily="18" charset="0"/>
              </a:rPr>
              <a:t>403</a:t>
            </a:r>
            <a:r>
              <a:rPr lang="en-US" sz="2400" b="1" dirty="0" smtClean="0">
                <a:solidFill>
                  <a:srgbClr val="00B05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vi-VN" sz="2400" b="1" dirty="0" smtClean="0">
                <a:solidFill>
                  <a:srgbClr val="00B050"/>
                </a:solidFill>
                <a:latin typeface="HP001 4 hàng" panose="020B0603050302020204" pitchFamily="34" charset="0"/>
                <a:cs typeface="Times New Roman" pitchFamily="18" charset="0"/>
              </a:rPr>
              <a:t>494</a:t>
            </a:r>
            <a:r>
              <a:rPr lang="en-US" sz="2400" b="1" dirty="0" smtClean="0">
                <a:solidFill>
                  <a:srgbClr val="00B05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vi-VN" sz="2400" b="1" dirty="0" smtClean="0">
                <a:solidFill>
                  <a:srgbClr val="00B050"/>
                </a:solidFill>
                <a:latin typeface="HP001 4 hàng" panose="020B0603050302020204" pitchFamily="34" charset="0"/>
                <a:cs typeface="Times New Roman" pitchFamily="18" charset="0"/>
              </a:rPr>
              <a:t>–</a:t>
            </a:r>
            <a:r>
              <a:rPr lang="en-US" sz="2400" b="1" dirty="0" smtClean="0">
                <a:solidFill>
                  <a:srgbClr val="00B05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vi-VN" sz="2400" b="1" dirty="0" smtClean="0">
                <a:solidFill>
                  <a:srgbClr val="00B050"/>
                </a:solidFill>
                <a:latin typeface="HP001 4 hàng" panose="020B0603050302020204" pitchFamily="34" charset="0"/>
                <a:cs typeface="Times New Roman" pitchFamily="18" charset="0"/>
              </a:rPr>
              <a:t>16 415</a:t>
            </a:r>
            <a:r>
              <a:rPr lang="en-US" sz="2400" b="1" dirty="0" smtClean="0">
                <a:solidFill>
                  <a:srgbClr val="00B050"/>
                </a:solidFill>
                <a:latin typeface="HP001 4 hàng" panose="020B0603050302020204" pitchFamily="34" charset="0"/>
                <a:cs typeface="Times New Roman" pitchFamily="18" charset="0"/>
              </a:rPr>
              <a:t>) </a:t>
            </a:r>
            <a:r>
              <a:rPr lang="en-US" sz="2400" b="1" dirty="0">
                <a:solidFill>
                  <a:srgbClr val="00B050"/>
                </a:solidFill>
                <a:latin typeface="HP001 4 hàng" panose="020B0603050302020204" pitchFamily="34" charset="0"/>
                <a:cs typeface="Times New Roman" pitchFamily="18" charset="0"/>
              </a:rPr>
              <a:t>: </a:t>
            </a:r>
            <a:r>
              <a:rPr lang="vi-VN" sz="2400" b="1" dirty="0" smtClean="0">
                <a:solidFill>
                  <a:srgbClr val="00B050"/>
                </a:solidFill>
                <a:latin typeface="HP001 4 hàng" panose="020B0603050302020204" pitchFamily="34" charset="0"/>
                <a:cs typeface="Times New Roman" pitchFamily="18" charset="0"/>
              </a:rPr>
              <a:t>7</a:t>
            </a:r>
            <a:endParaRPr lang="en-US" sz="2400" b="1" dirty="0">
              <a:solidFill>
                <a:srgbClr val="00B050"/>
              </a:solidFill>
              <a:latin typeface="HP001 4 hàng" panose="020B0603050302020204" pitchFamily="34" charset="0"/>
              <a:cs typeface="Times New Roman" pitchFamily="18" charset="0"/>
            </a:endParaRPr>
          </a:p>
        </p:txBody>
      </p:sp>
      <p:sp>
        <p:nvSpPr>
          <p:cNvPr id="23" name="TextBox 7"/>
          <p:cNvSpPr txBox="1">
            <a:spLocks noChangeArrowheads="1"/>
          </p:cNvSpPr>
          <p:nvPr/>
        </p:nvSpPr>
        <p:spPr bwMode="auto">
          <a:xfrm>
            <a:off x="1360717" y="2607902"/>
            <a:ext cx="4438274" cy="2751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 err="1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Cách</a:t>
            </a:r>
            <a:r>
              <a:rPr lang="en-US" altLang="en-US" sz="2400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1: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b="1" dirty="0">
              <a:solidFill>
                <a:srgbClr val="7030A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>
              <a:buNone/>
              <a:defRPr/>
            </a:pPr>
            <a:r>
              <a:rPr lang="vi-VN" altLang="en-US" sz="2400" b="1" dirty="0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   </a:t>
            </a:r>
            <a:r>
              <a:rPr lang="en-US" altLang="en-US" sz="2400" b="1" dirty="0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 </a:t>
            </a:r>
            <a:r>
              <a:rPr lang="en-US" sz="2400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itchFamily="18" charset="0"/>
              </a:rPr>
              <a:t>(</a:t>
            </a:r>
            <a:r>
              <a:rPr lang="vi-VN" sz="2400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itchFamily="18" charset="0"/>
              </a:rPr>
              <a:t>403</a:t>
            </a:r>
            <a:r>
              <a:rPr lang="en-US" sz="2400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vi-VN" sz="2400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itchFamily="18" charset="0"/>
              </a:rPr>
              <a:t>494</a:t>
            </a:r>
            <a:r>
              <a:rPr lang="en-US" sz="2400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vi-VN" sz="2400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itchFamily="18" charset="0"/>
              </a:rPr>
              <a:t>–</a:t>
            </a:r>
            <a:r>
              <a:rPr lang="en-US" sz="2400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vi-VN" sz="2400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itchFamily="18" charset="0"/>
              </a:rPr>
              <a:t>16 415</a:t>
            </a:r>
            <a:r>
              <a:rPr lang="en-US" sz="2400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itchFamily="18" charset="0"/>
              </a:rPr>
              <a:t>) : </a:t>
            </a:r>
            <a:r>
              <a:rPr lang="vi-VN" sz="2400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itchFamily="18" charset="0"/>
              </a:rPr>
              <a:t>7</a:t>
            </a:r>
            <a:endParaRPr lang="en-US" sz="2400" b="1" dirty="0">
              <a:solidFill>
                <a:srgbClr val="7030A0"/>
              </a:solidFill>
              <a:latin typeface="HP001 4 hàng" panose="020B0603050302020204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b="1" dirty="0">
              <a:solidFill>
                <a:srgbClr val="7030A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=          </a:t>
            </a:r>
            <a:r>
              <a:rPr lang="vi-VN" altLang="en-US" sz="2400" b="1" dirty="0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387 079</a:t>
            </a:r>
            <a:r>
              <a:rPr lang="en-US" altLang="en-US" sz="2400" b="1" dirty="0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      </a:t>
            </a:r>
            <a:r>
              <a:rPr lang="en-US" altLang="en-US" sz="2400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: </a:t>
            </a:r>
            <a:r>
              <a:rPr lang="vi-VN" altLang="en-US" sz="2400" b="1" dirty="0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7</a:t>
            </a:r>
            <a:endParaRPr lang="en-US" altLang="en-US" sz="2400" b="1" dirty="0">
              <a:solidFill>
                <a:srgbClr val="7030A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b="1" dirty="0">
              <a:solidFill>
                <a:srgbClr val="7030A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=            </a:t>
            </a:r>
            <a:r>
              <a:rPr lang="vi-VN" altLang="en-US" sz="2400" b="1" dirty="0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55 297</a:t>
            </a:r>
            <a:endParaRPr lang="en-US" altLang="en-US" sz="2400" b="1" dirty="0">
              <a:solidFill>
                <a:srgbClr val="7030A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016724" y="2368261"/>
            <a:ext cx="45720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 err="1">
                <a:solidFill>
                  <a:srgbClr val="C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Cách</a:t>
            </a:r>
            <a:r>
              <a:rPr lang="en-US" altLang="en-US" sz="2400" b="1" dirty="0">
                <a:solidFill>
                  <a:srgbClr val="C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2: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b="1" dirty="0">
              <a:solidFill>
                <a:srgbClr val="C0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vi-VN" sz="2400" b="1" dirty="0" smtClean="0">
                <a:solidFill>
                  <a:srgbClr val="C00000"/>
                </a:solidFill>
                <a:latin typeface="HP001 4 hàng" panose="020B0603050302020204" pitchFamily="34" charset="0"/>
                <a:cs typeface="Times New Roman" pitchFamily="18" charset="0"/>
              </a:rPr>
              <a:t>  </a:t>
            </a:r>
            <a:r>
              <a:rPr lang="en-US" sz="2400" b="1" dirty="0" smtClean="0">
                <a:solidFill>
                  <a:srgbClr val="C00000"/>
                </a:solidFill>
                <a:latin typeface="HP001 4 hàng" panose="020B0603050302020204" pitchFamily="34" charset="0"/>
                <a:cs typeface="Times New Roman" pitchFamily="18" charset="0"/>
              </a:rPr>
              <a:t>(</a:t>
            </a:r>
            <a:r>
              <a:rPr lang="vi-VN" sz="2400" b="1" dirty="0">
                <a:solidFill>
                  <a:srgbClr val="C00000"/>
                </a:solidFill>
                <a:latin typeface="HP001 4 hàng" panose="020B0603050302020204" pitchFamily="34" charset="0"/>
                <a:cs typeface="Times New Roman" pitchFamily="18" charset="0"/>
              </a:rPr>
              <a:t>403</a:t>
            </a:r>
            <a:r>
              <a:rPr lang="en-US" sz="2400" b="1" dirty="0">
                <a:solidFill>
                  <a:srgbClr val="C000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vi-VN" sz="2400" b="1" dirty="0">
                <a:solidFill>
                  <a:srgbClr val="C00000"/>
                </a:solidFill>
                <a:latin typeface="HP001 4 hàng" panose="020B0603050302020204" pitchFamily="34" charset="0"/>
                <a:cs typeface="Times New Roman" pitchFamily="18" charset="0"/>
              </a:rPr>
              <a:t>494</a:t>
            </a:r>
            <a:r>
              <a:rPr lang="en-US" sz="2400" b="1" dirty="0">
                <a:solidFill>
                  <a:srgbClr val="C000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vi-VN" sz="2400" b="1" dirty="0">
                <a:solidFill>
                  <a:srgbClr val="C00000"/>
                </a:solidFill>
                <a:latin typeface="HP001 4 hàng" panose="020B0603050302020204" pitchFamily="34" charset="0"/>
                <a:cs typeface="Times New Roman" pitchFamily="18" charset="0"/>
              </a:rPr>
              <a:t>–</a:t>
            </a:r>
            <a:r>
              <a:rPr lang="en-US" sz="2400" b="1" dirty="0">
                <a:solidFill>
                  <a:srgbClr val="C000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vi-VN" sz="2400" b="1" dirty="0">
                <a:solidFill>
                  <a:srgbClr val="C00000"/>
                </a:solidFill>
                <a:latin typeface="HP001 4 hàng" panose="020B0603050302020204" pitchFamily="34" charset="0"/>
                <a:cs typeface="Times New Roman" pitchFamily="18" charset="0"/>
              </a:rPr>
              <a:t>16 415</a:t>
            </a:r>
            <a:r>
              <a:rPr lang="en-US" sz="2400" b="1" dirty="0">
                <a:solidFill>
                  <a:srgbClr val="C00000"/>
                </a:solidFill>
                <a:latin typeface="HP001 4 hàng" panose="020B0603050302020204" pitchFamily="34" charset="0"/>
                <a:cs typeface="Times New Roman" pitchFamily="18" charset="0"/>
              </a:rPr>
              <a:t>) : </a:t>
            </a:r>
            <a:r>
              <a:rPr lang="vi-VN" sz="2400" b="1" dirty="0">
                <a:solidFill>
                  <a:srgbClr val="C00000"/>
                </a:solidFill>
                <a:latin typeface="HP001 4 hàng" panose="020B0603050302020204" pitchFamily="34" charset="0"/>
                <a:cs typeface="Times New Roman" pitchFamily="18" charset="0"/>
              </a:rPr>
              <a:t>7</a:t>
            </a:r>
            <a:endParaRPr lang="en-US" sz="2400" b="1" dirty="0">
              <a:solidFill>
                <a:srgbClr val="C00000"/>
              </a:solidFill>
              <a:latin typeface="HP001 4 hàng" panose="020B0603050302020204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vi-VN" altLang="en-US" sz="2400" b="1" dirty="0" smtClean="0">
              <a:solidFill>
                <a:srgbClr val="C0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 smtClean="0">
                <a:solidFill>
                  <a:srgbClr val="C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= </a:t>
            </a:r>
            <a:r>
              <a:rPr lang="vi-VN" altLang="en-US" sz="2400" b="1" dirty="0" smtClean="0">
                <a:solidFill>
                  <a:srgbClr val="C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403 494 : 7 – 16 415 : 7</a:t>
            </a:r>
            <a:endParaRPr lang="en-US" altLang="en-US" sz="2400" b="1" dirty="0">
              <a:solidFill>
                <a:srgbClr val="C0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b="1" dirty="0">
              <a:solidFill>
                <a:srgbClr val="C0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C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=  </a:t>
            </a:r>
            <a:r>
              <a:rPr lang="vi-VN" altLang="en-US" sz="2400" b="1" dirty="0" smtClean="0">
                <a:solidFill>
                  <a:srgbClr val="C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57</a:t>
            </a:r>
            <a:r>
              <a:rPr lang="en-US" altLang="en-US" sz="2400" b="1" dirty="0" smtClean="0">
                <a:solidFill>
                  <a:srgbClr val="C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vi-VN" altLang="en-US" sz="2400" b="1" dirty="0" smtClean="0">
                <a:solidFill>
                  <a:srgbClr val="C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642</a:t>
            </a:r>
            <a:r>
              <a:rPr lang="en-US" altLang="en-US" sz="2400" b="1" dirty="0" smtClean="0">
                <a:solidFill>
                  <a:srgbClr val="C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    </a:t>
            </a:r>
            <a:r>
              <a:rPr lang="vi-VN" altLang="en-US" sz="2400" b="1" dirty="0" smtClean="0">
                <a:solidFill>
                  <a:srgbClr val="C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- </a:t>
            </a:r>
            <a:r>
              <a:rPr lang="en-US" altLang="en-US" sz="2400" b="1" dirty="0" smtClean="0">
                <a:solidFill>
                  <a:srgbClr val="C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 </a:t>
            </a:r>
            <a:r>
              <a:rPr lang="vi-VN" altLang="en-US" sz="2400" b="1" dirty="0" smtClean="0">
                <a:solidFill>
                  <a:srgbClr val="C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2 345</a:t>
            </a:r>
            <a:endParaRPr lang="en-US" altLang="en-US" sz="2400" b="1" dirty="0">
              <a:solidFill>
                <a:srgbClr val="C0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b="1" dirty="0">
              <a:solidFill>
                <a:srgbClr val="C0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C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=     </a:t>
            </a:r>
            <a:r>
              <a:rPr lang="vi-VN" altLang="en-US" sz="2400" b="1" dirty="0" smtClean="0">
                <a:solidFill>
                  <a:srgbClr val="C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5</a:t>
            </a:r>
            <a:r>
              <a:rPr lang="en-US" altLang="en-US" sz="2400" b="1" dirty="0" smtClean="0">
                <a:solidFill>
                  <a:srgbClr val="C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5 2</a:t>
            </a:r>
            <a:r>
              <a:rPr lang="vi-VN" altLang="en-US" sz="2400" b="1" dirty="0" smtClean="0">
                <a:solidFill>
                  <a:srgbClr val="C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97</a:t>
            </a:r>
            <a:endParaRPr lang="en-US" altLang="en-US" sz="2400" b="1" dirty="0">
              <a:solidFill>
                <a:srgbClr val="C0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94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16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650"/>
                            </p:stCondLst>
                            <p:childTnLst>
                              <p:par>
                                <p:cTn id="11" presetID="26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A_图片 6" descr="图片包含 轮子&#10;&#10;已生成高可信度的说明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934" y="140581"/>
            <a:ext cx="7204193" cy="1757120"/>
          </a:xfrm>
          <a:prstGeom prst="rect">
            <a:avLst/>
          </a:prstGeom>
        </p:spPr>
      </p:pic>
      <p:pic>
        <p:nvPicPr>
          <p:cNvPr id="3" name="PA_图片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969490"/>
            <a:ext cx="7145338" cy="5748810"/>
          </a:xfrm>
          <a:prstGeom prst="rect">
            <a:avLst/>
          </a:prstGeom>
        </p:spPr>
      </p:pic>
      <p:pic>
        <p:nvPicPr>
          <p:cNvPr id="4" name="PA_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4569" y="-215900"/>
            <a:ext cx="7594600" cy="75946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812955" y="2254182"/>
            <a:ext cx="513015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smtClean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CHÚC CÁC EM HỌC TỐT, CHĂM NGOAN</a:t>
            </a:r>
            <a:endParaRPr lang="en-GB" sz="3200" b="1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36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4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_图片 3" descr="图片包含 室内, 墙壁&#10;&#10;已生成高可信度的说明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741" y="566348"/>
            <a:ext cx="5655905" cy="5571067"/>
          </a:xfrm>
          <a:prstGeom prst="rect">
            <a:avLst/>
          </a:prstGeom>
        </p:spPr>
      </p:pic>
      <p:pic>
        <p:nvPicPr>
          <p:cNvPr id="8" name="PA_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6615" y="1041356"/>
            <a:ext cx="5818605" cy="551859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996374" y="3138931"/>
            <a:ext cx="41230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B050"/>
                </a:solidFill>
                <a:latin typeface="HP001 4 hàng" panose="020B0603050302020204" pitchFamily="34" charset="0"/>
              </a:rPr>
              <a:t>B</a:t>
            </a:r>
            <a:r>
              <a:rPr lang="vi-VN" sz="4000" b="1" dirty="0" smtClean="0">
                <a:solidFill>
                  <a:srgbClr val="00B050"/>
                </a:solidFill>
                <a:latin typeface="HP001 4 hàng" panose="020B0603050302020204" pitchFamily="34" charset="0"/>
              </a:rPr>
              <a:t>ài</a:t>
            </a:r>
            <a:r>
              <a:rPr lang="en-US" sz="4000" b="1" dirty="0" smtClean="0">
                <a:solidFill>
                  <a:srgbClr val="00B050"/>
                </a:solidFill>
                <a:latin typeface="HP001 4 hàng" panose="020B0603050302020204" pitchFamily="34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HP001 4 hàng" panose="020B0603050302020204" pitchFamily="34" charset="0"/>
              </a:rPr>
              <a:t>1</a:t>
            </a:r>
          </a:p>
          <a:p>
            <a:r>
              <a:rPr lang="vi-VN" sz="4000" b="1" dirty="0" smtClean="0">
                <a:solidFill>
                  <a:srgbClr val="00B050"/>
                </a:solidFill>
                <a:latin typeface="HP001 4 hàng" panose="020B0603050302020204" pitchFamily="34" charset="0"/>
              </a:rPr>
              <a:t>Đặt tính rồi tính</a:t>
            </a:r>
            <a:endParaRPr lang="en-GB" sz="4000" b="1" dirty="0">
              <a:solidFill>
                <a:srgbClr val="00B050"/>
              </a:solidFill>
              <a:latin typeface="HP001 4 hàng" panose="020B06030503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_图片 3" descr="图片包含 室内, 墙壁&#10;&#10;已生成高可信度的说明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28"/>
            <a:ext cx="11625944" cy="7366524"/>
          </a:xfrm>
          <a:prstGeom prst="rect">
            <a:avLst/>
          </a:prstGeom>
        </p:spPr>
      </p:pic>
      <p:pic>
        <p:nvPicPr>
          <p:cNvPr id="8" name="PA_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189" y="4172274"/>
            <a:ext cx="2725610" cy="2585075"/>
          </a:xfrm>
          <a:prstGeom prst="rect">
            <a:avLst/>
          </a:prstGeom>
        </p:spPr>
      </p:pic>
      <p:sp>
        <p:nvSpPr>
          <p:cNvPr id="12" name="Text Box 25"/>
          <p:cNvSpPr txBox="1">
            <a:spLocks noChangeArrowheads="1"/>
          </p:cNvSpPr>
          <p:nvPr/>
        </p:nvSpPr>
        <p:spPr bwMode="auto">
          <a:xfrm>
            <a:off x="6549445" y="2194159"/>
            <a:ext cx="28194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359 361           9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89             39 929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8 3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26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81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0</a:t>
            </a:r>
          </a:p>
        </p:txBody>
      </p:sp>
      <p:sp>
        <p:nvSpPr>
          <p:cNvPr id="13" name="Text Box 28"/>
          <p:cNvSpPr txBox="1">
            <a:spLocks noChangeArrowheads="1"/>
          </p:cNvSpPr>
          <p:nvPr/>
        </p:nvSpPr>
        <p:spPr bwMode="auto">
          <a:xfrm>
            <a:off x="6764545" y="4395858"/>
            <a:ext cx="27432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238 057        8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78           29 757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6 0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45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57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1</a:t>
            </a:r>
          </a:p>
        </p:txBody>
      </p:sp>
      <p:sp>
        <p:nvSpPr>
          <p:cNvPr id="14" name="Text Box 47"/>
          <p:cNvSpPr txBox="1">
            <a:spLocks noChangeArrowheads="1"/>
          </p:cNvSpPr>
          <p:nvPr/>
        </p:nvSpPr>
        <p:spPr bwMode="auto">
          <a:xfrm>
            <a:off x="3382489" y="4550645"/>
            <a:ext cx="2233613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42 789        5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2 7         8 557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28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39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4</a:t>
            </a:r>
          </a:p>
        </p:txBody>
      </p:sp>
      <p:sp>
        <p:nvSpPr>
          <p:cNvPr id="15" name="Text Box 48"/>
          <p:cNvSpPr txBox="1">
            <a:spLocks noChangeArrowheads="1"/>
          </p:cNvSpPr>
          <p:nvPr/>
        </p:nvSpPr>
        <p:spPr bwMode="auto">
          <a:xfrm>
            <a:off x="3306288" y="2253534"/>
            <a:ext cx="21336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67 494        7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4 4         9 642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29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0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5986204" y="426760"/>
            <a:ext cx="2252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359 361 : 9</a:t>
            </a: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6464396" y="810156"/>
            <a:ext cx="2252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238 057 : 8</a:t>
            </a:r>
          </a:p>
        </p:txBody>
      </p:sp>
      <p:sp>
        <p:nvSpPr>
          <p:cNvPr id="19" name="Text Box 38"/>
          <p:cNvSpPr txBox="1">
            <a:spLocks noChangeArrowheads="1"/>
          </p:cNvSpPr>
          <p:nvPr/>
        </p:nvSpPr>
        <p:spPr bwMode="auto">
          <a:xfrm>
            <a:off x="4205948" y="805395"/>
            <a:ext cx="190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42 789 : 5</a:t>
            </a:r>
          </a:p>
        </p:txBody>
      </p:sp>
      <p:sp>
        <p:nvSpPr>
          <p:cNvPr id="20" name="Text Box 45"/>
          <p:cNvSpPr txBox="1">
            <a:spLocks noChangeArrowheads="1"/>
          </p:cNvSpPr>
          <p:nvPr/>
        </p:nvSpPr>
        <p:spPr bwMode="auto">
          <a:xfrm>
            <a:off x="3677961" y="421999"/>
            <a:ext cx="2166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67 494 : 7</a:t>
            </a:r>
          </a:p>
        </p:txBody>
      </p:sp>
      <p:cxnSp>
        <p:nvCxnSpPr>
          <p:cNvPr id="21" name="Straight Connector 36"/>
          <p:cNvCxnSpPr>
            <a:cxnSpLocks noChangeShapeType="1"/>
          </p:cNvCxnSpPr>
          <p:nvPr/>
        </p:nvCxnSpPr>
        <p:spPr bwMode="auto">
          <a:xfrm rot="5400000">
            <a:off x="3555526" y="3299696"/>
            <a:ext cx="1785938" cy="1587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39"/>
          <p:cNvCxnSpPr>
            <a:cxnSpLocks noChangeShapeType="1"/>
          </p:cNvCxnSpPr>
          <p:nvPr/>
        </p:nvCxnSpPr>
        <p:spPr bwMode="auto">
          <a:xfrm>
            <a:off x="4449288" y="2634534"/>
            <a:ext cx="1066800" cy="1587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41"/>
          <p:cNvCxnSpPr>
            <a:cxnSpLocks noChangeShapeType="1"/>
          </p:cNvCxnSpPr>
          <p:nvPr/>
        </p:nvCxnSpPr>
        <p:spPr bwMode="auto">
          <a:xfrm rot="5400000">
            <a:off x="3586482" y="5556326"/>
            <a:ext cx="1676400" cy="1588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43"/>
          <p:cNvCxnSpPr>
            <a:cxnSpLocks noChangeShapeType="1"/>
          </p:cNvCxnSpPr>
          <p:nvPr/>
        </p:nvCxnSpPr>
        <p:spPr bwMode="auto">
          <a:xfrm>
            <a:off x="4425476" y="4947520"/>
            <a:ext cx="1143000" cy="1588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45"/>
          <p:cNvCxnSpPr>
            <a:cxnSpLocks noChangeShapeType="1"/>
          </p:cNvCxnSpPr>
          <p:nvPr/>
        </p:nvCxnSpPr>
        <p:spPr bwMode="auto">
          <a:xfrm rot="5400000">
            <a:off x="6932033" y="3332395"/>
            <a:ext cx="1979612" cy="1588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Connector 49"/>
          <p:cNvCxnSpPr>
            <a:cxnSpLocks noChangeShapeType="1"/>
          </p:cNvCxnSpPr>
          <p:nvPr/>
        </p:nvCxnSpPr>
        <p:spPr bwMode="auto">
          <a:xfrm>
            <a:off x="7921045" y="2570395"/>
            <a:ext cx="1066800" cy="1588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Connector 58"/>
          <p:cNvCxnSpPr>
            <a:cxnSpLocks noChangeShapeType="1"/>
          </p:cNvCxnSpPr>
          <p:nvPr/>
        </p:nvCxnSpPr>
        <p:spPr bwMode="auto">
          <a:xfrm rot="5400000">
            <a:off x="6859683" y="5606328"/>
            <a:ext cx="2209800" cy="1587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60"/>
          <p:cNvCxnSpPr>
            <a:cxnSpLocks noChangeShapeType="1"/>
          </p:cNvCxnSpPr>
          <p:nvPr/>
        </p:nvCxnSpPr>
        <p:spPr bwMode="auto">
          <a:xfrm>
            <a:off x="7941564" y="4776858"/>
            <a:ext cx="1295400" cy="1588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6" name="PA_图片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30" y="156435"/>
            <a:ext cx="2725610" cy="258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943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4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A_图片 13" descr="图片包含 轮子&#10;&#10;已生成高可信度的说明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079" y="465193"/>
            <a:ext cx="7204193" cy="1757120"/>
          </a:xfrm>
          <a:prstGeom prst="rect">
            <a:avLst/>
          </a:prstGeom>
        </p:spPr>
      </p:pic>
      <p:pic>
        <p:nvPicPr>
          <p:cNvPr id="6" name="PA_图片 5" descr="图片包含 文字&#10;&#10;已生成高可信度的说明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743" y="867931"/>
            <a:ext cx="5522875" cy="6442938"/>
          </a:xfrm>
          <a:prstGeom prst="rect">
            <a:avLst/>
          </a:prstGeom>
        </p:spPr>
      </p:pic>
      <p:pic>
        <p:nvPicPr>
          <p:cNvPr id="7" name="PA_图片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78" y="851293"/>
            <a:ext cx="9840035" cy="5419725"/>
          </a:xfrm>
          <a:prstGeom prst="rect">
            <a:avLst/>
          </a:prstGeom>
        </p:spPr>
      </p:pic>
      <p:pic>
        <p:nvPicPr>
          <p:cNvPr id="15" name="PA_图片 14" descr="图片包含 风筝, 雨伞, 配件, 放飞&#10;&#10;已生成极高可信度的说明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6260" y="3763792"/>
            <a:ext cx="3865071" cy="386507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40756" y="1990301"/>
            <a:ext cx="5216043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 smtClean="0">
                <a:solidFill>
                  <a:srgbClr val="00B050"/>
                </a:solidFill>
                <a:latin typeface="HP001 4 hàng" panose="020B0603050302020204" pitchFamily="34" charset="0"/>
              </a:rPr>
              <a:t>Bài </a:t>
            </a:r>
            <a:r>
              <a:rPr lang="en-US" sz="3200" b="1" dirty="0" smtClean="0">
                <a:solidFill>
                  <a:srgbClr val="00B050"/>
                </a:solidFill>
                <a:latin typeface="HP001 4 hàng" panose="020B0603050302020204" pitchFamily="34" charset="0"/>
              </a:rPr>
              <a:t>2</a:t>
            </a:r>
            <a:endParaRPr lang="en-US" sz="3200" b="1" dirty="0" smtClean="0">
              <a:solidFill>
                <a:srgbClr val="00B050"/>
              </a:solidFill>
              <a:latin typeface="HP001 4 hàng" panose="020B06030503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None/>
            </a:pPr>
            <a:r>
              <a:rPr lang="en-US" altLang="en-US" sz="3200" b="1" dirty="0" err="1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Tìm</a:t>
            </a:r>
            <a:r>
              <a:rPr lang="en-US" altLang="en-US" sz="3200" b="1" dirty="0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hai</a:t>
            </a:r>
            <a:r>
              <a:rPr lang="en-US" altLang="en-US" sz="3200" b="1" dirty="0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biết</a:t>
            </a:r>
            <a:r>
              <a:rPr lang="en-US" altLang="en-US" sz="3200" b="1" dirty="0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tổng</a:t>
            </a:r>
            <a:r>
              <a:rPr lang="en-US" altLang="en-US" sz="3200" b="1" dirty="0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hiệu</a:t>
            </a:r>
            <a:r>
              <a:rPr lang="en-US" altLang="en-US" sz="3200" b="1" dirty="0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chúng</a:t>
            </a:r>
            <a:r>
              <a:rPr lang="en-US" altLang="en-US" sz="3200" b="1" dirty="0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lần</a:t>
            </a:r>
            <a:r>
              <a:rPr lang="en-US" altLang="en-US" sz="3200" b="1" dirty="0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lượt</a:t>
            </a:r>
            <a:r>
              <a:rPr lang="en-US" altLang="en-US" sz="3200" b="1" dirty="0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 smtClean="0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:</a:t>
            </a:r>
            <a:endParaRPr lang="vi-VN" altLang="en-US" sz="3200" b="1" dirty="0" smtClean="0">
              <a:solidFill>
                <a:srgbClr val="00B05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ClrTx/>
              <a:buAutoNum type="alphaLcParenR"/>
            </a:pPr>
            <a:r>
              <a:rPr lang="vi-VN" altLang="en-US" sz="3200" b="1" dirty="0" smtClean="0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42 506 và 18 472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ClrTx/>
              <a:buAutoNum type="alphaLcParenR"/>
            </a:pPr>
            <a:r>
              <a:rPr lang="vi-VN" altLang="en-US" sz="3200" b="1" dirty="0" smtClean="0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137 895 và 85 287</a:t>
            </a:r>
            <a:endParaRPr lang="en-US" altLang="en-US" sz="3200" b="1" dirty="0">
              <a:solidFill>
                <a:srgbClr val="00B05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11 -0.50649 L 0.21928 -0.09051 C 0.26224 0.00324 0.32709 0.05393 0.39506 0.05393 C 0.4724 0.05393 0.53438 0.00324 0.57735 -0.09051 L 0.78477 -0.50649 " pathEditMode="relative" rAng="0" ptsTypes="AAAAA">
                                      <p:cBhvr>
                                        <p:cTn id="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633" y="28009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16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A_图片 13" descr="图片包含 轮子&#10;&#10;已生成高可信度的说明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079" y="465193"/>
            <a:ext cx="7204193" cy="1757120"/>
          </a:xfrm>
          <a:prstGeom prst="rect">
            <a:avLst/>
          </a:prstGeom>
        </p:spPr>
      </p:pic>
      <p:pic>
        <p:nvPicPr>
          <p:cNvPr id="6" name="PA_图片 5" descr="图片包含 文字&#10;&#10;已生成高可信度的说明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6687" y="4623174"/>
            <a:ext cx="2058212" cy="2401092"/>
          </a:xfrm>
          <a:prstGeom prst="rect">
            <a:avLst/>
          </a:prstGeom>
        </p:spPr>
      </p:pic>
      <p:pic>
        <p:nvPicPr>
          <p:cNvPr id="7" name="PA_图片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4077" y="1009934"/>
            <a:ext cx="12436077" cy="6209731"/>
          </a:xfrm>
          <a:prstGeom prst="rect">
            <a:avLst/>
          </a:prstGeom>
        </p:spPr>
      </p:pic>
      <p:pic>
        <p:nvPicPr>
          <p:cNvPr id="15" name="PA_图片 14" descr="图片包含 风筝, 雨伞, 配件, 放飞&#10;&#10;已生成极高可信度的说明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4131" y="465193"/>
            <a:ext cx="3865071" cy="3865071"/>
          </a:xfrm>
          <a:prstGeom prst="rect">
            <a:avLst/>
          </a:prstGeom>
        </p:spPr>
      </p:pic>
      <p:sp>
        <p:nvSpPr>
          <p:cNvPr id="11" name="TextBox 27"/>
          <p:cNvSpPr txBox="1">
            <a:spLocks noChangeArrowheads="1"/>
          </p:cNvSpPr>
          <p:nvPr/>
        </p:nvSpPr>
        <p:spPr bwMode="auto">
          <a:xfrm>
            <a:off x="2543058" y="2542716"/>
            <a:ext cx="6482686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 err="1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bé</a:t>
            </a: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(42 506 – 18 472) : 2 = 12 017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 err="1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lớn</a:t>
            </a: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12 017 + 18472 = 30 489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           </a:t>
            </a:r>
            <a:r>
              <a:rPr lang="en-US" altLang="en-US" b="1" dirty="0" err="1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Đáp</a:t>
            </a: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bé</a:t>
            </a: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: 12 017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                </a:t>
            </a:r>
            <a:r>
              <a:rPr lang="en-US" altLang="en-US" b="1" dirty="0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   </a:t>
            </a:r>
            <a:r>
              <a:rPr lang="en-US" altLang="en-US" b="1" dirty="0" err="1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lớn</a:t>
            </a: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: 30 489.</a:t>
            </a:r>
          </a:p>
        </p:txBody>
      </p:sp>
      <p:pic>
        <p:nvPicPr>
          <p:cNvPr id="12" name="PA_图片 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97" y="-168340"/>
            <a:ext cx="6508047" cy="24386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85400" y="529830"/>
            <a:ext cx="422743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None/>
            </a:pPr>
            <a:r>
              <a:rPr lang="en-US" alt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cs typeface="Times New Roman" panose="02020603050405020304" pitchFamily="18" charset="0"/>
              </a:rPr>
              <a:t>a) 42 506 </a:t>
            </a:r>
            <a:r>
              <a:rPr lang="en-US" altLang="en-US" sz="32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cs typeface="Times New Roman" panose="02020603050405020304" pitchFamily="18" charset="0"/>
              </a:rPr>
              <a:t> 18 472</a:t>
            </a:r>
            <a:endParaRPr lang="en-US" altLang="en-US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88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A_图片 13" descr="图片包含 轮子&#10;&#10;已生成高可信度的说明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079" y="465193"/>
            <a:ext cx="7204193" cy="1757120"/>
          </a:xfrm>
          <a:prstGeom prst="rect">
            <a:avLst/>
          </a:prstGeom>
        </p:spPr>
      </p:pic>
      <p:pic>
        <p:nvPicPr>
          <p:cNvPr id="12" name="PA_图片 5" descr="图片包含 文字&#10;&#10;已生成高可信度的说明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6687" y="4623174"/>
            <a:ext cx="2058212" cy="2401092"/>
          </a:xfrm>
          <a:prstGeom prst="rect">
            <a:avLst/>
          </a:prstGeom>
        </p:spPr>
      </p:pic>
      <p:pic>
        <p:nvPicPr>
          <p:cNvPr id="13" name="PA_图片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4077" y="1009934"/>
            <a:ext cx="12436077" cy="6209731"/>
          </a:xfrm>
          <a:prstGeom prst="rect">
            <a:avLst/>
          </a:prstGeom>
        </p:spPr>
      </p:pic>
      <p:pic>
        <p:nvPicPr>
          <p:cNvPr id="14" name="PA_图片 14" descr="图片包含 风筝, 雨伞, 配件, 放飞&#10;&#10;已生成极高可信度的说明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4131" y="465193"/>
            <a:ext cx="3865071" cy="3865071"/>
          </a:xfrm>
          <a:prstGeom prst="rect">
            <a:avLst/>
          </a:prstGeom>
        </p:spPr>
      </p:pic>
      <p:sp>
        <p:nvSpPr>
          <p:cNvPr id="15" name="TextBox 27"/>
          <p:cNvSpPr txBox="1">
            <a:spLocks noChangeArrowheads="1"/>
          </p:cNvSpPr>
          <p:nvPr/>
        </p:nvSpPr>
        <p:spPr bwMode="auto">
          <a:xfrm>
            <a:off x="2543058" y="2675121"/>
            <a:ext cx="6681073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 err="1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bé</a:t>
            </a: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(</a:t>
            </a:r>
            <a:r>
              <a:rPr lang="vi-VN" altLang="en-US" b="1" dirty="0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137 895 – 85 287</a:t>
            </a:r>
            <a:r>
              <a:rPr lang="en-US" altLang="en-US" b="1" dirty="0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) </a:t>
            </a: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: 2 = </a:t>
            </a:r>
            <a:r>
              <a:rPr lang="vi-VN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26 304</a:t>
            </a:r>
            <a:endParaRPr lang="en-US" altLang="en-US" b="1" dirty="0">
              <a:solidFill>
                <a:srgbClr val="7030A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 err="1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lớn</a:t>
            </a: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vi-VN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26 </a:t>
            </a:r>
            <a:r>
              <a:rPr lang="vi-VN" altLang="en-US" b="1" dirty="0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304 + 85 287 = </a:t>
            </a: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1</a:t>
            </a:r>
            <a:r>
              <a:rPr lang="vi-VN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11 591</a:t>
            </a:r>
            <a:endParaRPr lang="en-US" altLang="en-US" b="1" dirty="0">
              <a:solidFill>
                <a:srgbClr val="7030A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vi-VN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	 </a:t>
            </a:r>
            <a:r>
              <a:rPr lang="vi-VN" altLang="en-US" b="1" dirty="0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Đáp</a:t>
            </a:r>
            <a:r>
              <a:rPr lang="en-US" altLang="en-US" b="1" dirty="0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bé</a:t>
            </a: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: </a:t>
            </a:r>
            <a:r>
              <a:rPr lang="vi-VN" altLang="en-US" b="1" dirty="0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26 304</a:t>
            </a:r>
            <a:endParaRPr lang="en-US" altLang="en-US" b="1" dirty="0">
              <a:solidFill>
                <a:srgbClr val="7030A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vi-VN" altLang="en-US" b="1" dirty="0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			</a:t>
            </a:r>
            <a:r>
              <a:rPr lang="en-US" altLang="en-US" b="1" dirty="0" err="1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lớn</a:t>
            </a:r>
            <a:r>
              <a:rPr lang="en-US" altLang="en-US" b="1" dirty="0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:</a:t>
            </a:r>
            <a:r>
              <a:rPr lang="vi-VN" altLang="en-US" b="1" dirty="0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1</a:t>
            </a:r>
            <a:r>
              <a:rPr lang="vi-VN" altLang="en-US" b="1" dirty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11 </a:t>
            </a:r>
            <a:r>
              <a:rPr lang="vi-VN" altLang="en-US" b="1" dirty="0" smtClean="0">
                <a:solidFill>
                  <a:srgbClr val="7030A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591</a:t>
            </a:r>
            <a:endParaRPr lang="en-US" altLang="en-US" b="1" dirty="0">
              <a:solidFill>
                <a:srgbClr val="7030A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PA_图片 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97" y="-168340"/>
            <a:ext cx="6508047" cy="2438685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085400" y="529830"/>
            <a:ext cx="4365298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altLang="en-US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cs typeface="Times New Roman" panose="02020603050405020304" pitchFamily="18" charset="0"/>
              </a:rPr>
              <a:t>b</a:t>
            </a:r>
            <a:r>
              <a:rPr lang="en-US" altLang="en-US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cs typeface="Times New Roman" panose="02020603050405020304" pitchFamily="18" charset="0"/>
              </a:rPr>
              <a:t>) </a:t>
            </a:r>
            <a:r>
              <a:rPr lang="vi-VN" altLang="en-US" sz="3200" b="1" dirty="0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137 895 và 85 </a:t>
            </a:r>
            <a:r>
              <a:rPr lang="vi-VN" altLang="en-US" sz="3200" b="1" dirty="0" smtClean="0">
                <a:solidFill>
                  <a:srgbClr val="00B05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287</a:t>
            </a:r>
            <a:endParaRPr lang="en-US" altLang="en-US" sz="3200" b="1" dirty="0">
              <a:solidFill>
                <a:srgbClr val="00B05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621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4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_图片 2" descr="图片包含 室内, 墙壁&#10;&#10;已生成高可信度的说明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400" y="-543196"/>
            <a:ext cx="7611756" cy="7501808"/>
          </a:xfrm>
          <a:prstGeom prst="rect">
            <a:avLst/>
          </a:prstGeom>
        </p:spPr>
      </p:pic>
      <p:pic>
        <p:nvPicPr>
          <p:cNvPr id="9" name="PA_图片 8" descr="图片包含 矢量图形, 事情&#10;&#10;已生成高可信度的说明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5071" y="1792763"/>
            <a:ext cx="5338613" cy="5740443"/>
          </a:xfrm>
          <a:prstGeom prst="rect">
            <a:avLst/>
          </a:prstGeom>
        </p:spPr>
      </p:pic>
      <p:pic>
        <p:nvPicPr>
          <p:cNvPr id="10" name="PA_图片 9" descr="图片包含 轮子&#10;&#10;已生成高可信度的说明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015" y="580146"/>
            <a:ext cx="5857875" cy="1428750"/>
          </a:xfrm>
          <a:prstGeom prst="rect">
            <a:avLst/>
          </a:prstGeom>
        </p:spPr>
      </p:pic>
      <p:pic>
        <p:nvPicPr>
          <p:cNvPr id="11" name="PA_图片 10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457" y="915336"/>
            <a:ext cx="2735943" cy="27359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31940" y="3422916"/>
            <a:ext cx="5541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 smtClean="0">
                <a:latin typeface="HP001 4 hàng" panose="020B0603050302020204" pitchFamily="34" charset="0"/>
              </a:rPr>
              <a:t>B</a:t>
            </a:r>
            <a:r>
              <a:rPr lang="vi-VN" sz="8800" b="1" dirty="0" smtClean="0">
                <a:latin typeface="HP001 4 hàng" panose="020B0603050302020204" pitchFamily="34" charset="0"/>
              </a:rPr>
              <a:t>ài</a:t>
            </a:r>
            <a:r>
              <a:rPr lang="en-US" sz="8800" b="1" dirty="0" smtClean="0">
                <a:latin typeface="HP001 4 hàng" panose="020B0603050302020204" pitchFamily="34" charset="0"/>
              </a:rPr>
              <a:t> 3</a:t>
            </a:r>
            <a:endParaRPr lang="en-US" sz="8800" b="1" dirty="0" smtClean="0">
              <a:latin typeface="HP001 4 hàng" panose="020B06030503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3.7037E-7 L -0.00326 0.85232 " pathEditMode="relative" rAng="0" ptsTypes="AA">
                                      <p:cBhvr>
                                        <p:cTn id="9" dur="20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4261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38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75772" y="1023257"/>
            <a:ext cx="11365584" cy="1219200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en-US" altLang="en-US" b="1" dirty="0" err="1" smtClean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Một</a:t>
            </a:r>
            <a:r>
              <a:rPr lang="en-US" altLang="en-US" b="1" dirty="0" smtClean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chuyến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xe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lửa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có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3 </a:t>
            </a:r>
            <a:r>
              <a:rPr lang="en-US" alt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toa</a:t>
            </a:r>
            <a:r>
              <a:rPr lang="en-US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xe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mỗi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toa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chở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smtClean="0">
                <a:solidFill>
                  <a:srgbClr val="FF66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14 </a:t>
            </a:r>
            <a:r>
              <a:rPr lang="en-US" altLang="en-US" b="1" dirty="0">
                <a:solidFill>
                  <a:srgbClr val="FF66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580 kg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hàng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có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6 </a:t>
            </a:r>
            <a:r>
              <a:rPr lang="en-US" alt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toa</a:t>
            </a:r>
            <a:r>
              <a:rPr lang="en-US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xe</a:t>
            </a:r>
            <a:r>
              <a:rPr lang="en-US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khác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mỗi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toa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chở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FF66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13 275 kg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hàng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.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Hỏi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trung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bình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mỗi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toa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xe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chở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bao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nhiêu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ki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-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lô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-gam </a:t>
            </a:r>
            <a:r>
              <a:rPr lang="en-US" altLang="en-US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hàng</a:t>
            </a:r>
            <a:r>
              <a:rPr lang="en-US" altLang="en-US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?  </a:t>
            </a:r>
            <a:endParaRPr lang="en-US" altLang="en-US" b="1" dirty="0">
              <a:solidFill>
                <a:srgbClr val="0000CC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788759" y="3050874"/>
            <a:ext cx="190789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chemeClr val="accent6">
                    <a:lumMod val="75000"/>
                  </a:schemeClr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Tóm</a:t>
            </a:r>
            <a:r>
              <a:rPr lang="en-US" altLang="en-US" sz="3600" b="1" dirty="0">
                <a:solidFill>
                  <a:schemeClr val="accent6">
                    <a:lumMod val="75000"/>
                  </a:schemeClr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accent6">
                    <a:lumMod val="75000"/>
                  </a:schemeClr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tắt</a:t>
            </a:r>
            <a:r>
              <a:rPr lang="en-US" altLang="en-US" sz="3600" b="1" dirty="0">
                <a:solidFill>
                  <a:schemeClr val="accent6">
                    <a:lumMod val="75000"/>
                  </a:schemeClr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732090" y="3950405"/>
            <a:ext cx="931517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3 </a:t>
            </a:r>
            <a:r>
              <a:rPr lang="en-US" altLang="en-US" sz="3600" b="1" dirty="0" err="1" smtClean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toa</a:t>
            </a:r>
            <a:r>
              <a:rPr lang="vi-VN" altLang="en-US" sz="3600" b="1" dirty="0" smtClean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; </a:t>
            </a:r>
            <a:r>
              <a:rPr lang="en-US" altLang="en-US" sz="3600" b="1" dirty="0" smtClean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1 </a:t>
            </a:r>
            <a:r>
              <a:rPr lang="en-US" altLang="en-US" sz="3600" b="1" dirty="0" err="1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toa</a:t>
            </a:r>
            <a:r>
              <a:rPr lang="en-US" altLang="en-US" sz="3600" b="1" dirty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chở</a:t>
            </a:r>
            <a:r>
              <a:rPr lang="en-US" altLang="en-US" sz="3600" b="1" dirty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       </a:t>
            </a:r>
            <a:r>
              <a:rPr lang="vi-VN" altLang="en-US" sz="3600" b="1" dirty="0" smtClean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   </a:t>
            </a:r>
            <a:r>
              <a:rPr lang="en-US" altLang="en-US" sz="3600" b="1" dirty="0" smtClean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: 14 580 kg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6 </a:t>
            </a:r>
            <a:r>
              <a:rPr lang="en-US" altLang="en-US" sz="3600" b="1" dirty="0" err="1" smtClean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toa</a:t>
            </a:r>
            <a:r>
              <a:rPr lang="vi-VN" altLang="en-US" sz="3600" b="1" dirty="0" smtClean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; </a:t>
            </a:r>
            <a:r>
              <a:rPr lang="en-US" altLang="en-US" sz="3600" b="1" dirty="0" smtClean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1 </a:t>
            </a:r>
            <a:r>
              <a:rPr lang="en-US" altLang="en-US" sz="3600" b="1" dirty="0" err="1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toa</a:t>
            </a:r>
            <a:r>
              <a:rPr lang="en-US" altLang="en-US" sz="3600" b="1" dirty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chở</a:t>
            </a:r>
            <a:r>
              <a:rPr lang="en-US" altLang="en-US" sz="3600" b="1" dirty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       </a:t>
            </a:r>
            <a:r>
              <a:rPr lang="vi-VN" altLang="en-US" sz="3600" b="1" dirty="0" smtClean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   </a:t>
            </a:r>
            <a:r>
              <a:rPr lang="en-US" altLang="en-US" sz="3600" b="1" dirty="0" smtClean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: 13 275 kg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 err="1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Trung</a:t>
            </a:r>
            <a:r>
              <a:rPr lang="en-US" altLang="en-US" sz="3600" b="1" dirty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bình</a:t>
            </a:r>
            <a:r>
              <a:rPr lang="en-US" altLang="en-US" sz="3600" b="1" dirty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vi-VN" altLang="en-US" sz="3600" b="1" dirty="0" smtClean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1</a:t>
            </a:r>
            <a:r>
              <a:rPr lang="en-US" altLang="en-US" sz="3600" b="1" dirty="0" smtClean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toa</a:t>
            </a:r>
            <a:r>
              <a:rPr lang="en-US" altLang="en-US" sz="3600" b="1" dirty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xe</a:t>
            </a:r>
            <a:r>
              <a:rPr lang="en-US" altLang="en-US" sz="3600" b="1" dirty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chở</a:t>
            </a:r>
            <a:r>
              <a:rPr lang="en-US" altLang="en-US" sz="3600" b="1" dirty="0">
                <a:solidFill>
                  <a:srgbClr val="008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 :    …     kg ?   </a:t>
            </a:r>
            <a:endParaRPr lang="en-US" altLang="en-US" sz="3600" b="1" dirty="0">
              <a:solidFill>
                <a:srgbClr val="008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A_图片 8" descr="图片包含 矢量图形, 事情&#10;&#10;已生成高可信度的说明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5071" y="2928004"/>
            <a:ext cx="3947161" cy="4244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531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_图片 2" descr="图片包含 室内, 墙壁&#10;&#10;已生成高可信度的说明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76" y="-543196"/>
            <a:ext cx="9692640" cy="7501808"/>
          </a:xfrm>
          <a:prstGeom prst="rect">
            <a:avLst/>
          </a:prstGeom>
        </p:spPr>
      </p:pic>
      <p:pic>
        <p:nvPicPr>
          <p:cNvPr id="9" name="PA_图片 8" descr="图片包含 矢量图形, 事情&#10;&#10;已生成高可信度的说明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5071" y="2928004"/>
            <a:ext cx="4282839" cy="4605202"/>
          </a:xfrm>
          <a:prstGeom prst="rect">
            <a:avLst/>
          </a:prstGeom>
        </p:spPr>
      </p:pic>
      <p:pic>
        <p:nvPicPr>
          <p:cNvPr id="10" name="PA_图片 9" descr="图片包含 轮子&#10;&#10;已生成高可信度的说明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015" y="580146"/>
            <a:ext cx="5857875" cy="1428750"/>
          </a:xfrm>
          <a:prstGeom prst="rect">
            <a:avLst/>
          </a:prstGeom>
        </p:spPr>
      </p:pic>
      <p:pic>
        <p:nvPicPr>
          <p:cNvPr id="11" name="PA_图片 10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226" y="1560032"/>
            <a:ext cx="2735943" cy="273594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042942" y="2008896"/>
            <a:ext cx="6096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Tx/>
              <a:buNone/>
            </a:pPr>
            <a:r>
              <a:rPr lang="en-US" altLang="en-US" sz="2000" b="1" dirty="0" err="1" smtClean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sz="2000" b="1" dirty="0" smtClean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ki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-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lô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-gam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hàng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3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toa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xe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chở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ClrTx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14 580 x 3 = 43 740 (kg)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ClrTx/>
              <a:buNone/>
            </a:pP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ki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-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lô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-gam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hàng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6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toa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xe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chở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ClrTx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13 275 x 6 = 79 650 (kg)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ClrTx/>
              <a:buNone/>
            </a:pP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Tổng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toa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của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chuyến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xe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lửa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đó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ClrTx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3 + 6 = 9 (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toa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)  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ClrTx/>
              <a:buNone/>
            </a:pP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Trung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bình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mỗi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toa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xe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chở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ClrTx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(43 740 + 79 650 ) : 9 = 13 710 (kg)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ClrTx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                     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Đáp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sz="2000" b="1" dirty="0">
                <a:solidFill>
                  <a:srgbClr val="0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: 13 710 kg</a:t>
            </a:r>
            <a:endParaRPr lang="en-US" altLang="en-US" sz="2000" b="1" dirty="0">
              <a:solidFill>
                <a:srgbClr val="00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41537" y="135420"/>
            <a:ext cx="22573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Tx/>
              <a:buNone/>
            </a:pPr>
            <a:r>
              <a:rPr lang="en-US" altLang="en-US" sz="44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Bài</a:t>
            </a:r>
            <a:r>
              <a:rPr lang="en-US" altLang="en-US" sz="44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giải</a:t>
            </a:r>
            <a:endParaRPr lang="en-US" altLang="en-US" sz="4400" b="1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37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7C250AB0-84DA-4DCA-B832-6862A674A7B9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OUTPUT_FOLDER" val="C:\Users\Administrator\Desktop\212素材包"/>
  <p:tag name="ISPRING_PRESENTATION_TITLE" val="简约卡通可爱风PPT背景模板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p">
      <a:majorFont>
        <a:latin typeface="Arial"/>
        <a:ea typeface=".黑体-韩语"/>
        <a:cs typeface=""/>
      </a:majorFont>
      <a:minorFont>
        <a:latin typeface="Arial"/>
        <a:ea typeface=".黑体-韩语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164</TotalTime>
  <Words>521</Words>
  <Application>Microsoft Office PowerPoint</Application>
  <PresentationFormat>Widescreen</PresentationFormat>
  <Paragraphs>113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.黑体-韩语</vt:lpstr>
      <vt:lpstr>Algerian</vt:lpstr>
      <vt:lpstr>Arial</vt:lpstr>
      <vt:lpstr>等线</vt:lpstr>
      <vt:lpstr>HP001 4 hàng</vt:lpstr>
      <vt:lpstr>Times New Roman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Một chuyến xe lửa có 3 toa xe, mỗi toa chở 14 580 kg hàng và có 6 toa xe khác, mỗi toa chở 13 275 kg hàng. Hỏi trung bình mỗi toa xe chở bao nhiêu ki-lô-gam hàng ?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9Slide.vn</Manager>
  <Company>9Slide.vn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>9Slide.vn</dc:subject>
  <dc:creator>Thanh Bui</dc:creator>
  <cp:keywords>http:/www.ypppt.com</cp:keywords>
  <dc:description>9Slide.vn</dc:description>
  <cp:lastModifiedBy>Windows User</cp:lastModifiedBy>
  <cp:revision>291</cp:revision>
  <dcterms:created xsi:type="dcterms:W3CDTF">2017-05-03T13:07:00Z</dcterms:created>
  <dcterms:modified xsi:type="dcterms:W3CDTF">2021-12-07T05:11:55Z</dcterms:modified>
  <cp:category>9Slide.vn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2052-10.1.0.6748</vt:lpwstr>
  </property>
</Properties>
</file>