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60" r:id="rId2"/>
    <p:sldId id="344" r:id="rId3"/>
    <p:sldId id="262" r:id="rId4"/>
    <p:sldId id="339" r:id="rId5"/>
    <p:sldId id="346" r:id="rId6"/>
    <p:sldId id="340" r:id="rId7"/>
    <p:sldId id="345" r:id="rId8"/>
    <p:sldId id="341" r:id="rId9"/>
    <p:sldId id="342" r:id="rId10"/>
    <p:sldId id="343" r:id="rId11"/>
    <p:sldId id="348" r:id="rId12"/>
    <p:sldId id="347" r:id="rId13"/>
    <p:sldId id="337" r:id="rId14"/>
  </p:sldIdLst>
  <p:sldSz cx="12192000" cy="6858000"/>
  <p:notesSz cx="6858000" cy="9144000"/>
  <p:defaultTextStyle>
    <a:defPPr>
      <a:defRPr lang="zh-CN"/>
    </a:defPPr>
    <a:lvl1pPr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608330" indent="-1511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1217930" indent="-3035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827530" indent="-4559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2437130" indent="-6083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239071"/>
    <a:srgbClr val="D1E7E5"/>
    <a:srgbClr val="FFFFFF"/>
    <a:srgbClr val="F2F2F2"/>
    <a:srgbClr val="FCA821"/>
    <a:srgbClr val="F9FCFB"/>
    <a:srgbClr val="DC5389"/>
    <a:srgbClr val="57C0D5"/>
    <a:srgbClr val="F2E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8912" autoAdjust="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52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fld id="{E3649B75-C036-43A6-B586-D4D3956B9750}" type="datetimeFigureOut">
              <a:rPr lang="zh-CN" altLang="en-US" smtClean="0"/>
              <a:pPr>
                <a:defRPr/>
              </a:pPr>
              <a:t>2022/10/10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/>
              <a:t>模板来自于 </a:t>
            </a:r>
            <a:r>
              <a:rPr lang="en-US" altLang="zh-CN" noProof="0" dirty="0"/>
              <a:t>http://docer.mysoeasy.com</a:t>
            </a:r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2794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17295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kern="1200">
        <a:solidFill>
          <a:srgbClr val="FF0000"/>
        </a:solidFill>
        <a:latin typeface="思源黑体 CN Normal" panose="020B0400000000000000" pitchFamily="34" charset="-122"/>
        <a:ea typeface="+mn-ea"/>
        <a:cs typeface="+mn-cs"/>
      </a:defRPr>
    </a:lvl1pPr>
    <a:lvl2pPr marL="742950" indent="-28575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865" dirty="0"/>
              <a:t>亮亮图文旗舰店</a:t>
            </a:r>
            <a:r>
              <a:rPr lang="en-US" altLang="zh-CN" sz="1865" dirty="0"/>
              <a:t>https://liangliangtuwen.tmall.com</a:t>
            </a:r>
            <a:endParaRPr lang="zh-CN" altLang="en-US" sz="1865" dirty="0"/>
          </a:p>
        </p:txBody>
      </p:sp>
      <p:sp>
        <p:nvSpPr>
          <p:cNvPr id="71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spcBef>
                <a:spcPct val="30000"/>
              </a:spcBef>
              <a:buFont typeface="Arial" panose="020B0604020202020204" pitchFamily="34" charset="0"/>
              <a:defRPr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1217295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04AECACE-C708-43AA-9ADF-9E0A79DBA94A}" type="slidenum">
              <a:rPr lang="zh-CN" altLang="en-US" smtClean="0">
                <a:solidFill>
                  <a:schemeClr val="tx1"/>
                </a:solidFill>
                <a:latin typeface="思源黑体 CN Normal" panose="020B0400000000000000" pitchFamily="34" charset="-122"/>
              </a:rPr>
              <a:pPr defTabSz="1217295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zh-CN" altLang="en-US" dirty="0">
              <a:solidFill>
                <a:schemeClr val="tx1"/>
              </a:solidFill>
              <a:latin typeface="思源黑体 CN Normal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73763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6812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382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382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9818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14" y="845128"/>
            <a:ext cx="7441077" cy="2604550"/>
          </a:xfrm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4400" b="1" i="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227B1-864B-47CB-B8FD-7D024961E14C}" type="datetimeFigureOut">
              <a:rPr lang="zh-CN" altLang="en-US"/>
              <a:pPr>
                <a:defRPr/>
              </a:pPr>
              <a:t>2022/10/10</a:t>
            </a:fld>
            <a:endParaRPr lang="zh-CN" altLang="en-US"/>
          </a:p>
        </p:txBody>
      </p:sp>
      <p:sp>
        <p:nvSpPr>
          <p:cNvPr id="1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7EE4C-9BF1-4250-B807-668456CE46A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22524" y="3581521"/>
            <a:ext cx="7480178" cy="671821"/>
          </a:xfrm>
        </p:spPr>
        <p:txBody>
          <a:bodyPr anchor="ctr">
            <a:noAutofit/>
          </a:bodyPr>
          <a:lstStyle>
            <a:lvl1pPr marL="0" indent="0" algn="ctr">
              <a:lnSpc>
                <a:spcPct val="15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AE8C-B19C-4977-8BCA-B32C13833C88}" type="datetimeFigureOut">
              <a:rPr lang="zh-CN" altLang="en-US"/>
              <a:pPr>
                <a:defRPr/>
              </a:pPr>
              <a:t>2022/10/10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551E-31EC-4F7A-A252-B2FCA315F68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D3A26-0640-4C70-A709-B1491CCE26F4}" type="datetimeFigureOut">
              <a:rPr lang="zh-CN" altLang="en-US"/>
              <a:pPr>
                <a:defRPr/>
              </a:pPr>
              <a:t>2022/10/10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31408-E647-409A-B508-321AFC4E7C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9D4B-2CA7-47A8-86E5-FE890B1AEF36}" type="datetimeFigureOut">
              <a:rPr lang="zh-CN" altLang="en-US"/>
              <a:pPr>
                <a:defRPr/>
              </a:pPr>
              <a:t>2022/10/10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27CC-6915-48A9-B008-AF3C75820C2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844" y="933148"/>
            <a:ext cx="7162901" cy="2467282"/>
          </a:xfrm>
        </p:spPr>
        <p:txBody>
          <a:bodyPr anchor="ctr"/>
          <a:lstStyle>
            <a:lvl1pPr algn="ctr">
              <a:lnSpc>
                <a:spcPct val="15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968" y="3458940"/>
            <a:ext cx="7052653" cy="855891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990E-E653-4FD8-923B-A2D860A8A90E}" type="datetimeFigureOut">
              <a:rPr lang="zh-CN" altLang="en-US"/>
              <a:pPr>
                <a:defRPr/>
              </a:pPr>
              <a:t>2022/10/10</a:t>
            </a:fld>
            <a:endParaRPr lang="zh-CN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B55DE-A138-432A-8102-1E3083C6FA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3295-1E4B-43CB-ACE7-ED4E99C07012}" type="datetimeFigureOut">
              <a:rPr lang="zh-CN" altLang="en-US"/>
              <a:pPr>
                <a:defRPr/>
              </a:pPr>
              <a:t>2022/10/10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F0ABD-4112-4B46-AE5F-F7B3FCC151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70D5-879E-4918-AA43-1581FF74425B}" type="datetimeFigureOut">
              <a:rPr lang="zh-CN" altLang="en-US"/>
              <a:pPr>
                <a:defRPr/>
              </a:pPr>
              <a:t>2022/10/10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F617F-1FAF-4B1F-8DA8-C199C45268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亮亮图文旗舰店https://liangliangtuwen.tmall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857CE-0B02-4E23-8C71-0AC50F027A2D}" type="datetimeFigureOut">
              <a:rPr lang="zh-CN" altLang="en-US"/>
              <a:pPr>
                <a:defRPr/>
              </a:pPr>
              <a:t>2022/10/10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37C59-ACF1-46EC-AA2B-C1494FFFC09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C2F33-1B8F-49A4-B81C-5C1A866997DB}" type="datetimeFigureOut">
              <a:rPr lang="zh-CN" altLang="en-US"/>
              <a:pPr>
                <a:defRPr/>
              </a:pPr>
              <a:t>2022/10/10</a:t>
            </a:fld>
            <a:endParaRPr lang="zh-CN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47A2D-2746-4C2C-8659-5794A5D305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2" cy="6858001"/>
          </a:xfrm>
          <a:prstGeom prst="rect">
            <a:avLst/>
          </a:prstGeom>
          <a:solidFill>
            <a:srgbClr val="D1E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lvl="0" algn="ctr" defTabSz="914400" eaLnBrk="1" latinLnBrk="0" hangingPunct="1"/>
            <a:endParaRPr lang="zh-CN" altLang="en-US" sz="1800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 sz="20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 sz="20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EF24E-7ACB-4130-A95E-31B492E4DC89}" type="datetimeFigureOut">
              <a:rPr lang="zh-CN" altLang="en-US"/>
              <a:pPr>
                <a:defRPr/>
              </a:pPr>
              <a:t>2022/10/10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E9992-9A03-4D74-B6F7-FDB10D1C50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34395-4959-4A0C-96FB-5F242B3DEB06}" type="datetimeFigureOut">
              <a:rPr lang="zh-CN" altLang="en-US"/>
              <a:pPr>
                <a:defRPr/>
              </a:pPr>
              <a:t>2022/10/10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BC8F-9660-4E80-9F8E-C4E5D79BDA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" y="0"/>
            <a:ext cx="12192002" cy="6858001"/>
          </a:xfrm>
          <a:prstGeom prst="rect">
            <a:avLst/>
          </a:prstGeom>
          <a:blipFill dpi="0"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4063" y="1769806"/>
            <a:ext cx="10680700" cy="458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defRPr/>
            </a:pPr>
            <a:fld id="{CE9557E7-78E4-435A-A3A8-EB5A40A4B307}" type="datetimeFigureOut">
              <a:rPr lang="zh-CN" altLang="en-US" smtClean="0"/>
              <a:pPr>
                <a:defRPr/>
              </a:pPr>
              <a:t>2022/10/10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defRPr/>
            </a:pPr>
            <a:fld id="{EB3DC92C-287B-43BD-8FAB-B84E3B43B89E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754063" y="162393"/>
            <a:ext cx="10680700" cy="111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effectLst/>
          <a:latin typeface="思源黑体 CN Normal" panose="020B0400000000000000" pitchFamily="34" charset="-122"/>
          <a:ea typeface="思源黑体 CN Normal" panose="020B0400000000000000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9pPr>
    </p:titleStyle>
    <p:bodyStyle>
      <a:lvl1pPr marL="357505" indent="-357505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ê"/>
        <a:defRPr sz="2400" kern="1200">
          <a:solidFill>
            <a:schemeClr val="tx1"/>
          </a:solidFill>
          <a:latin typeface="思源黑体 CN Normal" panose="020B0400000000000000" pitchFamily="34" charset="-122"/>
          <a:ea typeface="思源黑体 CN Normal" panose="020B0400000000000000" pitchFamily="34" charset="-122"/>
          <a:cs typeface="+mn-cs"/>
        </a:defRPr>
      </a:lvl1pPr>
      <a:lvl2pPr marL="357505" indent="-357505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ê"/>
        <a:defRPr sz="1600" kern="1200">
          <a:solidFill>
            <a:schemeClr val="tx1"/>
          </a:solidFill>
          <a:latin typeface="思源黑体 CN Normal" panose="020B0400000000000000" pitchFamily="34" charset="-122"/>
          <a:ea typeface="思源黑体 CN Normal" panose="020B0400000000000000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19440" y="824248"/>
            <a:ext cx="5908669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  <a:latin typeface="Curlz MT" panose="04040404050702020202" pitchFamily="82" charset="0"/>
              </a:rPr>
              <a:t>Toán</a:t>
            </a:r>
            <a:r>
              <a:rPr lang="en-US" sz="6000" dirty="0" smtClean="0">
                <a:solidFill>
                  <a:srgbClr val="FF0000"/>
                </a:solidFill>
                <a:latin typeface="Curlz MT" panose="04040404050702020202" pitchFamily="82" charset="0"/>
              </a:rPr>
              <a:t> 4</a:t>
            </a:r>
          </a:p>
          <a:p>
            <a:pPr algn="ctr"/>
            <a:endParaRPr lang="en-US" sz="6000" dirty="0" smtClean="0">
              <a:solidFill>
                <a:srgbClr val="FF0000"/>
              </a:solidFill>
              <a:latin typeface="Curlz MT" panose="04040404050702020202" pitchFamily="82" charset="0"/>
            </a:endParaRPr>
          </a:p>
          <a:p>
            <a:r>
              <a:rPr lang="en-US" sz="8800" dirty="0" smtClean="0">
                <a:solidFill>
                  <a:srgbClr val="FF0000"/>
                </a:solidFill>
                <a:latin typeface="Curlz MT" panose="04040404050702020202" pitchFamily="82" charset="0"/>
              </a:rPr>
              <a:t>PHÉP C</a:t>
            </a:r>
            <a:r>
              <a:rPr lang="en-US" sz="8000" dirty="0" smtClean="0">
                <a:solidFill>
                  <a:srgbClr val="FF0000"/>
                </a:solidFill>
                <a:latin typeface=".VnAristoteH" panose="020B7200000000000000" pitchFamily="34" charset="0"/>
              </a:rPr>
              <a:t>Ộ</a:t>
            </a:r>
            <a:r>
              <a:rPr lang="en-US" sz="8800" dirty="0" smtClean="0">
                <a:solidFill>
                  <a:srgbClr val="FF0000"/>
                </a:solidFill>
                <a:latin typeface="Curlz MT" panose="04040404050702020202" pitchFamily="82" charset="0"/>
              </a:rPr>
              <a:t>NG</a:t>
            </a:r>
            <a:endParaRPr lang="en-US" sz="8800" dirty="0">
              <a:solidFill>
                <a:srgbClr val="FF0000"/>
              </a:solidFill>
              <a:latin typeface="Curlz MT" panose="04040404050702020202" pitchFamily="82" charset="0"/>
            </a:endParaRPr>
          </a:p>
        </p:txBody>
      </p:sp>
    </p:spTree>
  </p:cSld>
  <p:clrMapOvr>
    <a:masterClrMapping/>
  </p:clrMapOvr>
  <p:transition spd="slow" advClick="0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06957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3/tr.39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huyện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trồng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325 164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gỗ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60 830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ăn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huyện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trồng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bao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850" y="1524045"/>
            <a:ext cx="106957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32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tắt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gỗ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	: 325 164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endParaRPr lang="en-US" sz="32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ăn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	: 60 830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endParaRPr lang="en-US" sz="32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: …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679417"/>
            <a:ext cx="1219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giải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vi-VN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uyện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trồng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vi-VN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số 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325 164 + 60 830 =</a:t>
            </a:r>
          </a:p>
          <a:p>
            <a:pPr algn="ctr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Đáp</a:t>
            </a:r>
            <a:r>
              <a:rPr lang="en-US" sz="32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385 994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13174" y="4657789"/>
            <a:ext cx="3296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385 994 (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200" i="1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>
            <a:extLst>
              <a:ext uri="{FF2B5EF4-FFF2-40B4-BE49-F238E27FC236}">
                <a16:creationId xmlns:a16="http://schemas.microsoft.com/office/drawing/2014/main" xmlns="" id="{44C28CD9-C907-450A-B517-5BCE94176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501" y="1470577"/>
            <a:ext cx="23034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>
                <a:solidFill>
                  <a:srgbClr val="7030A0"/>
                </a:solidFill>
              </a:rPr>
              <a:t>Bài 4</a:t>
            </a:r>
            <a:r>
              <a:rPr lang="en-US" altLang="en-US" sz="2800" b="1">
                <a:solidFill>
                  <a:srgbClr val="7030A0"/>
                </a:solidFill>
              </a:rPr>
              <a:t>: Tìm </a:t>
            </a:r>
            <a:r>
              <a:rPr lang="en-US" altLang="en-US" sz="2800" b="1" i="1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xmlns="" id="{14798003-CE9C-4D98-BA86-C471ED47C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501" y="2296077"/>
            <a:ext cx="320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7030A0"/>
                </a:solidFill>
              </a:rPr>
              <a:t>a) </a:t>
            </a:r>
            <a:r>
              <a:rPr lang="en-US" altLang="en-US" sz="2800" b="1" i="1">
                <a:solidFill>
                  <a:srgbClr val="7030A0"/>
                </a:solidFill>
              </a:rPr>
              <a:t>x</a:t>
            </a:r>
            <a:r>
              <a:rPr lang="en-US" altLang="en-US" sz="2800" b="1">
                <a:solidFill>
                  <a:srgbClr val="7030A0"/>
                </a:solidFill>
              </a:rPr>
              <a:t> – 363 = 975</a:t>
            </a:r>
            <a:r>
              <a:rPr lang="en-US" altLang="en-US" sz="2800" b="1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xmlns="" id="{CF93439C-53B4-445C-8329-2A0D31525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26" y="2808840"/>
            <a:ext cx="3276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>
                <a:solidFill>
                  <a:srgbClr val="C00000"/>
                </a:solidFill>
              </a:rPr>
              <a:t>x</a:t>
            </a:r>
            <a:r>
              <a:rPr lang="en-US" altLang="en-US" sz="2800" b="1">
                <a:solidFill>
                  <a:srgbClr val="C00000"/>
                </a:solidFill>
              </a:rPr>
              <a:t>           = 975 + 363</a:t>
            </a:r>
          </a:p>
        </p:txBody>
      </p:sp>
      <p:sp>
        <p:nvSpPr>
          <p:cNvPr id="6" name="Text Box 15">
            <a:extLst>
              <a:ext uri="{FF2B5EF4-FFF2-40B4-BE49-F238E27FC236}">
                <a16:creationId xmlns:a16="http://schemas.microsoft.com/office/drawing/2014/main" xmlns="" id="{BEE9951A-F315-4F1E-A9AF-41D26FD4D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26" y="3380340"/>
            <a:ext cx="2743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>
                <a:solidFill>
                  <a:srgbClr val="C00000"/>
                </a:solidFill>
              </a:rPr>
              <a:t>x</a:t>
            </a:r>
            <a:r>
              <a:rPr lang="en-US" altLang="en-US" sz="2800" b="1">
                <a:solidFill>
                  <a:srgbClr val="C00000"/>
                </a:solidFill>
              </a:rPr>
              <a:t>           = 1338</a:t>
            </a:r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xmlns="" id="{8ECF2E1C-011D-4CBF-B4D6-FAFB55E40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426" y="2284965"/>
            <a:ext cx="2667000" cy="5191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7030A0"/>
                </a:solidFill>
                <a:ea typeface="SimSun" panose="02010600030101010101" pitchFamily="2" charset="-122"/>
              </a:rPr>
              <a:t>b) 207 + </a:t>
            </a:r>
            <a:r>
              <a:rPr lang="en-US" altLang="zh-CN" sz="2800" b="1" i="1">
                <a:solidFill>
                  <a:srgbClr val="7030A0"/>
                </a:solidFill>
                <a:ea typeface="SimSun" panose="02010600030101010101" pitchFamily="2" charset="-122"/>
              </a:rPr>
              <a:t>x</a:t>
            </a:r>
            <a:r>
              <a:rPr lang="en-US" altLang="zh-CN" sz="2800" b="1">
                <a:solidFill>
                  <a:srgbClr val="7030A0"/>
                </a:solidFill>
                <a:ea typeface="SimSun" panose="02010600030101010101" pitchFamily="2" charset="-122"/>
              </a:rPr>
              <a:t> = 815</a:t>
            </a:r>
          </a:p>
        </p:txBody>
      </p:sp>
      <p:sp>
        <p:nvSpPr>
          <p:cNvPr id="10" name="Text Box 19">
            <a:extLst>
              <a:ext uri="{FF2B5EF4-FFF2-40B4-BE49-F238E27FC236}">
                <a16:creationId xmlns:a16="http://schemas.microsoft.com/office/drawing/2014/main" xmlns="" id="{EB7E94B7-63E2-4E46-B236-F767CD18C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26" y="2756452"/>
            <a:ext cx="35814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i="1">
                <a:ea typeface="SimSun" panose="02010600030101010101" pitchFamily="2" charset="-122"/>
              </a:rPr>
              <a:t>         </a:t>
            </a:r>
            <a:r>
              <a:rPr lang="en-US" altLang="zh-CN" sz="2800" b="1" i="1">
                <a:solidFill>
                  <a:srgbClr val="C00000"/>
                </a:solidFill>
                <a:ea typeface="SimSun" panose="02010600030101010101" pitchFamily="2" charset="-122"/>
              </a:rPr>
              <a:t>x</a:t>
            </a:r>
            <a:r>
              <a:rPr lang="en-US" altLang="zh-CN" sz="2800" b="1">
                <a:solidFill>
                  <a:srgbClr val="C00000"/>
                </a:solidFill>
                <a:ea typeface="SimSun" panose="02010600030101010101" pitchFamily="2" charset="-122"/>
              </a:rPr>
              <a:t> = 815 - 207</a:t>
            </a:r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xmlns="" id="{F3B0D6FC-E7AF-456B-81C5-5013A227A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4289" y="3289852"/>
            <a:ext cx="1760537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>
                <a:ea typeface="SimSun" panose="02010600030101010101" pitchFamily="2" charset="-122"/>
              </a:rPr>
              <a:t>  </a:t>
            </a:r>
            <a:r>
              <a:rPr lang="en-US" altLang="zh-CN" sz="2800" b="1" i="1">
                <a:solidFill>
                  <a:srgbClr val="C00000"/>
                </a:solidFill>
                <a:ea typeface="SimSun" panose="02010600030101010101" pitchFamily="2" charset="-122"/>
              </a:rPr>
              <a:t>x</a:t>
            </a:r>
            <a:r>
              <a:rPr lang="en-US" altLang="zh-CN" sz="2800" b="1">
                <a:solidFill>
                  <a:srgbClr val="C00000"/>
                </a:solidFill>
                <a:ea typeface="SimSun" panose="02010600030101010101" pitchFamily="2" charset="-122"/>
              </a:rPr>
              <a:t> = 608</a:t>
            </a:r>
          </a:p>
        </p:txBody>
      </p:sp>
    </p:spTree>
    <p:extLst>
      <p:ext uri="{BB962C8B-B14F-4D97-AF65-F5344CB8AC3E}">
        <p14:creationId xmlns:p14="http://schemas.microsoft.com/office/powerpoint/2010/main" val="351382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ntagon 12">
            <a:hlinkClick r:id="" action="ppaction://noaction"/>
            <a:extLst>
              <a:ext uri="{FF2B5EF4-FFF2-40B4-BE49-F238E27FC236}">
                <a16:creationId xmlns:a16="http://schemas.microsoft.com/office/drawing/2014/main" xmlns="" id="{A144CCC1-213A-4A53-9768-8087903E361F}"/>
              </a:ext>
            </a:extLst>
          </p:cNvPr>
          <p:cNvSpPr/>
          <p:nvPr/>
        </p:nvSpPr>
        <p:spPr>
          <a:xfrm>
            <a:off x="4278796" y="1136374"/>
            <a:ext cx="2971800" cy="990600"/>
          </a:xfrm>
          <a:prstGeom prst="homePlate">
            <a:avLst/>
          </a:prstGeom>
          <a:solidFill>
            <a:srgbClr val="FFFF00"/>
          </a:solidFill>
          <a:ln w="57150" cap="flat" cmpd="dbl" algn="ctr">
            <a:solidFill>
              <a:srgbClr val="7030A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55955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31191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6723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623185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7914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935095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590415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24637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3119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xmlns="" id="{BBF10478-2CC7-4BA7-A54D-BEA779AE611E}"/>
              </a:ext>
            </a:extLst>
          </p:cNvPr>
          <p:cNvSpPr txBox="1"/>
          <p:nvPr/>
        </p:nvSpPr>
        <p:spPr>
          <a:xfrm>
            <a:off x="1269531" y="2883894"/>
            <a:ext cx="8969375" cy="33305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 eaLnBrk="1" fontAlgn="auto" hangingPunct="1">
              <a:lnSpc>
                <a:spcPct val="130000"/>
              </a:lnSpc>
              <a:spcBef>
                <a:spcPct val="50000"/>
              </a:spcBef>
              <a:spcAft>
                <a:spcPts val="0"/>
              </a:spcAft>
            </a:pPr>
            <a:r>
              <a:rPr lang="vi-VN" sz="5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X</a:t>
            </a:r>
            <a:r>
              <a:rPr sz="5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em trước b</a:t>
            </a:r>
            <a:r>
              <a:rPr sz="5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sz="5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i</a:t>
            </a:r>
            <a:r>
              <a:rPr sz="48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 </a:t>
            </a:r>
            <a:br>
              <a:rPr sz="48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</a:br>
            <a:r>
              <a:rPr sz="54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“</a:t>
            </a:r>
            <a:r>
              <a:rPr lang="vi-VN" sz="54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PHÉP TRỪ”</a:t>
            </a:r>
            <a:r>
              <a:rPr lang="vi-VN" sz="54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/>
            </a:r>
            <a:br>
              <a:rPr lang="vi-VN" sz="54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</a:br>
            <a:r>
              <a:rPr lang="vi-VN" sz="5400" b="1" i="1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SGK T</a:t>
            </a:r>
            <a:r>
              <a:rPr sz="5400" b="1" i="1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rang </a:t>
            </a:r>
            <a:r>
              <a:rPr lang="vi-VN" sz="5400" b="1" i="1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39</a:t>
            </a:r>
          </a:p>
        </p:txBody>
      </p:sp>
    </p:spTree>
    <p:extLst>
      <p:ext uri="{BB962C8B-B14F-4D97-AF65-F5344CB8AC3E}">
        <p14:creationId xmlns:p14="http://schemas.microsoft.com/office/powerpoint/2010/main" val="886870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1903030"/>
            <a:ext cx="6449291" cy="1325563"/>
          </a:xfrm>
        </p:spPr>
        <p:txBody>
          <a:bodyPr/>
          <a:lstStyle/>
          <a:p>
            <a:pPr eaLnBrk="1" hangingPunct="1"/>
            <a:r>
              <a:rPr lang="en-US" altLang="en-US" sz="8000" b="1" dirty="0">
                <a:solidFill>
                  <a:srgbClr val="239071"/>
                </a:solidFill>
              </a:rPr>
              <a:t>GOOD BYE!</a:t>
            </a:r>
          </a:p>
        </p:txBody>
      </p:sp>
    </p:spTree>
  </p:cSld>
  <p:clrMapOvr>
    <a:masterClrMapping/>
  </p:clrMapOvr>
  <p:transition advClick="0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13854" y="1612909"/>
            <a:ext cx="9088581" cy="2467282"/>
          </a:xfrm>
        </p:spPr>
        <p:txBody>
          <a:bodyPr/>
          <a:lstStyle/>
          <a:p>
            <a:pPr marL="0" lvl="0"/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Chương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BỐN PHÉP TÍNH VỚI CÁC SỐ TỰ NHIÊN. HÌNH HỌC</a:t>
            </a:r>
            <a:b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1. PHÉP CỘNG VÀ PHÉP TRỪ</a:t>
            </a:r>
            <a:endParaRPr lang="en-US" altLang="zh-CN" sz="3600" b="1" i="0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-212034" y="1268362"/>
            <a:ext cx="8631382" cy="2467282"/>
          </a:xfrm>
        </p:spPr>
        <p:txBody>
          <a:bodyPr/>
          <a:lstStyle/>
          <a:p>
            <a:pPr marL="0" lvl="0"/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ngày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tháng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9 </a:t>
            </a:r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2021</a:t>
            </a:r>
            <a:b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zh-CN" sz="3600" b="1" u="sng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Toán</a:t>
            </a: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zh-CN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altLang="zh-CN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cộng</a:t>
            </a:r>
            <a:endParaRPr lang="en-US" altLang="zh-CN" sz="3600" b="1" i="0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13734" y="489221"/>
            <a:ext cx="4387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algn="dist"/>
            <a:r>
              <a:rPr lang="en-US" sz="4800" b="1" i="0" u="none" dirty="0">
                <a:solidFill>
                  <a:srgbClr val="7030A0"/>
                </a:solidFill>
                <a:latin typeface="Arial" pitchFamily="34" charset="0"/>
                <a:ea typeface="Aachen" pitchFamily="18" charset="0"/>
                <a:cs typeface="Arial" pitchFamily="34" charset="0"/>
              </a:rPr>
              <a:t>MỤC</a:t>
            </a:r>
            <a:r>
              <a:rPr lang="vi-VN" sz="4800" b="1" i="0" u="none" dirty="0">
                <a:solidFill>
                  <a:srgbClr val="7030A0"/>
                </a:solidFill>
                <a:latin typeface="Arial" pitchFamily="34" charset="0"/>
                <a:ea typeface="Aachen" pitchFamily="18" charset="0"/>
                <a:cs typeface="Arial" pitchFamily="34" charset="0"/>
              </a:rPr>
              <a:t> </a:t>
            </a:r>
            <a:r>
              <a:rPr lang="en-US" sz="4800" b="1" i="0" u="none" dirty="0">
                <a:solidFill>
                  <a:srgbClr val="7030A0"/>
                </a:solidFill>
                <a:latin typeface="Arial" pitchFamily="34" charset="0"/>
                <a:ea typeface="Aachen" pitchFamily="18" charset="0"/>
                <a:cs typeface="Arial" pitchFamily="34" charset="0"/>
              </a:rPr>
              <a:t>TIÊU</a:t>
            </a:r>
          </a:p>
        </p:txBody>
      </p:sp>
      <p:grpSp>
        <p:nvGrpSpPr>
          <p:cNvPr id="3" name="组合 4"/>
          <p:cNvGrpSpPr/>
          <p:nvPr/>
        </p:nvGrpSpPr>
        <p:grpSpPr>
          <a:xfrm>
            <a:off x="457941" y="1528781"/>
            <a:ext cx="6112517" cy="2613728"/>
            <a:chOff x="5563634" y="816674"/>
            <a:chExt cx="6112517" cy="2613728"/>
          </a:xfrm>
        </p:grpSpPr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6256772" y="816674"/>
              <a:ext cx="5419379" cy="25545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anchor="ctr">
              <a:spAutoFit/>
            </a:bodyPr>
            <a:lstStyle/>
            <a:p>
              <a:pPr marL="0" lvl="0" algn="just"/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Biết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đặt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tính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và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biết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thực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hiện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phép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cộng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các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số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có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đến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sáu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chữ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số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không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nhớ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hoặc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có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nhớ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không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quá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3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lượt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và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không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liên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tiếp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.</a:t>
              </a:r>
            </a:p>
          </p:txBody>
        </p:sp>
        <p:cxnSp>
          <p:nvCxnSpPr>
            <p:cNvPr id="18" name="直接连接符 17"/>
            <p:cNvCxnSpPr/>
            <p:nvPr/>
          </p:nvCxnSpPr>
          <p:spPr>
            <a:xfrm flipV="1">
              <a:off x="5576748" y="3427544"/>
              <a:ext cx="6060445" cy="285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KSO_Shape"/>
            <p:cNvSpPr/>
            <p:nvPr/>
          </p:nvSpPr>
          <p:spPr>
            <a:xfrm>
              <a:off x="5563634" y="859249"/>
              <a:ext cx="534246" cy="53335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FFFF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  <a:sym typeface="Wingdings 2"/>
                </a:rPr>
                <a:t></a:t>
              </a:r>
              <a:endParaRPr lang="en-US" sz="2800" b="1" dirty="0">
                <a:solidFill>
                  <a:srgbClr val="FFFFFF"/>
                </a:solidFill>
                <a:latin typeface="Arial" pitchFamily="34" charset="0"/>
                <a:ea typeface="思源黑体 CN Normal" panose="020B0400000000000000" pitchFamily="34" charset="-122"/>
                <a:cs typeface="Arial" pitchFamily="34" charset="0"/>
              </a:endParaRPr>
            </a:p>
          </p:txBody>
        </p:sp>
      </p:grpSp>
      <p:pic>
        <p:nvPicPr>
          <p:cNvPr id="34" name="图片 3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34" b="71835"/>
          <a:stretch>
            <a:fillRect/>
          </a:stretch>
        </p:blipFill>
        <p:spPr>
          <a:xfrm>
            <a:off x="8648055" y="665278"/>
            <a:ext cx="2271574" cy="3169822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33">
            <a:extLst>
              <a:ext uri="{FF2B5EF4-FFF2-40B4-BE49-F238E27FC236}">
                <a16:creationId xmlns:a16="http://schemas.microsoft.com/office/drawing/2014/main" xmlns="" id="{1CBD68D9-3C92-4CBB-BF03-57F275629E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34" b="71835"/>
          <a:stretch>
            <a:fillRect/>
          </a:stretch>
        </p:blipFill>
        <p:spPr>
          <a:xfrm>
            <a:off x="8648055" y="665278"/>
            <a:ext cx="2271574" cy="3169822"/>
          </a:xfrm>
          <a:prstGeom prst="rect">
            <a:avLst/>
          </a:prstGeom>
        </p:spPr>
      </p:pic>
      <p:sp>
        <p:nvSpPr>
          <p:cNvPr id="3" name="Text Box 13">
            <a:extLst>
              <a:ext uri="{FF2B5EF4-FFF2-40B4-BE49-F238E27FC236}">
                <a16:creationId xmlns:a16="http://schemas.microsoft.com/office/drawing/2014/main" xmlns="" id="{4728684B-FCFD-458A-9B04-3BB30E4303C6}"/>
              </a:ext>
            </a:extLst>
          </p:cNvPr>
          <p:cNvSpPr txBox="1"/>
          <p:nvPr/>
        </p:nvSpPr>
        <p:spPr>
          <a:xfrm>
            <a:off x="3060065" y="4580890"/>
            <a:ext cx="242252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altLang="en-US" sz="5400" b="1">
                <a:solidFill>
                  <a:srgbClr val="0622F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5947</a:t>
            </a:r>
          </a:p>
        </p:txBody>
      </p:sp>
      <p:sp>
        <p:nvSpPr>
          <p:cNvPr id="4" name="Text Box 35845">
            <a:extLst>
              <a:ext uri="{FF2B5EF4-FFF2-40B4-BE49-F238E27FC236}">
                <a16:creationId xmlns:a16="http://schemas.microsoft.com/office/drawing/2014/main" xmlns="" id="{2285E491-4576-4FA8-9B69-20E2A45F45AA}"/>
              </a:ext>
            </a:extLst>
          </p:cNvPr>
          <p:cNvSpPr txBox="1"/>
          <p:nvPr/>
        </p:nvSpPr>
        <p:spPr>
          <a:xfrm>
            <a:off x="0" y="1838659"/>
            <a:ext cx="9143365" cy="8388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defTabSz="91440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</a:pPr>
            <a:r>
              <a:rPr lang="vi-VN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 :</a:t>
            </a:r>
          </a:p>
        </p:txBody>
      </p:sp>
      <p:pic>
        <p:nvPicPr>
          <p:cNvPr id="7" name="Picture 24" descr="D:\Tây Úc\hih\raise-your-hand-clipart-4.jpg">
            <a:extLst>
              <a:ext uri="{FF2B5EF4-FFF2-40B4-BE49-F238E27FC236}">
                <a16:creationId xmlns:a16="http://schemas.microsoft.com/office/drawing/2014/main" xmlns="" id="{E1D3DD24-C67F-4AA1-80A4-E78E8DD3F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292" y="4190683"/>
            <a:ext cx="1465923" cy="258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B65B12F5-7FC3-4118-82C1-7AA7A2BDF729}"/>
              </a:ext>
            </a:extLst>
          </p:cNvPr>
          <p:cNvGrpSpPr/>
          <p:nvPr/>
        </p:nvGrpSpPr>
        <p:grpSpPr>
          <a:xfrm>
            <a:off x="3130550" y="2613660"/>
            <a:ext cx="2368550" cy="1987391"/>
            <a:chOff x="520962" y="2438400"/>
            <a:chExt cx="1307838" cy="1165944"/>
          </a:xfrm>
        </p:grpSpPr>
        <p:sp>
          <p:nvSpPr>
            <p:cNvPr id="9" name="TextBox 7">
              <a:extLst>
                <a:ext uri="{FF2B5EF4-FFF2-40B4-BE49-F238E27FC236}">
                  <a16:creationId xmlns:a16="http://schemas.microsoft.com/office/drawing/2014/main" xmlns="" id="{D4ABC780-9C3E-4573-999F-3646F47C273C}"/>
                </a:ext>
              </a:extLst>
            </p:cNvPr>
            <p:cNvSpPr txBox="1"/>
            <p:nvPr/>
          </p:nvSpPr>
          <p:spPr>
            <a:xfrm>
              <a:off x="737755" y="2438400"/>
              <a:ext cx="1091045" cy="540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altLang="en-US" sz="54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1056</a:t>
              </a:r>
            </a:p>
          </p:txBody>
        </p:sp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03FED32F-1C4F-4216-A36B-8BF614414E59}"/>
                </a:ext>
              </a:extLst>
            </p:cNvPr>
            <p:cNvSpPr txBox="1"/>
            <p:nvPr/>
          </p:nvSpPr>
          <p:spPr>
            <a:xfrm>
              <a:off x="737641" y="3063422"/>
              <a:ext cx="1091045" cy="540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altLang="en-US" sz="54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4891</a:t>
              </a:r>
            </a:p>
          </p:txBody>
        </p:sp>
        <p:sp>
          <p:nvSpPr>
            <p:cNvPr id="11" name="TextBox 9">
              <a:extLst>
                <a:ext uri="{FF2B5EF4-FFF2-40B4-BE49-F238E27FC236}">
                  <a16:creationId xmlns:a16="http://schemas.microsoft.com/office/drawing/2014/main" xmlns="" id="{66E49077-6CF0-4839-A1F6-3EC8735628FD}"/>
                </a:ext>
              </a:extLst>
            </p:cNvPr>
            <p:cNvSpPr txBox="1"/>
            <p:nvPr/>
          </p:nvSpPr>
          <p:spPr>
            <a:xfrm>
              <a:off x="520962" y="2840279"/>
              <a:ext cx="332044" cy="450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+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3C13E6EA-8352-4F0F-8184-4313A755ED3D}"/>
                </a:ext>
              </a:extLst>
            </p:cNvPr>
            <p:cNvCxnSpPr/>
            <p:nvPr/>
          </p:nvCxnSpPr>
          <p:spPr>
            <a:xfrm>
              <a:off x="760089" y="3592516"/>
              <a:ext cx="795222" cy="0"/>
            </a:xfrm>
            <a:prstGeom prst="line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</a:ln>
            <a:effectLst/>
          </p:spPr>
        </p:cxnSp>
      </p:grpSp>
      <p:sp>
        <p:nvSpPr>
          <p:cNvPr id="13" name="文本框 1">
            <a:extLst>
              <a:ext uri="{FF2B5EF4-FFF2-40B4-BE49-F238E27FC236}">
                <a16:creationId xmlns:a16="http://schemas.microsoft.com/office/drawing/2014/main" xmlns="" id="{E5C5F827-79AB-43F2-925B-475B3D8CAA27}"/>
              </a:ext>
            </a:extLst>
          </p:cNvPr>
          <p:cNvSpPr txBox="1"/>
          <p:nvPr/>
        </p:nvSpPr>
        <p:spPr>
          <a:xfrm>
            <a:off x="2685801" y="365104"/>
            <a:ext cx="4387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algn="dist"/>
            <a:r>
              <a:rPr lang="vi-VN" sz="4800" b="1" i="0" u="none">
                <a:solidFill>
                  <a:srgbClr val="7030A0"/>
                </a:solidFill>
                <a:latin typeface="Arial" pitchFamily="34" charset="0"/>
                <a:ea typeface="Aachen" pitchFamily="18" charset="0"/>
                <a:cs typeface="Arial" pitchFamily="34" charset="0"/>
              </a:rPr>
              <a:t>KHỞI ĐỘNG</a:t>
            </a:r>
            <a:endParaRPr lang="en-US" sz="4800" b="1" i="0" u="none" dirty="0">
              <a:solidFill>
                <a:srgbClr val="7030A0"/>
              </a:solidFill>
              <a:latin typeface="Arial" pitchFamily="34" charset="0"/>
              <a:ea typeface="Aache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19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3"/>
          <p:cNvSpPr>
            <a:spLocks noGrp="1"/>
          </p:cNvSpPr>
          <p:nvPr>
            <p:ph type="title"/>
          </p:nvPr>
        </p:nvSpPr>
        <p:spPr>
          <a:xfrm>
            <a:off x="1045018" y="-3867"/>
            <a:ext cx="10680700" cy="1115695"/>
          </a:xfrm>
        </p:spPr>
        <p:txBody>
          <a:bodyPr/>
          <a:lstStyle/>
          <a:p>
            <a:pPr lvl="0" algn="l"/>
            <a:r>
              <a:rPr lang="vi-VN" sz="4400" b="1" i="0" u="none" dirty="0">
                <a:solidFill>
                  <a:srgbClr val="6CBCBC"/>
                </a:solidFill>
                <a:latin typeface="Arial" pitchFamily="34" charset="0"/>
                <a:cs typeface="Arial" pitchFamily="34" charset="0"/>
              </a:rPr>
              <a:t>KHÁM PHÁ</a:t>
            </a:r>
            <a:endParaRPr lang="en-US" sz="4400" b="1" i="0" u="none" dirty="0">
              <a:solidFill>
                <a:srgbClr val="6CBCB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组合 23"/>
          <p:cNvGrpSpPr/>
          <p:nvPr/>
        </p:nvGrpSpPr>
        <p:grpSpPr>
          <a:xfrm rot="13698888" flipH="1" flipV="1">
            <a:off x="-103947" y="417630"/>
            <a:ext cx="1243799" cy="279496"/>
            <a:chOff x="3157239" y="3969697"/>
            <a:chExt cx="1888573" cy="129331"/>
          </a:xfrm>
        </p:grpSpPr>
        <p:sp>
          <p:nvSpPr>
            <p:cNvPr id="7" name="Freeform 40"/>
            <p:cNvSpPr/>
            <p:nvPr/>
          </p:nvSpPr>
          <p:spPr bwMode="auto">
            <a:xfrm>
              <a:off x="4810183" y="3969697"/>
              <a:ext cx="235629" cy="129331"/>
            </a:xfrm>
            <a:custGeom>
              <a:avLst/>
              <a:gdLst>
                <a:gd name="T0" fmla="*/ 0 w 50"/>
                <a:gd name="T1" fmla="*/ 27 h 27"/>
                <a:gd name="T2" fmla="*/ 49 w 50"/>
                <a:gd name="T3" fmla="*/ 15 h 27"/>
                <a:gd name="T4" fmla="*/ 49 w 50"/>
                <a:gd name="T5" fmla="*/ 12 h 27"/>
                <a:gd name="T6" fmla="*/ 0 w 50"/>
                <a:gd name="T7" fmla="*/ 0 h 27"/>
                <a:gd name="T8" fmla="*/ 0 w 50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0" y="27"/>
                  </a:moveTo>
                  <a:cubicBezTo>
                    <a:pt x="49" y="15"/>
                    <a:pt x="49" y="15"/>
                    <a:pt x="49" y="15"/>
                  </a:cubicBezTo>
                  <a:cubicBezTo>
                    <a:pt x="50" y="15"/>
                    <a:pt x="50" y="13"/>
                    <a:pt x="49" y="1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7"/>
                  </a:lnTo>
                  <a:close/>
                </a:path>
              </a:pathLst>
            </a:custGeom>
            <a:solidFill>
              <a:srgbClr val="FFE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9" name="Rectangle 41"/>
            <p:cNvSpPr>
              <a:spLocks noChangeArrowheads="1"/>
            </p:cNvSpPr>
            <p:nvPr/>
          </p:nvSpPr>
          <p:spPr bwMode="auto">
            <a:xfrm>
              <a:off x="3205073" y="3969697"/>
              <a:ext cx="1605110" cy="1293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0" name="Oval 42"/>
            <p:cNvSpPr>
              <a:spLocks noChangeArrowheads="1"/>
            </p:cNvSpPr>
            <p:nvPr/>
          </p:nvSpPr>
          <p:spPr bwMode="auto">
            <a:xfrm>
              <a:off x="3157239" y="3969697"/>
              <a:ext cx="95669" cy="12933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1" name="Rectangle 43"/>
            <p:cNvSpPr>
              <a:spLocks noChangeArrowheads="1"/>
            </p:cNvSpPr>
            <p:nvPr/>
          </p:nvSpPr>
          <p:spPr bwMode="auto">
            <a:xfrm>
              <a:off x="3205073" y="3969697"/>
              <a:ext cx="184251" cy="1293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2" name="Freeform 44"/>
            <p:cNvSpPr/>
            <p:nvPr/>
          </p:nvSpPr>
          <p:spPr bwMode="auto">
            <a:xfrm>
              <a:off x="3252908" y="3969697"/>
              <a:ext cx="240944" cy="129331"/>
            </a:xfrm>
            <a:custGeom>
              <a:avLst/>
              <a:gdLst>
                <a:gd name="T0" fmla="*/ 51 w 51"/>
                <a:gd name="T1" fmla="*/ 14 h 27"/>
                <a:gd name="T2" fmla="*/ 41 w 51"/>
                <a:gd name="T3" fmla="*/ 0 h 27"/>
                <a:gd name="T4" fmla="*/ 0 w 51"/>
                <a:gd name="T5" fmla="*/ 0 h 27"/>
                <a:gd name="T6" fmla="*/ 10 w 51"/>
                <a:gd name="T7" fmla="*/ 14 h 27"/>
                <a:gd name="T8" fmla="*/ 0 w 51"/>
                <a:gd name="T9" fmla="*/ 27 h 27"/>
                <a:gd name="T10" fmla="*/ 41 w 51"/>
                <a:gd name="T11" fmla="*/ 27 h 27"/>
                <a:gd name="T12" fmla="*/ 51 w 51"/>
                <a:gd name="T13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27">
                  <a:moveTo>
                    <a:pt x="51" y="14"/>
                  </a:moveTo>
                  <a:cubicBezTo>
                    <a:pt x="51" y="6"/>
                    <a:pt x="47" y="0"/>
                    <a:pt x="4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6"/>
                    <a:pt x="10" y="14"/>
                  </a:cubicBezTo>
                  <a:cubicBezTo>
                    <a:pt x="10" y="21"/>
                    <a:pt x="5" y="27"/>
                    <a:pt x="0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7" y="27"/>
                    <a:pt x="51" y="21"/>
                    <a:pt x="51" y="14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3" name="Freeform 45"/>
            <p:cNvSpPr/>
            <p:nvPr/>
          </p:nvSpPr>
          <p:spPr bwMode="auto">
            <a:xfrm>
              <a:off x="4960773" y="4008673"/>
              <a:ext cx="85039" cy="56693"/>
            </a:xfrm>
            <a:custGeom>
              <a:avLst/>
              <a:gdLst>
                <a:gd name="T0" fmla="*/ 1 w 18"/>
                <a:gd name="T1" fmla="*/ 6 h 12"/>
                <a:gd name="T2" fmla="*/ 0 w 18"/>
                <a:gd name="T3" fmla="*/ 12 h 12"/>
                <a:gd name="T4" fmla="*/ 17 w 18"/>
                <a:gd name="T5" fmla="*/ 7 h 12"/>
                <a:gd name="T6" fmla="*/ 17 w 18"/>
                <a:gd name="T7" fmla="*/ 4 h 12"/>
                <a:gd name="T8" fmla="*/ 0 w 18"/>
                <a:gd name="T9" fmla="*/ 0 h 12"/>
                <a:gd name="T10" fmla="*/ 1 w 18"/>
                <a:gd name="T11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12">
                  <a:moveTo>
                    <a:pt x="1" y="6"/>
                  </a:moveTo>
                  <a:cubicBezTo>
                    <a:pt x="1" y="8"/>
                    <a:pt x="0" y="10"/>
                    <a:pt x="0" y="12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7"/>
                    <a:pt x="18" y="5"/>
                    <a:pt x="17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1" y="4"/>
                    <a:pt x="1" y="6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0" y="120538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lphaLcParenR"/>
            </a:pP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48352 + 21026 = ?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84604" y="1774474"/>
            <a:ext cx="66640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sang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6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8,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7,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7.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0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3,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9,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9.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6,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6.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163788" y="2397946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48352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21026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1274618" y="3435925"/>
            <a:ext cx="1094509" cy="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62007" y="2633473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50507" y="345089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828822" y="3450887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607137" y="345088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85474" y="345089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9949" y="345088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850" y="493237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48352 + 21026 = …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99165" y="4904550"/>
            <a:ext cx="2563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69378</a:t>
            </a:r>
            <a:endParaRPr lang="en-US" sz="32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3"/>
          <p:cNvGrpSpPr/>
          <p:nvPr/>
        </p:nvGrpSpPr>
        <p:grpSpPr>
          <a:xfrm rot="13698888" flipH="1" flipV="1">
            <a:off x="-103947" y="417630"/>
            <a:ext cx="1243799" cy="279496"/>
            <a:chOff x="3157239" y="3969697"/>
            <a:chExt cx="1888573" cy="129331"/>
          </a:xfrm>
        </p:grpSpPr>
        <p:sp>
          <p:nvSpPr>
            <p:cNvPr id="7" name="Freeform 40"/>
            <p:cNvSpPr/>
            <p:nvPr/>
          </p:nvSpPr>
          <p:spPr bwMode="auto">
            <a:xfrm>
              <a:off x="4810183" y="3969697"/>
              <a:ext cx="235629" cy="129331"/>
            </a:xfrm>
            <a:custGeom>
              <a:avLst/>
              <a:gdLst>
                <a:gd name="T0" fmla="*/ 0 w 50"/>
                <a:gd name="T1" fmla="*/ 27 h 27"/>
                <a:gd name="T2" fmla="*/ 49 w 50"/>
                <a:gd name="T3" fmla="*/ 15 h 27"/>
                <a:gd name="T4" fmla="*/ 49 w 50"/>
                <a:gd name="T5" fmla="*/ 12 h 27"/>
                <a:gd name="T6" fmla="*/ 0 w 50"/>
                <a:gd name="T7" fmla="*/ 0 h 27"/>
                <a:gd name="T8" fmla="*/ 0 w 50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0" y="27"/>
                  </a:moveTo>
                  <a:cubicBezTo>
                    <a:pt x="49" y="15"/>
                    <a:pt x="49" y="15"/>
                    <a:pt x="49" y="15"/>
                  </a:cubicBezTo>
                  <a:cubicBezTo>
                    <a:pt x="50" y="15"/>
                    <a:pt x="50" y="13"/>
                    <a:pt x="49" y="1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7"/>
                  </a:lnTo>
                  <a:close/>
                </a:path>
              </a:pathLst>
            </a:custGeom>
            <a:solidFill>
              <a:srgbClr val="FFE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9" name="Rectangle 41"/>
            <p:cNvSpPr>
              <a:spLocks noChangeArrowheads="1"/>
            </p:cNvSpPr>
            <p:nvPr/>
          </p:nvSpPr>
          <p:spPr bwMode="auto">
            <a:xfrm>
              <a:off x="3205073" y="3969697"/>
              <a:ext cx="1605110" cy="1293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0" name="Oval 42"/>
            <p:cNvSpPr>
              <a:spLocks noChangeArrowheads="1"/>
            </p:cNvSpPr>
            <p:nvPr/>
          </p:nvSpPr>
          <p:spPr bwMode="auto">
            <a:xfrm>
              <a:off x="3157239" y="3969697"/>
              <a:ext cx="95669" cy="12933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1" name="Rectangle 43"/>
            <p:cNvSpPr>
              <a:spLocks noChangeArrowheads="1"/>
            </p:cNvSpPr>
            <p:nvPr/>
          </p:nvSpPr>
          <p:spPr bwMode="auto">
            <a:xfrm>
              <a:off x="3205073" y="3969697"/>
              <a:ext cx="184251" cy="1293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2" name="Freeform 44"/>
            <p:cNvSpPr/>
            <p:nvPr/>
          </p:nvSpPr>
          <p:spPr bwMode="auto">
            <a:xfrm>
              <a:off x="3252908" y="3969697"/>
              <a:ext cx="240944" cy="129331"/>
            </a:xfrm>
            <a:custGeom>
              <a:avLst/>
              <a:gdLst>
                <a:gd name="T0" fmla="*/ 51 w 51"/>
                <a:gd name="T1" fmla="*/ 14 h 27"/>
                <a:gd name="T2" fmla="*/ 41 w 51"/>
                <a:gd name="T3" fmla="*/ 0 h 27"/>
                <a:gd name="T4" fmla="*/ 0 w 51"/>
                <a:gd name="T5" fmla="*/ 0 h 27"/>
                <a:gd name="T6" fmla="*/ 10 w 51"/>
                <a:gd name="T7" fmla="*/ 14 h 27"/>
                <a:gd name="T8" fmla="*/ 0 w 51"/>
                <a:gd name="T9" fmla="*/ 27 h 27"/>
                <a:gd name="T10" fmla="*/ 41 w 51"/>
                <a:gd name="T11" fmla="*/ 27 h 27"/>
                <a:gd name="T12" fmla="*/ 51 w 51"/>
                <a:gd name="T13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27">
                  <a:moveTo>
                    <a:pt x="51" y="14"/>
                  </a:moveTo>
                  <a:cubicBezTo>
                    <a:pt x="51" y="6"/>
                    <a:pt x="47" y="0"/>
                    <a:pt x="4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6"/>
                    <a:pt x="10" y="14"/>
                  </a:cubicBezTo>
                  <a:cubicBezTo>
                    <a:pt x="10" y="21"/>
                    <a:pt x="5" y="27"/>
                    <a:pt x="0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7" y="27"/>
                    <a:pt x="51" y="21"/>
                    <a:pt x="51" y="14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3" name="Freeform 45"/>
            <p:cNvSpPr/>
            <p:nvPr/>
          </p:nvSpPr>
          <p:spPr bwMode="auto">
            <a:xfrm>
              <a:off x="4960773" y="4008673"/>
              <a:ext cx="85039" cy="56693"/>
            </a:xfrm>
            <a:custGeom>
              <a:avLst/>
              <a:gdLst>
                <a:gd name="T0" fmla="*/ 1 w 18"/>
                <a:gd name="T1" fmla="*/ 6 h 12"/>
                <a:gd name="T2" fmla="*/ 0 w 18"/>
                <a:gd name="T3" fmla="*/ 12 h 12"/>
                <a:gd name="T4" fmla="*/ 17 w 18"/>
                <a:gd name="T5" fmla="*/ 7 h 12"/>
                <a:gd name="T6" fmla="*/ 17 w 18"/>
                <a:gd name="T7" fmla="*/ 4 h 12"/>
                <a:gd name="T8" fmla="*/ 0 w 18"/>
                <a:gd name="T9" fmla="*/ 0 h 12"/>
                <a:gd name="T10" fmla="*/ 1 w 18"/>
                <a:gd name="T11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12">
                  <a:moveTo>
                    <a:pt x="1" y="6"/>
                  </a:moveTo>
                  <a:cubicBezTo>
                    <a:pt x="1" y="8"/>
                    <a:pt x="0" y="10"/>
                    <a:pt x="0" y="12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7"/>
                    <a:pt x="18" y="5"/>
                    <a:pt x="17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1" y="4"/>
                    <a:pt x="1" y="6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0" y="120538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b)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367859 + 541728 = 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397829" y="1774474"/>
            <a:ext cx="779417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sang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17,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7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nhớ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7,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thêm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7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15,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nhớ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thêm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9,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9.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4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10,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0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nhớ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thêm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9,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9.				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163788" y="2397946"/>
            <a:ext cx="18551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367859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541728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1245589" y="3406891"/>
            <a:ext cx="1396011" cy="3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62007" y="2633473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70858" y="3464739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049172" y="3450879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826830" y="3450875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607146" y="3451545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385484" y="3451510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850" y="590481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367859 + 541728 = …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20071" y="5876988"/>
            <a:ext cx="2563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909587</a:t>
            </a:r>
            <a:endParaRPr lang="en-US" sz="32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163799" y="3451505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</p:spTree>
  </p:cSld>
  <p:clrMapOvr>
    <a:masterClrMapping/>
  </p:clrMapOvr>
  <p:transition spd="slow"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02385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1/tr.39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a) 4682 + 2305			5247 + 2741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60" y="3301938"/>
            <a:ext cx="10238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b)  2968 + 6524			3917 + 5267</a:t>
            </a:r>
          </a:p>
        </p:txBody>
      </p:sp>
      <p:sp>
        <p:nvSpPr>
          <p:cNvPr id="4" name="Rectangle 3"/>
          <p:cNvSpPr/>
          <p:nvPr/>
        </p:nvSpPr>
        <p:spPr>
          <a:xfrm>
            <a:off x="815452" y="1149742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4682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2305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26282" y="2187721"/>
            <a:ext cx="888004" cy="39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13671" y="1385269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" name="Rectangle 6"/>
          <p:cNvSpPr/>
          <p:nvPr/>
        </p:nvSpPr>
        <p:spPr>
          <a:xfrm>
            <a:off x="1484461" y="220268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8" name="Rectangle 7"/>
          <p:cNvSpPr/>
          <p:nvPr/>
        </p:nvSpPr>
        <p:spPr>
          <a:xfrm>
            <a:off x="1262776" y="220268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9" name="Rectangle 8"/>
          <p:cNvSpPr/>
          <p:nvPr/>
        </p:nvSpPr>
        <p:spPr>
          <a:xfrm>
            <a:off x="1041091" y="220267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9428" y="220268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42372" y="1149737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5247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2741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6953202" y="2187716"/>
            <a:ext cx="888004" cy="39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440591" y="1385264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11381" y="220268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89696" y="220267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068011" y="220267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846348" y="220268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15447" y="3990012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2968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6524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926277" y="5027991"/>
            <a:ext cx="888004" cy="39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13666" y="4225539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484456" y="504295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262771" y="504295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41086" y="504294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19423" y="504295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800774" y="3989925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3917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5267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6911604" y="5027904"/>
            <a:ext cx="888004" cy="39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398993" y="4225452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469783" y="5042871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248098" y="5042866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026413" y="5042861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804750" y="5042871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</p:spTree>
  </p:cSld>
  <p:clrMapOvr>
    <a:masterClrMapping/>
  </p:clrMapOvr>
  <p:transition spd="slow"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13703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2/tr.39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a) 4685 + 2347		</a:t>
            </a:r>
            <a:r>
              <a:rPr lang="vi-VN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6094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vi-VN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8566	        57696 + 814</a:t>
            </a:r>
            <a:endParaRPr lang="en-US" sz="32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6407" y="1025047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4685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2347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217237" y="2063026"/>
            <a:ext cx="888004" cy="39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704626" y="1260574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1775416" y="207799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1553731" y="207798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8" name="Rectangle 7"/>
          <p:cNvSpPr/>
          <p:nvPr/>
        </p:nvSpPr>
        <p:spPr>
          <a:xfrm>
            <a:off x="1332046" y="207798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1110383" y="207799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51359" y="1038992"/>
            <a:ext cx="16696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     6094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vi-VN" sz="3200" dirty="0">
                <a:latin typeface="Arial" pitchFamily="34" charset="0"/>
                <a:cs typeface="Arial" pitchFamily="34" charset="0"/>
              </a:rPr>
              <a:t>   8566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491467" y="2052650"/>
            <a:ext cx="1082472" cy="12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984619" y="1260578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18924" y="207798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55997" y="2078001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6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34327" y="2064307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6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12657" y="2077997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4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90371" y="207799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1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60" y="3301938"/>
            <a:ext cx="12065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b)  186954 + 247436	</a:t>
            </a:r>
            <a:r>
              <a:rPr lang="vi-VN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514625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vi-VN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82398	793575 + 6425</a:t>
            </a:r>
            <a:endParaRPr lang="en-US" sz="32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302338" y="3908141"/>
            <a:ext cx="18551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186954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247436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384139" y="4917086"/>
            <a:ext cx="1396011" cy="3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900557" y="4143668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409408" y="4961079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187722" y="4961074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65380" y="4961070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745696" y="4961740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24034" y="4961705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302349" y="4961700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405497" y="3799172"/>
            <a:ext cx="18551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51462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5</a:t>
            </a:r>
          </a:p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  82398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482850" y="4917038"/>
            <a:ext cx="1396011" cy="3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953635" y="4100913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508115" y="496037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3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286435" y="4961026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2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64091" y="496102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0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44403" y="496169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7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622747" y="4961657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9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401060" y="496165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5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4ED53809-4FE5-4DC9-A480-D4B54A91D514}"/>
              </a:ext>
            </a:extLst>
          </p:cNvPr>
          <p:cNvCxnSpPr/>
          <p:nvPr/>
        </p:nvCxnSpPr>
        <p:spPr>
          <a:xfrm>
            <a:off x="8771383" y="2059278"/>
            <a:ext cx="1082472" cy="12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9B03D205-479C-4020-A914-6860ED2FF4C5}"/>
              </a:ext>
            </a:extLst>
          </p:cNvPr>
          <p:cNvSpPr/>
          <p:nvPr/>
        </p:nvSpPr>
        <p:spPr>
          <a:xfrm>
            <a:off x="9598840" y="2084611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47C19B9F-24ED-42FD-A0A5-4CAEBAB118F2}"/>
              </a:ext>
            </a:extLst>
          </p:cNvPr>
          <p:cNvSpPr/>
          <p:nvPr/>
        </p:nvSpPr>
        <p:spPr>
          <a:xfrm>
            <a:off x="9335913" y="2084629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965DA165-088A-4A54-BCD5-2BB389328088}"/>
              </a:ext>
            </a:extLst>
          </p:cNvPr>
          <p:cNvSpPr/>
          <p:nvPr/>
        </p:nvSpPr>
        <p:spPr>
          <a:xfrm>
            <a:off x="9141335" y="2084624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241E297B-9723-4895-B8B2-1749C17551BE}"/>
              </a:ext>
            </a:extLst>
          </p:cNvPr>
          <p:cNvSpPr/>
          <p:nvPr/>
        </p:nvSpPr>
        <p:spPr>
          <a:xfrm>
            <a:off x="8892573" y="2084625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77652F56-36F7-489F-8EE7-8CC5D43A7E1A}"/>
              </a:ext>
            </a:extLst>
          </p:cNvPr>
          <p:cNvSpPr/>
          <p:nvPr/>
        </p:nvSpPr>
        <p:spPr>
          <a:xfrm>
            <a:off x="8670287" y="2084620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1CA337A1-4992-440C-BDC0-2D5DE26FC503}"/>
              </a:ext>
            </a:extLst>
          </p:cNvPr>
          <p:cNvSpPr/>
          <p:nvPr/>
        </p:nvSpPr>
        <p:spPr>
          <a:xfrm>
            <a:off x="8666314" y="1071435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57696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    814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920CCC05-3740-4FDD-8EDC-78D80F0B78FA}"/>
              </a:ext>
            </a:extLst>
          </p:cNvPr>
          <p:cNvSpPr/>
          <p:nvPr/>
        </p:nvSpPr>
        <p:spPr>
          <a:xfrm>
            <a:off x="8264533" y="1306962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BB9C9E3C-28F0-4CA2-BA47-B88B43F64934}"/>
              </a:ext>
            </a:extLst>
          </p:cNvPr>
          <p:cNvCxnSpPr/>
          <p:nvPr/>
        </p:nvCxnSpPr>
        <p:spPr>
          <a:xfrm>
            <a:off x="8749508" y="4950169"/>
            <a:ext cx="1396011" cy="3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36E5EEF5-424D-4BC2-A290-CF9F5E56F40D}"/>
              </a:ext>
            </a:extLst>
          </p:cNvPr>
          <p:cNvSpPr/>
          <p:nvPr/>
        </p:nvSpPr>
        <p:spPr>
          <a:xfrm>
            <a:off x="8335227" y="4154314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1C5AD41A-B075-4298-ACAF-7D863E4354EF}"/>
              </a:ext>
            </a:extLst>
          </p:cNvPr>
          <p:cNvSpPr/>
          <p:nvPr/>
        </p:nvSpPr>
        <p:spPr>
          <a:xfrm>
            <a:off x="9774777" y="499350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B85D2EB6-8224-4127-BC8F-034073300FC3}"/>
              </a:ext>
            </a:extLst>
          </p:cNvPr>
          <p:cNvSpPr/>
          <p:nvPr/>
        </p:nvSpPr>
        <p:spPr>
          <a:xfrm>
            <a:off x="9553091" y="4994157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D5E2C02C-E261-489D-AC98-58FF58BAAC86}"/>
              </a:ext>
            </a:extLst>
          </p:cNvPr>
          <p:cNvSpPr/>
          <p:nvPr/>
        </p:nvSpPr>
        <p:spPr>
          <a:xfrm>
            <a:off x="9330749" y="499415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736D69A5-B66E-4D75-83F4-8AAE44B7E143}"/>
              </a:ext>
            </a:extLst>
          </p:cNvPr>
          <p:cNvSpPr/>
          <p:nvPr/>
        </p:nvSpPr>
        <p:spPr>
          <a:xfrm>
            <a:off x="9111065" y="499482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68B78B35-CD26-4170-A141-6D7C9233D7C7}"/>
              </a:ext>
            </a:extLst>
          </p:cNvPr>
          <p:cNvSpPr/>
          <p:nvPr/>
        </p:nvSpPr>
        <p:spPr>
          <a:xfrm>
            <a:off x="8889403" y="499478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23670002-C8D1-4DA7-8599-02F22EB95C20}"/>
              </a:ext>
            </a:extLst>
          </p:cNvPr>
          <p:cNvSpPr/>
          <p:nvPr/>
        </p:nvSpPr>
        <p:spPr>
          <a:xfrm>
            <a:off x="8667718" y="499478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27EE3ABE-AE31-405F-AD73-4119B2C6E4CE}"/>
              </a:ext>
            </a:extLst>
          </p:cNvPr>
          <p:cNvSpPr/>
          <p:nvPr/>
        </p:nvSpPr>
        <p:spPr>
          <a:xfrm>
            <a:off x="8649825" y="3822671"/>
            <a:ext cx="18551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793575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    6425</a:t>
            </a:r>
          </a:p>
        </p:txBody>
      </p:sp>
    </p:spTree>
  </p:cSld>
  <p:clrMapOvr>
    <a:masterClrMapping/>
  </p:clrMapOvr>
  <p:transition spd="slow"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theme/theme1.xml><?xml version="1.0" encoding="utf-8"?>
<a:theme xmlns:a="http://schemas.openxmlformats.org/drawingml/2006/main" name="亮亮图文旗舰店https://liangliangtuwen.tmall.com">
  <a:themeElements>
    <a:clrScheme name="自定义 108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6CBCBC"/>
      </a:accent1>
      <a:accent2>
        <a:srgbClr val="3DCEB5"/>
      </a:accent2>
      <a:accent3>
        <a:srgbClr val="3DB7CF"/>
      </a:accent3>
      <a:accent4>
        <a:srgbClr val="E676A9"/>
      </a:accent4>
      <a:accent5>
        <a:srgbClr val="BAB65E"/>
      </a:accent5>
      <a:accent6>
        <a:srgbClr val="FFB14A"/>
      </a:accent6>
      <a:hlink>
        <a:srgbClr val="EF342B"/>
      </a:hlink>
      <a:folHlink>
        <a:srgbClr val="7F7F7F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560293</Template>
  <TotalTime>626</TotalTime>
  <Words>444</Words>
  <Application>Microsoft Office PowerPoint</Application>
  <PresentationFormat>Widescreen</PresentationFormat>
  <Paragraphs>165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宋体</vt:lpstr>
      <vt:lpstr>宋体</vt:lpstr>
      <vt:lpstr>.VnAristoteH</vt:lpstr>
      <vt:lpstr>Aachen</vt:lpstr>
      <vt:lpstr>Arial</vt:lpstr>
      <vt:lpstr>Calibri</vt:lpstr>
      <vt:lpstr>Curlz MT</vt:lpstr>
      <vt:lpstr>黑体</vt:lpstr>
      <vt:lpstr>Tempus Sans ITC</vt:lpstr>
      <vt:lpstr>Times New Roman</vt:lpstr>
      <vt:lpstr>Wingdings 2</vt:lpstr>
      <vt:lpstr>幼圆</vt:lpstr>
      <vt:lpstr>思源黑体 CN Normal</vt:lpstr>
      <vt:lpstr>亮亮图文旗舰店https://liangliangtuwen.tmall.com</vt:lpstr>
      <vt:lpstr>PowerPoint Presentation</vt:lpstr>
      <vt:lpstr>Chương hai BỐN PHÉP TÍNH VỚI CÁC SỐ TỰ NHIÊN. HÌNH HỌC 1. PHÉP CỘNG VÀ PHÉP TRỪ</vt:lpstr>
      <vt:lpstr>Thứ năm ngày 30 tháng 9 năm 2021 Toán Phép cộng</vt:lpstr>
      <vt:lpstr>PowerPoint Presentation</vt:lpstr>
      <vt:lpstr>PowerPoint Presentation</vt:lpstr>
      <vt:lpstr>KHÁM PHÁ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GOOD BYE!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卡通可爱萌萌哒 教育教学模板</dc:title>
  <dc:creator>邹雪涵</dc:creator>
  <cp:lastModifiedBy>Thuy Ninh</cp:lastModifiedBy>
  <cp:revision>86</cp:revision>
  <dcterms:created xsi:type="dcterms:W3CDTF">2017-05-10T09:07:55Z</dcterms:created>
  <dcterms:modified xsi:type="dcterms:W3CDTF">2022-10-10T05:15:30Z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