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8" r:id="rId3"/>
    <p:sldId id="257" r:id="rId4"/>
    <p:sldId id="258" r:id="rId5"/>
    <p:sldId id="259" r:id="rId6"/>
    <p:sldId id="264" r:id="rId7"/>
    <p:sldId id="260" r:id="rId8"/>
    <p:sldId id="261" r:id="rId9"/>
    <p:sldId id="262" r:id="rId10"/>
    <p:sldId id="263" r:id="rId11"/>
    <p:sldId id="266"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9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7CD9E2-A2C9-46E6-9C82-753E705CBA18}" type="slidenum">
              <a:rPr lang="en-US"/>
              <a:pPr>
                <a:defRPr/>
              </a:pPr>
              <a:t>‹#›</a:t>
            </a:fld>
            <a:endParaRPr lang="en-US"/>
          </a:p>
        </p:txBody>
      </p:sp>
    </p:spTree>
    <p:extLst>
      <p:ext uri="{BB962C8B-B14F-4D97-AF65-F5344CB8AC3E}">
        <p14:creationId xmlns:p14="http://schemas.microsoft.com/office/powerpoint/2010/main" val="183097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A59E849B-1FB3-473A-977B-A5F5AB85495C}" type="datetimeFigureOut">
              <a:rPr lang="en-US">
                <a:solidFill>
                  <a:srgbClr val="000000"/>
                </a:solidFill>
              </a:rPr>
              <a:pPr>
                <a:defRPr/>
              </a:pPr>
              <a:t>1/3/2022</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0483051-2B5C-426C-91A3-9E5F06E2F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54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0A0C2FF-B4F4-4980-8688-1CB31EBB2015}" type="datetimeFigureOut">
              <a:rPr lang="vi-VN" smtClean="0"/>
              <a:pPr/>
              <a:t>03/01/2022</a:t>
            </a:fld>
            <a:endParaRPr lang="vi-VN"/>
          </a:p>
        </p:txBody>
      </p:sp>
      <p:sp>
        <p:nvSpPr>
          <p:cNvPr id="17" name="Footer Placeholder 16"/>
          <p:cNvSpPr>
            <a:spLocks noGrp="1"/>
          </p:cNvSpPr>
          <p:nvPr>
            <p:ph type="ftr" sz="quarter" idx="11"/>
          </p:nvPr>
        </p:nvSpPr>
        <p:spPr/>
        <p:txBody>
          <a:bodyPr/>
          <a:lstStyle/>
          <a:p>
            <a:endParaRPr lang="vi-VN"/>
          </a:p>
        </p:txBody>
      </p:sp>
      <p:sp>
        <p:nvSpPr>
          <p:cNvPr id="29" name="Slide Number Placeholder 28"/>
          <p:cNvSpPr>
            <a:spLocks noGrp="1"/>
          </p:cNvSpPr>
          <p:nvPr>
            <p:ph type="sldNum" sz="quarter" idx="12"/>
          </p:nvPr>
        </p:nvSpPr>
        <p:spPr/>
        <p:txBody>
          <a:bodyPr/>
          <a:lstStyle/>
          <a:p>
            <a:fld id="{E4EF7BA4-A1C8-4A15-A03A-F41FE501C46B}" type="slidenum">
              <a:rPr lang="vi-VN" smtClean="0"/>
              <a:pPr/>
              <a:t>‹#›</a:t>
            </a:fld>
            <a:endParaRPr lang="vi-VN"/>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1613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Slide Number Placeholder 5"/>
          <p:cNvSpPr>
            <a:spLocks noGrp="1"/>
          </p:cNvSpPr>
          <p:nvPr>
            <p:ph type="sldNum" sz="quarter" idx="4"/>
          </p:nvPr>
        </p:nvSpPr>
        <p:spPr>
          <a:xfrm>
            <a:off x="8610600" y="635635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1602CFD3-5FB7-4EFB-B523-C93A770AB240}"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078556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7" r:id="rId3"/>
  </p:sldLayoutIdLst>
  <p:transition spd="slow">
    <p:sndAc>
      <p:endSnd/>
    </p:sndAc>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2427110" y="1604682"/>
            <a:ext cx="7913511" cy="36576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kỳ</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I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7,8</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4" name="Picture 22" descr="Firewrk8"/>
          <p:cNvPicPr>
            <a:picLocks noChangeAspect="1" noChangeArrowheads="1"/>
          </p:cNvPicPr>
          <p:nvPr/>
        </p:nvPicPr>
        <p:blipFill>
          <a:blip r:embed="rId2" cstate="print">
            <a:lum bright="6000" contrast="30000"/>
          </a:blip>
          <a:srcRect/>
          <a:stretch>
            <a:fillRect/>
          </a:stretch>
        </p:blipFill>
        <p:spPr bwMode="auto">
          <a:xfrm>
            <a:off x="4876800" y="5334000"/>
            <a:ext cx="2336800" cy="17160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95" y="215154"/>
            <a:ext cx="11672047" cy="74174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dirty="0">
                <a:solidFill>
                  <a:srgbClr val="FF0000"/>
                </a:solidFill>
                <a:latin typeface="+mj-lt"/>
              </a:rPr>
              <a:t>Tả cây bút mực</a:t>
            </a:r>
            <a:endParaRPr lang="vi-VN" sz="2800" dirty="0">
              <a:solidFill>
                <a:srgbClr val="FF0000"/>
              </a:solidFill>
              <a:latin typeface="+mj-lt"/>
            </a:endParaRPr>
          </a:p>
          <a:p>
            <a:r>
              <a:rPr lang="vi-VN" sz="2800" dirty="0" smtClean="0">
                <a:latin typeface="+mj-lt"/>
              </a:rPr>
              <a:t>     Trong </a:t>
            </a:r>
            <a:r>
              <a:rPr lang="vi-VN" sz="2800" dirty="0">
                <a:latin typeface="+mj-lt"/>
              </a:rPr>
              <a:t>các đồ dùng học tập, thứ nào em cũng thấy thích nhưng yêu thích nhất vẫn là cây bút mực mà ba em tặng em nhân dịp sinh nhật lần thứ tám của em.</a:t>
            </a:r>
          </a:p>
          <a:p>
            <a:r>
              <a:rPr lang="vi-VN" sz="2800" dirty="0" smtClean="0">
                <a:latin typeface="+mj-lt"/>
              </a:rPr>
              <a:t>     Chiếc </a:t>
            </a:r>
            <a:r>
              <a:rPr lang="vi-VN" sz="2800" dirty="0">
                <a:latin typeface="+mj-lt"/>
              </a:rPr>
              <a:t>bút mực trông đẹp làm sao! Cây bút xinh xinh dài bằng một gang tay em. Thân viết tròn như ngón tay giữa của mẹ, càng về phía sau càng thon như búp măng non. Toàn thân bút khoác chiếc áo màu xanh nhẹ nhàng. Nắp bút bằng sắt mạ kền sáng lóa gắn thêm một que cài cũng mạ vàng sang trọng. Trên nắp bút có khắc dòng chữ "Hero" rất sắc nét. Mở nắp ra, em thấy ngòi bút nhọn nhỏ xinh cũng mạ vàng sáng lấp lánh. Bên trong thân bút là cái ruột gà làm bằng cao su trắng, được bao bọc bằng một ống sắt mạ bạc có rãnh khuyết để dễ dàng bơm mực. Từ khi có chiếc bút, chữ viết của em dường như mỗi ngày một đẹp hơn.</a:t>
            </a:r>
          </a:p>
          <a:p>
            <a:r>
              <a:rPr lang="vi-VN" sz="2800" dirty="0" smtClean="0">
                <a:latin typeface="+mj-lt"/>
              </a:rPr>
              <a:t>      Em </a:t>
            </a:r>
            <a:r>
              <a:rPr lang="vi-VN" sz="2800" dirty="0">
                <a:latin typeface="+mj-lt"/>
              </a:rPr>
              <a:t>rất quý chiếc bút này và xem như một người bạn thân thiết cùng em tới trường mỗi ngày. Mỗi khi dùng xong, em đều lau chùi bút cẩn thận, cất vào hộp để dùng bút được lâu và cũng để tỏ lòng biết ơn ba của em nữa.</a:t>
            </a:r>
          </a:p>
        </p:txBody>
      </p:sp>
    </p:spTree>
    <p:extLst>
      <p:ext uri="{BB962C8B-B14F-4D97-AF65-F5344CB8AC3E}">
        <p14:creationId xmlns:p14="http://schemas.microsoft.com/office/powerpoint/2010/main" val="23905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heel(1)">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E9A15A-A859-4EC9-9954-7DC38B54D867}"/>
              </a:ext>
            </a:extLst>
          </p:cNvPr>
          <p:cNvSpPr/>
          <p:nvPr/>
        </p:nvSpPr>
        <p:spPr>
          <a:xfrm>
            <a:off x="2843351" y="2514600"/>
            <a:ext cx="650530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CHÚC CÁC EM </a:t>
            </a:r>
          </a:p>
          <a:p>
            <a:pPr algn="ctr"/>
            <a:r>
              <a:rPr lang="en-US" sz="66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117178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 y="0"/>
            <a:ext cx="12192000" cy="6858000"/>
          </a:xfrm>
          <a:prstGeom prst="rect">
            <a:avLst/>
          </a:prstGeom>
        </p:spPr>
      </p:pic>
      <p:sp>
        <p:nvSpPr>
          <p:cNvPr id="10" name="TextBox 9"/>
          <p:cNvSpPr txBox="1"/>
          <p:nvPr/>
        </p:nvSpPr>
        <p:spPr>
          <a:xfrm>
            <a:off x="1" y="-322728"/>
            <a:ext cx="12192000" cy="79098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2800" b="1" dirty="0" smtClean="0">
              <a:solidFill>
                <a:srgbClr val="FF0000"/>
              </a:solidFill>
              <a:latin typeface="+mj-lt"/>
            </a:endParaRPr>
          </a:p>
          <a:p>
            <a:pPr algn="ctr"/>
            <a:r>
              <a:rPr lang="vi-VN" sz="2800" b="1" dirty="0" smtClean="0">
                <a:solidFill>
                  <a:srgbClr val="FF0000"/>
                </a:solidFill>
                <a:latin typeface="+mj-lt"/>
              </a:rPr>
              <a:t>Về thăm bà</a:t>
            </a:r>
          </a:p>
          <a:p>
            <a:r>
              <a:rPr lang="vi-VN" sz="2400" dirty="0" smtClean="0">
                <a:solidFill>
                  <a:srgbClr val="FF0000"/>
                </a:solidFill>
                <a:latin typeface="+mj-lt"/>
              </a:rPr>
              <a:t>Thanh bước lên thềm, nhìn vào trong nhà. Cảnh tượng gian nhà cũ không có gì thay đổi. Sự yên lặng làm Thanh mãi mới cất được tiếng gọi khẽ:</a:t>
            </a:r>
          </a:p>
          <a:p>
            <a:r>
              <a:rPr lang="vi-VN" sz="2400" dirty="0" smtClean="0">
                <a:solidFill>
                  <a:srgbClr val="FF0000"/>
                </a:solidFill>
                <a:latin typeface="+mj-lt"/>
              </a:rPr>
              <a:t>- Bà ơi!</a:t>
            </a:r>
          </a:p>
          <a:p>
            <a:r>
              <a:rPr lang="vi-VN" sz="2400" dirty="0" smtClean="0">
                <a:solidFill>
                  <a:srgbClr val="FF0000"/>
                </a:solidFill>
                <a:latin typeface="+mj-lt"/>
              </a:rPr>
              <a:t>Thanh bước xuống dưới giàn thiên lí. Có tiếng người đi, rồi bà mái tóc bạc phơ, chống gậy trức ở ngoài vườn vào. Thanh cảm động và mừng rỡ, chạy lại gần.</a:t>
            </a:r>
          </a:p>
          <a:p>
            <a:r>
              <a:rPr lang="vi-VN" sz="2400" dirty="0" smtClean="0">
                <a:solidFill>
                  <a:srgbClr val="FF0000"/>
                </a:solidFill>
                <a:latin typeface="+mj-lt"/>
              </a:rPr>
              <a:t>- Cháu đã về đấy ư?</a:t>
            </a:r>
          </a:p>
          <a:p>
            <a:r>
              <a:rPr lang="vi-VN" sz="2400" dirty="0" smtClean="0">
                <a:solidFill>
                  <a:srgbClr val="FF0000"/>
                </a:solidFill>
                <a:latin typeface="+mj-lt"/>
              </a:rPr>
              <a:t>Bà thôi nhai trầu, đôi mắt hiền từ dưới làn tóc trắng nhìn cháu, âu yếm và mến thương:</a:t>
            </a:r>
          </a:p>
          <a:p>
            <a:r>
              <a:rPr lang="vi-VN" sz="2400" dirty="0" smtClean="0">
                <a:solidFill>
                  <a:srgbClr val="FF0000"/>
                </a:solidFill>
                <a:latin typeface="+mj-lt"/>
              </a:rPr>
              <a:t>- Đi vào trong nhà kẻo nắng, cháu!</a:t>
            </a:r>
          </a:p>
          <a:p>
            <a:r>
              <a:rPr lang="vi-VN" sz="2400" dirty="0" smtClean="0">
                <a:solidFill>
                  <a:srgbClr val="FF0000"/>
                </a:solidFill>
                <a:latin typeface="+mj-lt"/>
              </a:rPr>
              <a:t>Thanh đi, người thẳng, mạnh, cạnh bà lưng còng. Tuy vậy, Thanh cảm thấy chính bà che chở cho mình như những ngày còn nhỏ.</a:t>
            </a:r>
          </a:p>
          <a:p>
            <a:r>
              <a:rPr lang="vi-VN" sz="2400" dirty="0" smtClean="0">
                <a:solidFill>
                  <a:srgbClr val="FF0000"/>
                </a:solidFill>
                <a:latin typeface="+mj-lt"/>
              </a:rPr>
              <a:t>Bà nhìn cháu, giục:</a:t>
            </a:r>
          </a:p>
          <a:p>
            <a:r>
              <a:rPr lang="vi-VN" sz="2400" dirty="0" smtClean="0">
                <a:solidFill>
                  <a:srgbClr val="FF0000"/>
                </a:solidFill>
                <a:latin typeface="+mj-lt"/>
              </a:rPr>
              <a:t>- Cháu rửa mặt rồi đi nghỉ đi!</a:t>
            </a:r>
          </a:p>
          <a:p>
            <a:r>
              <a:rPr lang="vi-VN" sz="2400" dirty="0" smtClean="0">
                <a:solidFill>
                  <a:srgbClr val="FF0000"/>
                </a:solidFill>
                <a:latin typeface="+mj-lt"/>
              </a:rPr>
              <a:t>Lần nào trở về với bà, Thanh cũng thấy bình yên và thong thả như thế. Căn nhà, thửa vườn này như một nơi mát mẻ và hiền lành. Ở đấy, bà lúc nào cũng sẵn sàng chờ đợi để mến yêu Thanh.</a:t>
            </a:r>
          </a:p>
          <a:p>
            <a:pPr algn="r"/>
            <a:r>
              <a:rPr lang="vi-VN" sz="2800" i="1" dirty="0" smtClean="0">
                <a:latin typeface="+mj-lt"/>
              </a:rPr>
              <a:t>Theo</a:t>
            </a:r>
            <a:r>
              <a:rPr lang="vi-VN" sz="2800" i="1" dirty="0">
                <a:latin typeface="+mj-lt"/>
              </a:rPr>
              <a:t> Thạch Lam</a:t>
            </a:r>
            <a:endParaRPr lang="vi-VN" sz="2800" dirty="0">
              <a:latin typeface="+mj-lt"/>
            </a:endParaRPr>
          </a:p>
          <a:p>
            <a:r>
              <a:rPr lang="vi-VN" sz="2800" dirty="0">
                <a:latin typeface="+mj-lt"/>
              </a:rPr>
              <a:t/>
            </a:r>
            <a:br>
              <a:rPr lang="vi-VN" sz="2800" dirty="0">
                <a:latin typeface="+mj-lt"/>
              </a:rPr>
            </a:br>
            <a:r>
              <a:rPr lang="vi-VN" dirty="0"/>
              <a:t/>
            </a:r>
            <a:br>
              <a:rPr lang="vi-VN" dirty="0"/>
            </a:br>
            <a:endParaRPr lang="vi-VN" dirty="0"/>
          </a:p>
        </p:txBody>
      </p:sp>
    </p:spTree>
    <p:extLst>
      <p:ext uri="{BB962C8B-B14F-4D97-AF65-F5344CB8AC3E}">
        <p14:creationId xmlns:p14="http://schemas.microsoft.com/office/powerpoint/2010/main" val="925951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163" y="133777"/>
            <a:ext cx="6933128" cy="2308324"/>
          </a:xfrm>
          <a:prstGeom prst="rect">
            <a:avLst/>
          </a:prstGeom>
        </p:spPr>
        <p:txBody>
          <a:bodyPr wrap="square">
            <a:spAutoFit/>
          </a:bodyPr>
          <a:lstStyle/>
          <a:p>
            <a:r>
              <a:rPr lang="vi-VN" sz="2400" b="1" i="0" dirty="0" smtClean="0">
                <a:solidFill>
                  <a:srgbClr val="2888E1"/>
                </a:solidFill>
                <a:effectLst/>
                <a:latin typeface="+mj-lt"/>
              </a:rPr>
              <a:t>Phần B</a:t>
            </a:r>
            <a:endParaRPr lang="vi-VN" sz="2400" b="0" i="0" dirty="0" smtClean="0">
              <a:solidFill>
                <a:srgbClr val="000000"/>
              </a:solidFill>
              <a:effectLst/>
              <a:latin typeface="+mj-lt"/>
            </a:endParaRPr>
          </a:p>
          <a:p>
            <a:pPr algn="just"/>
            <a:r>
              <a:rPr lang="vi-VN" sz="2400" b="1" i="0" dirty="0" smtClean="0">
                <a:solidFill>
                  <a:srgbClr val="000000"/>
                </a:solidFill>
                <a:effectLst/>
                <a:latin typeface="+mj-lt"/>
              </a:rPr>
              <a:t>Dựa vào nội dung bài đọc, chọn câu trả lời đúng</a:t>
            </a:r>
            <a:endParaRPr lang="vi-VN" sz="2400" b="0" i="0" dirty="0" smtClean="0">
              <a:solidFill>
                <a:srgbClr val="000000"/>
              </a:solidFill>
              <a:effectLst/>
              <a:latin typeface="+mj-lt"/>
            </a:endParaRPr>
          </a:p>
          <a:p>
            <a:r>
              <a:rPr lang="vi-VN" sz="2400" b="0" i="0" dirty="0" smtClean="0">
                <a:solidFill>
                  <a:srgbClr val="000000"/>
                </a:solidFill>
                <a:effectLst/>
                <a:latin typeface="+mj-lt"/>
              </a:rPr>
              <a:t/>
            </a:r>
            <a:br>
              <a:rPr lang="vi-VN" sz="2400" b="0" i="0" dirty="0" smtClean="0">
                <a:solidFill>
                  <a:srgbClr val="000000"/>
                </a:solidFill>
                <a:effectLst/>
                <a:latin typeface="+mj-lt"/>
              </a:rPr>
            </a:br>
            <a:r>
              <a:rPr lang="vi-VN" sz="2400" b="0" i="0" dirty="0" smtClean="0">
                <a:solidFill>
                  <a:srgbClr val="000000"/>
                </a:solidFill>
                <a:effectLst/>
                <a:latin typeface="+mj-lt"/>
              </a:rPr>
              <a:t/>
            </a:r>
            <a:br>
              <a:rPr lang="vi-VN" sz="2400" b="0" i="0" dirty="0" smtClean="0">
                <a:solidFill>
                  <a:srgbClr val="000000"/>
                </a:solidFill>
                <a:effectLst/>
                <a:latin typeface="+mj-lt"/>
              </a:rPr>
            </a:br>
            <a:endParaRPr lang="vi-VN" sz="2400" dirty="0">
              <a:latin typeface="+mj-lt"/>
            </a:endParaRPr>
          </a:p>
        </p:txBody>
      </p:sp>
      <p:sp>
        <p:nvSpPr>
          <p:cNvPr id="5" name="Rectangle 4"/>
          <p:cNvSpPr/>
          <p:nvPr/>
        </p:nvSpPr>
        <p:spPr>
          <a:xfrm>
            <a:off x="313386" y="1103274"/>
            <a:ext cx="11213207" cy="2677656"/>
          </a:xfrm>
          <a:prstGeom prst="rect">
            <a:avLst/>
          </a:prstGeom>
        </p:spPr>
        <p:txBody>
          <a:bodyPr wrap="square">
            <a:spAutoFit/>
          </a:bodyPr>
          <a:lstStyle/>
          <a:p>
            <a:pPr algn="just"/>
            <a:r>
              <a:rPr lang="vi-VN" sz="2800" b="1" i="0" dirty="0" smtClean="0">
                <a:solidFill>
                  <a:srgbClr val="000000"/>
                </a:solidFill>
                <a:effectLst/>
                <a:latin typeface="+mj-lt"/>
              </a:rPr>
              <a:t>1. Những chi tiết liệt kê trong dòng nào cho thấy bà của Thanh đã già ?</a:t>
            </a:r>
            <a:endParaRPr lang="vi-VN" sz="2800" b="0" i="0" dirty="0" smtClean="0">
              <a:solidFill>
                <a:srgbClr val="000000"/>
              </a:solidFill>
              <a:effectLst/>
              <a:latin typeface="+mj-lt"/>
            </a:endParaRPr>
          </a:p>
          <a:p>
            <a:pPr algn="just"/>
            <a:r>
              <a:rPr lang="vi-VN" sz="2800" b="0" i="0" dirty="0" smtClean="0">
                <a:solidFill>
                  <a:srgbClr val="000000"/>
                </a:solidFill>
                <a:effectLst/>
                <a:latin typeface="+mj-lt"/>
              </a:rPr>
              <a:t>a) Tóc bạc phơ, miệng nhai trầu, đôi mắt hiền từ.</a:t>
            </a:r>
          </a:p>
          <a:p>
            <a:pPr algn="just"/>
            <a:r>
              <a:rPr lang="vi-VN" sz="2800" b="0" i="0" dirty="0" smtClean="0">
                <a:solidFill>
                  <a:srgbClr val="000000"/>
                </a:solidFill>
                <a:effectLst/>
                <a:latin typeface="+mj-lt"/>
              </a:rPr>
              <a:t>b) Tóc bạc phơ, chống gậy trúc, đôi mắt hiền từ.</a:t>
            </a:r>
          </a:p>
          <a:p>
            <a:pPr algn="just"/>
            <a:r>
              <a:rPr lang="vi-VN" sz="2800" b="0" i="0" dirty="0" smtClean="0">
                <a:solidFill>
                  <a:srgbClr val="000000"/>
                </a:solidFill>
                <a:effectLst/>
                <a:latin typeface="+mj-lt"/>
              </a:rPr>
              <a:t>c) Tóc bạc phơ, chống gậy trúc, lưng đã còng.</a:t>
            </a:r>
          </a:p>
          <a:p>
            <a:endParaRPr lang="vi-VN" sz="2800" dirty="0">
              <a:latin typeface="+mj-lt"/>
            </a:endParaRPr>
          </a:p>
        </p:txBody>
      </p:sp>
      <p:sp>
        <p:nvSpPr>
          <p:cNvPr id="6" name="TextBox 5"/>
          <p:cNvSpPr txBox="1"/>
          <p:nvPr/>
        </p:nvSpPr>
        <p:spPr>
          <a:xfrm>
            <a:off x="266164" y="3042265"/>
            <a:ext cx="5722513" cy="369332"/>
          </a:xfrm>
          <a:prstGeom prst="rect">
            <a:avLst/>
          </a:prstGeom>
          <a:noFill/>
        </p:spPr>
        <p:txBody>
          <a:bodyPr wrap="square" rtlCol="0">
            <a:spAutoFit/>
          </a:bodyPr>
          <a:lstStyle/>
          <a:p>
            <a:r>
              <a:rPr lang="vi-VN" b="0" i="0" dirty="0" smtClean="0">
                <a:solidFill>
                  <a:srgbClr val="000000"/>
                </a:solidFill>
                <a:effectLst/>
                <a:latin typeface="OpenSans"/>
              </a:rPr>
              <a:t> </a:t>
            </a:r>
            <a:endParaRPr lang="vi-VN" dirty="0"/>
          </a:p>
        </p:txBody>
      </p:sp>
      <p:sp>
        <p:nvSpPr>
          <p:cNvPr id="7" name="5-Point Star 6"/>
          <p:cNvSpPr/>
          <p:nvPr/>
        </p:nvSpPr>
        <p:spPr>
          <a:xfrm>
            <a:off x="313384" y="2575775"/>
            <a:ext cx="356317" cy="206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75633" y="3267103"/>
            <a:ext cx="11320529" cy="2677656"/>
          </a:xfrm>
          <a:prstGeom prst="rect">
            <a:avLst/>
          </a:prstGeom>
          <a:noFill/>
        </p:spPr>
        <p:txBody>
          <a:bodyPr wrap="square" rtlCol="0">
            <a:spAutoFit/>
          </a:bodyPr>
          <a:lstStyle/>
          <a:p>
            <a:pPr algn="just"/>
            <a:r>
              <a:rPr lang="vi-VN" sz="2800" b="1" i="0" dirty="0" smtClean="0">
                <a:solidFill>
                  <a:srgbClr val="000000"/>
                </a:solidFill>
                <a:effectLst/>
                <a:latin typeface="+mj-lt"/>
              </a:rPr>
              <a:t>2. Tập hợp bào dưới đây liệt kê đầy đủ các chi tiết nói lên tình cảm của bà đối với Thanh?</a:t>
            </a:r>
            <a:endParaRPr lang="vi-VN" sz="2800" b="0" i="0" dirty="0" smtClean="0">
              <a:solidFill>
                <a:srgbClr val="000000"/>
              </a:solidFill>
              <a:effectLst/>
              <a:latin typeface="+mj-lt"/>
            </a:endParaRPr>
          </a:p>
          <a:p>
            <a:pPr algn="just"/>
            <a:r>
              <a:rPr lang="vi-VN" sz="2800" b="0" i="0" dirty="0" smtClean="0">
                <a:solidFill>
                  <a:srgbClr val="000000"/>
                </a:solidFill>
                <a:effectLst/>
                <a:latin typeface="+mj-lt"/>
              </a:rPr>
              <a:t>a) Nhìn cháu bằng ánh mắt âu yếm, mến thương, giục cháu vào nhà cho khỏi nắng, giục cháu đi rửa mặt rồi nghỉ ngơi.</a:t>
            </a:r>
          </a:p>
          <a:p>
            <a:pPr algn="just"/>
            <a:r>
              <a:rPr lang="vi-VN" sz="2800" b="0" i="0" dirty="0" smtClean="0">
                <a:solidFill>
                  <a:srgbClr val="000000"/>
                </a:solidFill>
                <a:effectLst/>
                <a:latin typeface="+mj-lt"/>
              </a:rPr>
              <a:t>b) Nhìn cháu bằng ánh mắt âu yếm, mến thương.</a:t>
            </a:r>
          </a:p>
          <a:p>
            <a:pPr algn="just"/>
            <a:r>
              <a:rPr lang="vi-VN" sz="2800" b="0" i="0" dirty="0" smtClean="0">
                <a:solidFill>
                  <a:srgbClr val="000000"/>
                </a:solidFill>
                <a:effectLst/>
                <a:latin typeface="+mj-lt"/>
              </a:rPr>
              <a:t>c) Nhìn cháu bằng ánh mắt âu yếm, mến thương, che chở cho cháu.</a:t>
            </a:r>
          </a:p>
        </p:txBody>
      </p:sp>
      <p:sp>
        <p:nvSpPr>
          <p:cNvPr id="9" name="5-Point Star 8"/>
          <p:cNvSpPr/>
          <p:nvPr/>
        </p:nvSpPr>
        <p:spPr>
          <a:xfrm>
            <a:off x="377776" y="4312550"/>
            <a:ext cx="356317" cy="206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3257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48" y="246312"/>
            <a:ext cx="10745273" cy="3046988"/>
          </a:xfrm>
          <a:prstGeom prst="rect">
            <a:avLst/>
          </a:prstGeom>
        </p:spPr>
        <p:txBody>
          <a:bodyPr wrap="square">
            <a:spAutoFit/>
          </a:bodyPr>
          <a:lstStyle/>
          <a:p>
            <a:pPr algn="just"/>
            <a:r>
              <a:rPr lang="vi-VN" sz="3200" b="1" i="0" dirty="0" smtClean="0">
                <a:solidFill>
                  <a:srgbClr val="000000"/>
                </a:solidFill>
                <a:effectLst/>
                <a:latin typeface="+mj-lt"/>
              </a:rPr>
              <a:t>3. Thanh có cảm giác như thế nào khi trở về ngôi nhà của bà.</a:t>
            </a:r>
            <a:endParaRPr lang="vi-VN" sz="3200" b="0" i="0" dirty="0" smtClean="0">
              <a:solidFill>
                <a:srgbClr val="000000"/>
              </a:solidFill>
              <a:effectLst/>
              <a:latin typeface="+mj-lt"/>
            </a:endParaRPr>
          </a:p>
          <a:p>
            <a:pPr algn="just"/>
            <a:r>
              <a:rPr lang="vi-VN" sz="3200" b="0" i="0" dirty="0" smtClean="0">
                <a:solidFill>
                  <a:srgbClr val="000000"/>
                </a:solidFill>
                <a:effectLst/>
                <a:latin typeface="+mj-lt"/>
              </a:rPr>
              <a:t>a) Có cảm giác thong thả, bình yên.</a:t>
            </a:r>
          </a:p>
          <a:p>
            <a:pPr algn="just"/>
            <a:r>
              <a:rPr lang="vi-VN" sz="3200" b="0" i="0" dirty="0" smtClean="0">
                <a:solidFill>
                  <a:srgbClr val="000000"/>
                </a:solidFill>
                <a:effectLst/>
                <a:latin typeface="+mj-lt"/>
              </a:rPr>
              <a:t>b) Có cảm giác được bà che chở.</a:t>
            </a:r>
          </a:p>
          <a:p>
            <a:pPr algn="just"/>
            <a:r>
              <a:rPr lang="vi-VN" sz="3200" b="0" i="0" dirty="0" smtClean="0">
                <a:solidFill>
                  <a:srgbClr val="000000"/>
                </a:solidFill>
                <a:effectLst/>
                <a:latin typeface="+mj-lt"/>
              </a:rPr>
              <a:t>c) Có cảm giác thong thả, bình yên, được bà che chở.</a:t>
            </a:r>
          </a:p>
          <a:p>
            <a:endParaRPr lang="vi-VN" sz="3200" dirty="0"/>
          </a:p>
        </p:txBody>
      </p:sp>
      <p:sp>
        <p:nvSpPr>
          <p:cNvPr id="5" name="5-Point Star 4"/>
          <p:cNvSpPr/>
          <p:nvPr/>
        </p:nvSpPr>
        <p:spPr>
          <a:xfrm>
            <a:off x="261869" y="2395472"/>
            <a:ext cx="248992" cy="2189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214649" y="3021774"/>
            <a:ext cx="11505129" cy="4247317"/>
          </a:xfrm>
          <a:prstGeom prst="rect">
            <a:avLst/>
          </a:prstGeom>
        </p:spPr>
        <p:txBody>
          <a:bodyPr wrap="square">
            <a:spAutoFit/>
          </a:bodyPr>
          <a:lstStyle/>
          <a:p>
            <a:pPr algn="just"/>
            <a:r>
              <a:rPr lang="vi-VN" sz="3600" b="1" i="0" dirty="0" smtClean="0">
                <a:solidFill>
                  <a:srgbClr val="000000"/>
                </a:solidFill>
                <a:effectLst/>
                <a:latin typeface="+mj-lt"/>
              </a:rPr>
              <a:t>4. Vì sao Thanh cảm thấy chính bà đang che chở cho mình ?</a:t>
            </a:r>
            <a:endParaRPr lang="vi-VN" sz="3600" b="0" i="0" dirty="0" smtClean="0">
              <a:solidFill>
                <a:srgbClr val="000000"/>
              </a:solidFill>
              <a:effectLst/>
              <a:latin typeface="+mj-lt"/>
            </a:endParaRPr>
          </a:p>
          <a:p>
            <a:pPr algn="just"/>
            <a:r>
              <a:rPr lang="vi-VN" sz="3600" b="0" i="0" dirty="0" smtClean="0">
                <a:solidFill>
                  <a:srgbClr val="000000"/>
                </a:solidFill>
                <a:effectLst/>
                <a:latin typeface="+mj-lt"/>
              </a:rPr>
              <a:t>a) Vì Thanh luôn yêu mến, tin cậy bà.</a:t>
            </a:r>
          </a:p>
          <a:p>
            <a:pPr algn="just"/>
            <a:r>
              <a:rPr lang="vi-VN" sz="3600" b="0" i="0" dirty="0" smtClean="0">
                <a:solidFill>
                  <a:srgbClr val="000000"/>
                </a:solidFill>
                <a:effectLst/>
                <a:latin typeface="+mj-lt"/>
              </a:rPr>
              <a:t>b) Vì Thanh là khách của bà, được bà chăm sóc, yêu thương.</a:t>
            </a:r>
          </a:p>
          <a:p>
            <a:pPr algn="just"/>
            <a:r>
              <a:rPr lang="vi-VN" sz="3600" b="0" i="0" dirty="0" smtClean="0">
                <a:solidFill>
                  <a:srgbClr val="000000"/>
                </a:solidFill>
                <a:effectLst/>
                <a:latin typeface="+mj-lt"/>
              </a:rPr>
              <a:t>c) Vì Thanh sống với bà từ nhỏ, luôn yêu mến, tin cậy bà và được bà săn sóc, yêu thương.</a:t>
            </a:r>
          </a:p>
          <a:p>
            <a:endParaRPr lang="vi-VN" dirty="0"/>
          </a:p>
        </p:txBody>
      </p:sp>
      <p:sp>
        <p:nvSpPr>
          <p:cNvPr id="8" name="5-Point Star 7"/>
          <p:cNvSpPr/>
          <p:nvPr/>
        </p:nvSpPr>
        <p:spPr>
          <a:xfrm>
            <a:off x="261869" y="5442460"/>
            <a:ext cx="248992" cy="2189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188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129" y="838101"/>
            <a:ext cx="8680360" cy="954107"/>
          </a:xfrm>
          <a:prstGeom prst="rect">
            <a:avLst/>
          </a:prstGeom>
        </p:spPr>
        <p:txBody>
          <a:bodyPr wrap="square">
            <a:spAutoFit/>
          </a:bodyPr>
          <a:lstStyle/>
          <a:p>
            <a:r>
              <a:rPr lang="vi-VN" sz="2800" b="1" i="0" dirty="0" smtClean="0">
                <a:solidFill>
                  <a:srgbClr val="2888E1"/>
                </a:solidFill>
                <a:effectLst/>
                <a:latin typeface="+mj-lt"/>
              </a:rPr>
              <a:t>Phần C</a:t>
            </a:r>
            <a:endParaRPr lang="vi-VN" sz="2800" b="0" i="0" dirty="0" smtClean="0">
              <a:solidFill>
                <a:srgbClr val="000000"/>
              </a:solidFill>
              <a:effectLst/>
              <a:latin typeface="+mj-lt"/>
            </a:endParaRPr>
          </a:p>
          <a:p>
            <a:pPr algn="just"/>
            <a:r>
              <a:rPr lang="vi-VN" sz="2800" b="1" i="0" dirty="0" smtClean="0">
                <a:solidFill>
                  <a:srgbClr val="000000"/>
                </a:solidFill>
                <a:effectLst/>
                <a:latin typeface="+mj-lt"/>
              </a:rPr>
              <a:t>Dựa vào nội dung bài đọc, chọn câu trả lời đúng</a:t>
            </a:r>
            <a:endParaRPr lang="vi-VN" sz="2800" b="0" i="0" dirty="0" smtClean="0">
              <a:solidFill>
                <a:srgbClr val="000000"/>
              </a:solidFill>
              <a:effectLst/>
              <a:latin typeface="+mj-lt"/>
            </a:endParaRPr>
          </a:p>
        </p:txBody>
      </p:sp>
      <p:sp>
        <p:nvSpPr>
          <p:cNvPr id="5" name="Rectangle 4"/>
          <p:cNvSpPr/>
          <p:nvPr/>
        </p:nvSpPr>
        <p:spPr>
          <a:xfrm>
            <a:off x="500129" y="1942044"/>
            <a:ext cx="10227971" cy="2554545"/>
          </a:xfrm>
          <a:prstGeom prst="rect">
            <a:avLst/>
          </a:prstGeom>
        </p:spPr>
        <p:txBody>
          <a:bodyPr wrap="square">
            <a:spAutoFit/>
          </a:bodyPr>
          <a:lstStyle/>
          <a:p>
            <a:pPr algn="just"/>
            <a:r>
              <a:rPr lang="vi-VN" sz="3200" b="1" i="0" dirty="0" smtClean="0">
                <a:solidFill>
                  <a:srgbClr val="000000"/>
                </a:solidFill>
                <a:effectLst/>
                <a:latin typeface="+mj-lt"/>
              </a:rPr>
              <a:t>1. Tìm trong truyện </a:t>
            </a:r>
            <a:r>
              <a:rPr lang="vi-VN" sz="3200" b="1" i="1" dirty="0" smtClean="0">
                <a:solidFill>
                  <a:srgbClr val="000000"/>
                </a:solidFill>
                <a:effectLst/>
                <a:latin typeface="+mj-lt"/>
              </a:rPr>
              <a:t>Về thăm bà</a:t>
            </a:r>
            <a:r>
              <a:rPr lang="vi-VN" sz="3200" b="1" i="0" dirty="0" smtClean="0">
                <a:solidFill>
                  <a:srgbClr val="000000"/>
                </a:solidFill>
                <a:effectLst/>
                <a:latin typeface="+mj-lt"/>
              </a:rPr>
              <a:t> những từ cùng nghĩa với từ</a:t>
            </a:r>
            <a:r>
              <a:rPr lang="vi-VN" sz="3200" b="1" i="1" dirty="0" smtClean="0">
                <a:solidFill>
                  <a:srgbClr val="000000"/>
                </a:solidFill>
                <a:effectLst/>
                <a:latin typeface="+mj-lt"/>
              </a:rPr>
              <a:t> hiền</a:t>
            </a:r>
            <a:r>
              <a:rPr lang="vi-VN" sz="3200" b="1" i="0" dirty="0" smtClean="0">
                <a:solidFill>
                  <a:srgbClr val="000000"/>
                </a:solidFill>
                <a:effectLst/>
                <a:latin typeface="+mj-lt"/>
              </a:rPr>
              <a:t>:</a:t>
            </a:r>
            <a:endParaRPr lang="vi-VN" sz="3200" b="0" i="0" dirty="0" smtClean="0">
              <a:solidFill>
                <a:srgbClr val="000000"/>
              </a:solidFill>
              <a:effectLst/>
              <a:latin typeface="+mj-lt"/>
            </a:endParaRPr>
          </a:p>
          <a:p>
            <a:pPr algn="just"/>
            <a:r>
              <a:rPr lang="vi-VN" sz="3200" b="0" i="0" dirty="0" smtClean="0">
                <a:solidFill>
                  <a:srgbClr val="000000"/>
                </a:solidFill>
                <a:effectLst/>
                <a:latin typeface="+mj-lt"/>
              </a:rPr>
              <a:t>a) Hiền hậu, hiền lành</a:t>
            </a:r>
          </a:p>
          <a:p>
            <a:pPr algn="just"/>
            <a:r>
              <a:rPr lang="vi-VN" sz="3200" b="0" i="0" dirty="0" smtClean="0">
                <a:solidFill>
                  <a:srgbClr val="000000"/>
                </a:solidFill>
                <a:effectLst/>
                <a:latin typeface="+mj-lt"/>
              </a:rPr>
              <a:t>b) Hiền từ, hiền lành</a:t>
            </a:r>
          </a:p>
          <a:p>
            <a:pPr algn="just"/>
            <a:r>
              <a:rPr lang="vi-VN" sz="3200" b="0" i="0" dirty="0" smtClean="0">
                <a:solidFill>
                  <a:srgbClr val="000000"/>
                </a:solidFill>
                <a:effectLst/>
                <a:latin typeface="+mj-lt"/>
              </a:rPr>
              <a:t>c) Hiền từ, âu yếm</a:t>
            </a:r>
          </a:p>
        </p:txBody>
      </p:sp>
      <p:sp>
        <p:nvSpPr>
          <p:cNvPr id="6" name="5-Point Star 5"/>
          <p:cNvSpPr/>
          <p:nvPr/>
        </p:nvSpPr>
        <p:spPr>
          <a:xfrm>
            <a:off x="500129" y="3599242"/>
            <a:ext cx="339144" cy="2704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033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30" y="618565"/>
            <a:ext cx="11488271" cy="5509200"/>
          </a:xfrm>
          <a:prstGeom prst="rect">
            <a:avLst/>
          </a:prstGeom>
        </p:spPr>
        <p:txBody>
          <a:bodyPr wrap="square">
            <a:spAutoFit/>
          </a:bodyPr>
          <a:lstStyle/>
          <a:p>
            <a:pPr algn="just"/>
            <a:r>
              <a:rPr lang="vi-VN" sz="3200" b="1" dirty="0">
                <a:solidFill>
                  <a:srgbClr val="000000"/>
                </a:solidFill>
                <a:latin typeface="+mj-lt"/>
              </a:rPr>
              <a:t>2. Câu </a:t>
            </a:r>
            <a:r>
              <a:rPr lang="vi-VN" sz="3200" b="1" i="1" dirty="0">
                <a:solidFill>
                  <a:srgbClr val="000000"/>
                </a:solidFill>
                <a:latin typeface="+mj-lt"/>
              </a:rPr>
              <a:t>Lần nào trở về với bà, Thanh cũng thấy bình yên và thong thả như thế</a:t>
            </a:r>
            <a:r>
              <a:rPr lang="vi-VN" sz="3200" b="1" dirty="0">
                <a:solidFill>
                  <a:srgbClr val="000000"/>
                </a:solidFill>
                <a:latin typeface="+mj-lt"/>
              </a:rPr>
              <a:t> có mấy động từ, mấy tính từ?</a:t>
            </a:r>
            <a:endParaRPr lang="vi-VN" sz="3200" dirty="0">
              <a:solidFill>
                <a:srgbClr val="000000"/>
              </a:solidFill>
              <a:latin typeface="+mj-lt"/>
            </a:endParaRPr>
          </a:p>
          <a:p>
            <a:pPr algn="just"/>
            <a:r>
              <a:rPr lang="vi-VN" sz="3200" dirty="0">
                <a:solidFill>
                  <a:srgbClr val="000000"/>
                </a:solidFill>
                <a:latin typeface="+mj-lt"/>
              </a:rPr>
              <a:t>a) Một động từ, hai tính từ. Các từ đó là:</a:t>
            </a:r>
          </a:p>
          <a:p>
            <a:pPr marL="457200" indent="-457200" algn="just">
              <a:buFontTx/>
              <a:buChar char="-"/>
            </a:pPr>
            <a:r>
              <a:rPr lang="vi-VN" sz="3200" dirty="0" smtClean="0">
                <a:solidFill>
                  <a:srgbClr val="000000"/>
                </a:solidFill>
                <a:latin typeface="+mj-lt"/>
              </a:rPr>
              <a:t>Động </a:t>
            </a:r>
            <a:r>
              <a:rPr lang="vi-VN" sz="3200" dirty="0">
                <a:solidFill>
                  <a:srgbClr val="000000"/>
                </a:solidFill>
                <a:latin typeface="+mj-lt"/>
              </a:rPr>
              <a:t>từ:.... </a:t>
            </a:r>
            <a:endParaRPr lang="vi-VN" sz="3200" dirty="0" smtClean="0">
              <a:solidFill>
                <a:srgbClr val="000000"/>
              </a:solidFill>
              <a:latin typeface="+mj-lt"/>
            </a:endParaRPr>
          </a:p>
          <a:p>
            <a:pPr marL="457200" indent="-457200" algn="just">
              <a:buFontTx/>
              <a:buChar char="-"/>
            </a:pPr>
            <a:r>
              <a:rPr lang="vi-VN" sz="3200" dirty="0" smtClean="0">
                <a:solidFill>
                  <a:srgbClr val="000000"/>
                </a:solidFill>
                <a:latin typeface="+mj-lt"/>
              </a:rPr>
              <a:t>Tính </a:t>
            </a:r>
            <a:r>
              <a:rPr lang="vi-VN" sz="3200" dirty="0">
                <a:solidFill>
                  <a:srgbClr val="000000"/>
                </a:solidFill>
                <a:latin typeface="+mj-lt"/>
              </a:rPr>
              <a:t>từ:... </a:t>
            </a:r>
            <a:endParaRPr lang="vi-VN" sz="3200" dirty="0" smtClean="0">
              <a:solidFill>
                <a:srgbClr val="000000"/>
              </a:solidFill>
              <a:latin typeface="+mj-lt"/>
            </a:endParaRPr>
          </a:p>
          <a:p>
            <a:pPr algn="just"/>
            <a:r>
              <a:rPr lang="vi-VN" sz="3200" dirty="0" smtClean="0">
                <a:solidFill>
                  <a:srgbClr val="000000"/>
                </a:solidFill>
                <a:latin typeface="+mj-lt"/>
              </a:rPr>
              <a:t>b</a:t>
            </a:r>
            <a:r>
              <a:rPr lang="vi-VN" sz="3200" dirty="0">
                <a:solidFill>
                  <a:srgbClr val="000000"/>
                </a:solidFill>
                <a:latin typeface="+mj-lt"/>
              </a:rPr>
              <a:t>) Hai động từ, hai tính từ. Các từ đó là:</a:t>
            </a:r>
          </a:p>
          <a:p>
            <a:pPr marL="457200" indent="-457200" algn="just">
              <a:buFontTx/>
              <a:buChar char="-"/>
            </a:pPr>
            <a:r>
              <a:rPr lang="vi-VN" sz="3200" dirty="0" smtClean="0">
                <a:solidFill>
                  <a:srgbClr val="000000"/>
                </a:solidFill>
                <a:latin typeface="+mj-lt"/>
              </a:rPr>
              <a:t>Động </a:t>
            </a:r>
            <a:r>
              <a:rPr lang="vi-VN" sz="3200" dirty="0">
                <a:solidFill>
                  <a:srgbClr val="000000"/>
                </a:solidFill>
                <a:latin typeface="+mj-lt"/>
              </a:rPr>
              <a:t>từ:.... </a:t>
            </a:r>
            <a:endParaRPr lang="vi-VN" sz="3200" dirty="0" smtClean="0">
              <a:solidFill>
                <a:srgbClr val="000000"/>
              </a:solidFill>
              <a:latin typeface="+mj-lt"/>
            </a:endParaRPr>
          </a:p>
          <a:p>
            <a:pPr marL="457200" indent="-457200" algn="just">
              <a:buFontTx/>
              <a:buChar char="-"/>
            </a:pPr>
            <a:r>
              <a:rPr lang="vi-VN" sz="3200" dirty="0" smtClean="0">
                <a:solidFill>
                  <a:srgbClr val="000000"/>
                </a:solidFill>
                <a:latin typeface="+mj-lt"/>
              </a:rPr>
              <a:t>Tính </a:t>
            </a:r>
            <a:r>
              <a:rPr lang="vi-VN" sz="3200" dirty="0">
                <a:solidFill>
                  <a:srgbClr val="000000"/>
                </a:solidFill>
                <a:latin typeface="+mj-lt"/>
              </a:rPr>
              <a:t>từ: ..... </a:t>
            </a:r>
            <a:endParaRPr lang="vi-VN" sz="3200" dirty="0" smtClean="0">
              <a:solidFill>
                <a:srgbClr val="000000"/>
              </a:solidFill>
              <a:latin typeface="+mj-lt"/>
            </a:endParaRPr>
          </a:p>
          <a:p>
            <a:pPr marL="457200" indent="-457200" algn="just">
              <a:buFontTx/>
              <a:buChar char="-"/>
            </a:pPr>
            <a:r>
              <a:rPr lang="vi-VN" sz="3200" dirty="0" smtClean="0">
                <a:solidFill>
                  <a:srgbClr val="000000"/>
                </a:solidFill>
                <a:latin typeface="+mj-lt"/>
              </a:rPr>
              <a:t>c</a:t>
            </a:r>
            <a:r>
              <a:rPr lang="vi-VN" sz="3200" dirty="0">
                <a:solidFill>
                  <a:srgbClr val="000000"/>
                </a:solidFill>
                <a:latin typeface="+mj-lt"/>
              </a:rPr>
              <a:t>)  Hai động từ, một tính từ. Các từ  đó là:</a:t>
            </a:r>
          </a:p>
          <a:p>
            <a:pPr marL="457200" indent="-457200" algn="just">
              <a:buFontTx/>
              <a:buChar char="-"/>
            </a:pPr>
            <a:r>
              <a:rPr lang="vi-VN" sz="3200" dirty="0">
                <a:solidFill>
                  <a:srgbClr val="000000"/>
                </a:solidFill>
                <a:latin typeface="+mj-lt"/>
              </a:rPr>
              <a:t>Động từ:.... </a:t>
            </a:r>
            <a:endParaRPr lang="vi-VN" sz="3200" dirty="0" smtClean="0">
              <a:solidFill>
                <a:srgbClr val="000000"/>
              </a:solidFill>
              <a:latin typeface="+mj-lt"/>
            </a:endParaRPr>
          </a:p>
          <a:p>
            <a:pPr marL="457200" indent="-457200" algn="just">
              <a:buFontTx/>
              <a:buChar char="-"/>
            </a:pPr>
            <a:r>
              <a:rPr lang="vi-VN" sz="3200" dirty="0" smtClean="0">
                <a:solidFill>
                  <a:srgbClr val="000000"/>
                </a:solidFill>
                <a:latin typeface="+mj-lt"/>
              </a:rPr>
              <a:t>Tính </a:t>
            </a:r>
            <a:r>
              <a:rPr lang="vi-VN" sz="3200" dirty="0">
                <a:solidFill>
                  <a:srgbClr val="000000"/>
                </a:solidFill>
                <a:latin typeface="+mj-lt"/>
              </a:rPr>
              <a:t>từ:... </a:t>
            </a:r>
          </a:p>
        </p:txBody>
      </p:sp>
    </p:spTree>
    <p:extLst>
      <p:ext uri="{BB962C8B-B14F-4D97-AF65-F5344CB8AC3E}">
        <p14:creationId xmlns:p14="http://schemas.microsoft.com/office/powerpoint/2010/main" val="3396445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491" y="376612"/>
            <a:ext cx="10227971" cy="67710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b="1" i="0" dirty="0" smtClean="0">
                <a:solidFill>
                  <a:srgbClr val="000000"/>
                </a:solidFill>
                <a:effectLst/>
                <a:latin typeface="+mj-lt"/>
              </a:rPr>
              <a:t>2. Câu </a:t>
            </a:r>
            <a:r>
              <a:rPr lang="vi-VN" sz="3200" b="1" i="1" dirty="0" smtClean="0">
                <a:solidFill>
                  <a:srgbClr val="000000"/>
                </a:solidFill>
                <a:effectLst/>
                <a:latin typeface="+mj-lt"/>
              </a:rPr>
              <a:t>Lần nào trở về với bà, Thanh cũng thấy bình yên và thong thả như thế</a:t>
            </a:r>
            <a:r>
              <a:rPr lang="vi-VN" sz="3200" b="1" i="0" dirty="0" smtClean="0">
                <a:solidFill>
                  <a:srgbClr val="000000"/>
                </a:solidFill>
                <a:effectLst/>
                <a:latin typeface="+mj-lt"/>
              </a:rPr>
              <a:t> có mấy động từ, mấy tính từ?</a:t>
            </a:r>
            <a:endParaRPr lang="vi-VN" sz="3200" b="0" i="0" dirty="0" smtClean="0">
              <a:solidFill>
                <a:srgbClr val="000000"/>
              </a:solidFill>
              <a:effectLst/>
              <a:latin typeface="+mj-lt"/>
            </a:endParaRPr>
          </a:p>
          <a:p>
            <a:pPr algn="just"/>
            <a:r>
              <a:rPr lang="vi-VN" sz="3200" b="0" i="0" dirty="0" smtClean="0">
                <a:solidFill>
                  <a:srgbClr val="000000"/>
                </a:solidFill>
                <a:effectLst/>
                <a:latin typeface="+mj-lt"/>
              </a:rPr>
              <a:t>a) Một động từ, hai tính từ. Các từ đó là:</a:t>
            </a:r>
          </a:p>
          <a:p>
            <a:pPr algn="just"/>
            <a:r>
              <a:rPr lang="vi-VN" sz="3200" b="0" i="0" dirty="0" smtClean="0">
                <a:solidFill>
                  <a:srgbClr val="000000"/>
                </a:solidFill>
                <a:effectLst/>
                <a:latin typeface="+mj-lt"/>
              </a:rPr>
              <a:t>- Động từ</a:t>
            </a:r>
            <a:r>
              <a:rPr lang="vi-VN" sz="3200" dirty="0">
                <a:solidFill>
                  <a:srgbClr val="000000"/>
                </a:solidFill>
                <a:latin typeface="+mj-lt"/>
              </a:rPr>
              <a:t>:.... Trở về</a:t>
            </a:r>
            <a:endParaRPr lang="vi-VN" sz="3200" b="0" i="0" dirty="0" smtClean="0">
              <a:solidFill>
                <a:srgbClr val="000000"/>
              </a:solidFill>
              <a:effectLst/>
              <a:latin typeface="+mj-lt"/>
            </a:endParaRPr>
          </a:p>
          <a:p>
            <a:pPr algn="just"/>
            <a:r>
              <a:rPr lang="vi-VN" sz="3200" b="0" i="0" dirty="0" smtClean="0">
                <a:solidFill>
                  <a:srgbClr val="000000"/>
                </a:solidFill>
                <a:effectLst/>
                <a:latin typeface="+mj-lt"/>
              </a:rPr>
              <a:t>- Tính từ</a:t>
            </a:r>
            <a:r>
              <a:rPr lang="vi-VN" sz="3200" dirty="0">
                <a:solidFill>
                  <a:srgbClr val="000000"/>
                </a:solidFill>
                <a:latin typeface="+mj-lt"/>
              </a:rPr>
              <a:t>:... Bình </a:t>
            </a:r>
            <a:r>
              <a:rPr lang="vi-VN" sz="3200" dirty="0" smtClean="0">
                <a:solidFill>
                  <a:srgbClr val="000000"/>
                </a:solidFill>
                <a:latin typeface="+mj-lt"/>
              </a:rPr>
              <a:t>yên,</a:t>
            </a:r>
            <a:r>
              <a:rPr lang="vi-VN" sz="3200" dirty="0">
                <a:solidFill>
                  <a:srgbClr val="000000"/>
                </a:solidFill>
                <a:latin typeface="+mj-lt"/>
              </a:rPr>
              <a:t> thong </a:t>
            </a:r>
            <a:r>
              <a:rPr lang="vi-VN" sz="3200" dirty="0" smtClean="0">
                <a:solidFill>
                  <a:srgbClr val="000000"/>
                </a:solidFill>
                <a:latin typeface="+mj-lt"/>
              </a:rPr>
              <a:t>thả</a:t>
            </a:r>
            <a:endParaRPr lang="vi-VN" sz="3200" b="0" i="0" dirty="0" smtClean="0">
              <a:solidFill>
                <a:srgbClr val="000000"/>
              </a:solidFill>
              <a:effectLst/>
              <a:latin typeface="+mj-lt"/>
            </a:endParaRPr>
          </a:p>
          <a:p>
            <a:pPr algn="just"/>
            <a:r>
              <a:rPr lang="vi-VN" sz="3200" b="0" i="0" dirty="0" smtClean="0">
                <a:solidFill>
                  <a:srgbClr val="000000"/>
                </a:solidFill>
                <a:effectLst/>
                <a:latin typeface="+mj-lt"/>
              </a:rPr>
              <a:t>b) Hai động từ, hai tính từ. Các từ đó là:</a:t>
            </a:r>
          </a:p>
          <a:p>
            <a:pPr algn="just"/>
            <a:r>
              <a:rPr lang="vi-VN" sz="3200" b="0" i="0" dirty="0" smtClean="0">
                <a:solidFill>
                  <a:srgbClr val="000000"/>
                </a:solidFill>
                <a:effectLst/>
                <a:latin typeface="+mj-lt"/>
              </a:rPr>
              <a:t>- Động từ:.... Trở về, thấy</a:t>
            </a:r>
          </a:p>
          <a:p>
            <a:pPr algn="just"/>
            <a:r>
              <a:rPr lang="vi-VN" sz="3200" b="0" i="0" dirty="0" smtClean="0">
                <a:solidFill>
                  <a:srgbClr val="000000"/>
                </a:solidFill>
                <a:effectLst/>
                <a:latin typeface="+mj-lt"/>
              </a:rPr>
              <a:t>-Tính từ: ..... Bình yên, thong thả</a:t>
            </a:r>
          </a:p>
          <a:p>
            <a:pPr marL="457200" indent="-457200" algn="just">
              <a:buFontTx/>
              <a:buChar char="-"/>
            </a:pPr>
            <a:r>
              <a:rPr lang="vi-VN" sz="3200" b="0" i="0" dirty="0" smtClean="0">
                <a:solidFill>
                  <a:srgbClr val="000000"/>
                </a:solidFill>
                <a:effectLst/>
                <a:latin typeface="+mj-lt"/>
              </a:rPr>
              <a:t>c)  Hai động từ, một tính từ. Các từ  đó là:</a:t>
            </a:r>
          </a:p>
          <a:p>
            <a:pPr marL="457200" indent="-457200" algn="just">
              <a:buFontTx/>
              <a:buChar char="-"/>
            </a:pPr>
            <a:r>
              <a:rPr lang="vi-VN" sz="3200" b="0" i="0" dirty="0" smtClean="0">
                <a:solidFill>
                  <a:srgbClr val="000000"/>
                </a:solidFill>
                <a:effectLst/>
                <a:latin typeface="+mj-lt"/>
              </a:rPr>
              <a:t>Động từ</a:t>
            </a:r>
            <a:r>
              <a:rPr lang="vi-VN" sz="3200" dirty="0">
                <a:solidFill>
                  <a:srgbClr val="000000"/>
                </a:solidFill>
                <a:latin typeface="+mj-lt"/>
              </a:rPr>
              <a:t>:.... Trở về, thấy</a:t>
            </a:r>
            <a:endParaRPr lang="vi-VN" sz="3200" b="0" i="0" dirty="0" smtClean="0">
              <a:solidFill>
                <a:srgbClr val="000000"/>
              </a:solidFill>
              <a:effectLst/>
              <a:latin typeface="+mj-lt"/>
            </a:endParaRPr>
          </a:p>
          <a:p>
            <a:pPr marL="457200" indent="-457200" algn="just">
              <a:buFontTx/>
              <a:buChar char="-"/>
            </a:pPr>
            <a:r>
              <a:rPr lang="vi-VN" sz="3200" b="0" i="0" dirty="0" smtClean="0">
                <a:solidFill>
                  <a:srgbClr val="000000"/>
                </a:solidFill>
                <a:effectLst/>
                <a:latin typeface="+mj-lt"/>
              </a:rPr>
              <a:t>Tính từ:... </a:t>
            </a:r>
            <a:r>
              <a:rPr lang="vi-VN" sz="3200" dirty="0">
                <a:solidFill>
                  <a:srgbClr val="000000"/>
                </a:solidFill>
                <a:latin typeface="+mj-lt"/>
              </a:rPr>
              <a:t>Bình yên</a:t>
            </a:r>
            <a:endParaRPr lang="vi-VN" sz="3200" b="0" i="0" dirty="0" smtClean="0">
              <a:solidFill>
                <a:srgbClr val="000000"/>
              </a:solidFill>
              <a:effectLst/>
              <a:latin typeface="+mj-lt"/>
            </a:endParaRPr>
          </a:p>
          <a:p>
            <a:pPr algn="just"/>
            <a:endParaRPr lang="vi-VN" sz="3200" b="0" i="0" dirty="0" smtClean="0">
              <a:solidFill>
                <a:srgbClr val="000000"/>
              </a:solidFill>
              <a:effectLst/>
              <a:latin typeface="+mj-lt"/>
            </a:endParaRPr>
          </a:p>
          <a:p>
            <a:endParaRPr lang="vi-VN" dirty="0"/>
          </a:p>
        </p:txBody>
      </p:sp>
      <p:sp>
        <p:nvSpPr>
          <p:cNvPr id="5" name="5-Point Star 4"/>
          <p:cNvSpPr/>
          <p:nvPr/>
        </p:nvSpPr>
        <p:spPr>
          <a:xfrm>
            <a:off x="903985" y="2878996"/>
            <a:ext cx="257577" cy="3863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089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405" y="436329"/>
            <a:ext cx="10204361" cy="2246769"/>
          </a:xfrm>
          <a:prstGeom prst="rect">
            <a:avLst/>
          </a:prstGeom>
        </p:spPr>
        <p:txBody>
          <a:bodyPr wrap="square">
            <a:spAutoFit/>
          </a:bodyPr>
          <a:lstStyle/>
          <a:p>
            <a:pPr algn="just"/>
            <a:r>
              <a:rPr lang="vi-VN" sz="2800" b="1" i="0" dirty="0" smtClean="0">
                <a:solidFill>
                  <a:srgbClr val="000000"/>
                </a:solidFill>
                <a:effectLst/>
                <a:latin typeface="+mj-lt"/>
              </a:rPr>
              <a:t>3. Câu </a:t>
            </a:r>
            <a:r>
              <a:rPr lang="vi-VN" sz="2800" b="1" i="1" dirty="0" smtClean="0">
                <a:solidFill>
                  <a:srgbClr val="000000"/>
                </a:solidFill>
                <a:effectLst/>
                <a:latin typeface="+mj-lt"/>
              </a:rPr>
              <a:t>cháu đã về đấy ư?</a:t>
            </a:r>
            <a:r>
              <a:rPr lang="vi-VN" sz="2800" b="1" i="0" dirty="0" smtClean="0">
                <a:solidFill>
                  <a:srgbClr val="000000"/>
                </a:solidFill>
                <a:effectLst/>
                <a:latin typeface="+mj-lt"/>
              </a:rPr>
              <a:t> được dùng làm gì ?</a:t>
            </a:r>
            <a:endParaRPr lang="vi-VN" sz="2800" b="0" i="0" dirty="0" smtClean="0">
              <a:solidFill>
                <a:srgbClr val="000000"/>
              </a:solidFill>
              <a:effectLst/>
              <a:latin typeface="+mj-lt"/>
            </a:endParaRPr>
          </a:p>
          <a:p>
            <a:pPr algn="just"/>
            <a:r>
              <a:rPr lang="vi-VN" sz="2800" b="0" i="0" dirty="0" smtClean="0">
                <a:solidFill>
                  <a:srgbClr val="000000"/>
                </a:solidFill>
                <a:effectLst/>
                <a:latin typeface="+mj-lt"/>
              </a:rPr>
              <a:t>a) Dùng để hỏi</a:t>
            </a:r>
          </a:p>
          <a:p>
            <a:pPr algn="just"/>
            <a:r>
              <a:rPr lang="vi-VN" sz="2800" b="0" i="0" dirty="0" smtClean="0">
                <a:solidFill>
                  <a:srgbClr val="000000"/>
                </a:solidFill>
                <a:effectLst/>
                <a:latin typeface="+mj-lt"/>
              </a:rPr>
              <a:t>b) Dùng để yêu cầu, đề nghị</a:t>
            </a:r>
          </a:p>
          <a:p>
            <a:pPr algn="just"/>
            <a:r>
              <a:rPr lang="vi-VN" sz="2800" b="0" i="0" dirty="0" smtClean="0">
                <a:solidFill>
                  <a:srgbClr val="000000"/>
                </a:solidFill>
                <a:effectLst/>
                <a:latin typeface="+mj-lt"/>
              </a:rPr>
              <a:t>c) Dùng thay lời chào</a:t>
            </a:r>
          </a:p>
          <a:p>
            <a:endParaRPr lang="vi-VN" sz="2800" dirty="0">
              <a:latin typeface="+mj-lt"/>
            </a:endParaRPr>
          </a:p>
        </p:txBody>
      </p:sp>
      <p:sp>
        <p:nvSpPr>
          <p:cNvPr id="5" name="5-Point Star 4"/>
          <p:cNvSpPr/>
          <p:nvPr/>
        </p:nvSpPr>
        <p:spPr>
          <a:xfrm>
            <a:off x="240404" y="1893195"/>
            <a:ext cx="300509" cy="2704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240404" y="2512995"/>
            <a:ext cx="10719517" cy="2523768"/>
          </a:xfrm>
          <a:prstGeom prst="rect">
            <a:avLst/>
          </a:prstGeom>
        </p:spPr>
        <p:txBody>
          <a:bodyPr wrap="square">
            <a:spAutoFit/>
          </a:bodyPr>
          <a:lstStyle/>
          <a:p>
            <a:pPr algn="just"/>
            <a:r>
              <a:rPr lang="vi-VN" sz="2800" b="1" i="0" dirty="0" smtClean="0">
                <a:solidFill>
                  <a:srgbClr val="000000"/>
                </a:solidFill>
                <a:effectLst/>
                <a:latin typeface="+mj-lt"/>
              </a:rPr>
              <a:t>4. Trong câu </a:t>
            </a:r>
            <a:r>
              <a:rPr lang="vi-VN" sz="2800" b="1" i="1" dirty="0" smtClean="0">
                <a:solidFill>
                  <a:srgbClr val="000000"/>
                </a:solidFill>
                <a:effectLst/>
                <a:latin typeface="+mj-lt"/>
              </a:rPr>
              <a:t>Sự yên lặng làm Thanh mãi mới cất được tiếng gọi khẽ</a:t>
            </a:r>
            <a:r>
              <a:rPr lang="vi-VN" sz="2800" b="1" i="0" dirty="0" smtClean="0">
                <a:solidFill>
                  <a:srgbClr val="000000"/>
                </a:solidFill>
                <a:effectLst/>
                <a:latin typeface="+mj-lt"/>
              </a:rPr>
              <a:t>, bộ phận nào là chủ ngữ ?</a:t>
            </a:r>
            <a:endParaRPr lang="vi-VN" sz="2800" b="0" i="0" dirty="0" smtClean="0">
              <a:solidFill>
                <a:srgbClr val="000000"/>
              </a:solidFill>
              <a:effectLst/>
              <a:latin typeface="+mj-lt"/>
            </a:endParaRPr>
          </a:p>
          <a:p>
            <a:pPr algn="just"/>
            <a:r>
              <a:rPr lang="vi-VN" sz="2800" b="0" i="0" dirty="0" smtClean="0">
                <a:solidFill>
                  <a:srgbClr val="000000"/>
                </a:solidFill>
                <a:effectLst/>
                <a:latin typeface="+mj-lt"/>
              </a:rPr>
              <a:t>a) Thanh</a:t>
            </a:r>
          </a:p>
          <a:p>
            <a:pPr algn="just"/>
            <a:r>
              <a:rPr lang="vi-VN" sz="2800" b="0" i="0" dirty="0" smtClean="0">
                <a:solidFill>
                  <a:srgbClr val="000000"/>
                </a:solidFill>
                <a:effectLst/>
                <a:latin typeface="+mj-lt"/>
              </a:rPr>
              <a:t>b) Sự yên lặng</a:t>
            </a:r>
          </a:p>
          <a:p>
            <a:pPr algn="just"/>
            <a:r>
              <a:rPr lang="vi-VN" sz="2800" b="0" i="0" dirty="0" smtClean="0">
                <a:solidFill>
                  <a:srgbClr val="000000"/>
                </a:solidFill>
                <a:effectLst/>
                <a:latin typeface="+mj-lt"/>
              </a:rPr>
              <a:t>c) Sự yên lặng làm Thanh</a:t>
            </a:r>
          </a:p>
          <a:p>
            <a:endParaRPr lang="vi-VN" dirty="0"/>
          </a:p>
        </p:txBody>
      </p:sp>
      <p:sp>
        <p:nvSpPr>
          <p:cNvPr id="7" name="5-Point Star 6"/>
          <p:cNvSpPr/>
          <p:nvPr/>
        </p:nvSpPr>
        <p:spPr>
          <a:xfrm>
            <a:off x="330556" y="4314424"/>
            <a:ext cx="300509" cy="2704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670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1398" y="425005"/>
            <a:ext cx="128561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smtClean="0">
                <a:latin typeface="Times New Roman" panose="02020603050405020304" pitchFamily="18" charset="0"/>
                <a:cs typeface="Times New Roman" panose="02020603050405020304" pitchFamily="18" charset="0"/>
              </a:rPr>
              <a:t>Tiết</a:t>
            </a:r>
            <a:r>
              <a:rPr lang="en-US" sz="3200" dirty="0" smtClean="0">
                <a:latin typeface="Times New Roman" panose="02020603050405020304" pitchFamily="18" charset="0"/>
                <a:cs typeface="Times New Roman" panose="02020603050405020304" pitchFamily="18" charset="0"/>
              </a:rPr>
              <a:t> 8</a:t>
            </a:r>
            <a:endParaRPr lang="vi-VN"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5308" y="1561699"/>
            <a:ext cx="1160430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3200" b="1" dirty="0" smtClean="0">
                <a:latin typeface="+mj-lt"/>
              </a:rPr>
              <a:t> </a:t>
            </a:r>
            <a:r>
              <a:rPr lang="vi-VN" sz="3200" b="1" dirty="0">
                <a:latin typeface="+mj-lt"/>
              </a:rPr>
              <a:t>Tập làm văn</a:t>
            </a:r>
          </a:p>
          <a:p>
            <a:r>
              <a:rPr lang="vi-VN" sz="3200" b="1" dirty="0">
                <a:latin typeface="+mj-lt"/>
              </a:rPr>
              <a:t>Tập làm văn: Cho đề bài sau: "Tả một đồ dùng học tập hoặc đồ chơi mà em yêu thích".</a:t>
            </a:r>
            <a:endParaRPr lang="vi-VN" sz="3200" dirty="0">
              <a:latin typeface="+mj-lt"/>
            </a:endParaRPr>
          </a:p>
        </p:txBody>
      </p:sp>
      <p:sp>
        <p:nvSpPr>
          <p:cNvPr id="4" name="TextBox 3"/>
          <p:cNvSpPr txBox="1"/>
          <p:nvPr/>
        </p:nvSpPr>
        <p:spPr>
          <a:xfrm>
            <a:off x="305308" y="3514145"/>
            <a:ext cx="11604305"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3600" dirty="0" smtClean="0">
                <a:latin typeface="+mj-lt"/>
              </a:rPr>
              <a:t>Em hãy:</a:t>
            </a:r>
          </a:p>
          <a:p>
            <a:r>
              <a:rPr lang="vi-VN" sz="3600" dirty="0" smtClean="0">
                <a:latin typeface="+mj-lt"/>
              </a:rPr>
              <a:t>a) Viết lời mở bài theo cách mở bài trực tiếp (hoặc gián tiếp).</a:t>
            </a:r>
          </a:p>
          <a:p>
            <a:r>
              <a:rPr lang="vi-VN" sz="3600" dirty="0" smtClean="0">
                <a:latin typeface="+mj-lt"/>
              </a:rPr>
              <a:t>b) Viết một đoạn văn ở phần thân bài</a:t>
            </a:r>
            <a:endParaRPr lang="vi-VN" sz="3600" dirty="0">
              <a:latin typeface="+mj-lt"/>
            </a:endParaRPr>
          </a:p>
        </p:txBody>
      </p:sp>
    </p:spTree>
    <p:extLst>
      <p:ext uri="{BB962C8B-B14F-4D97-AF65-F5344CB8AC3E}">
        <p14:creationId xmlns:p14="http://schemas.microsoft.com/office/powerpoint/2010/main" val="284478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TotalTime>
  <Words>585</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 Light</vt:lpstr>
      <vt:lpstr>OpenSans</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HT81</cp:lastModifiedBy>
  <cp:revision>15</cp:revision>
  <dcterms:created xsi:type="dcterms:W3CDTF">2021-12-19T10:44:41Z</dcterms:created>
  <dcterms:modified xsi:type="dcterms:W3CDTF">2022-01-03T15:50:50Z</dcterms:modified>
</cp:coreProperties>
</file>