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0" r:id="rId3"/>
    <p:sldId id="275" r:id="rId4"/>
    <p:sldId id="276" r:id="rId5"/>
    <p:sldId id="286" r:id="rId6"/>
    <p:sldId id="277" r:id="rId7"/>
    <p:sldId id="25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319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BAF7-AB79-40A9-ACFA-D6B335A19E9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15C7-7002-4C4E-A356-EE012B065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4EFA7D2-4412-429E-ADDB-FDE61CBAFF5F}" type="slidenum">
              <a:rPr lang="vi-VN" altLang="vi-VN">
                <a:latin typeface="Arial" panose="020B0604020202020204" pitchFamily="34" charset="0"/>
              </a:rPr>
              <a:pPr/>
              <a:t>8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4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7B2E0F-3FBD-49D8-AE0F-3840FB7C8BB8}" type="slidenum">
              <a:rPr lang="vi-VN" altLang="vi-VN">
                <a:latin typeface="Arial" panose="020B0604020202020204" pitchFamily="34" charset="0"/>
              </a:rPr>
              <a:pPr/>
              <a:t>9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2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CDC20F-4C28-4143-8897-D4D761A3FC37}" type="slidenum">
              <a:rPr lang="vi-VN" altLang="vi-VN">
                <a:latin typeface="Arial" panose="020B0604020202020204" pitchFamily="34" charset="0"/>
              </a:rPr>
              <a:pPr/>
              <a:t>10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7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5789BA6-4FD4-47E7-BDAF-9A0EE1BCF36C}" type="slidenum">
              <a:rPr lang="en-US" altLang="vi-VN" sz="1200">
                <a:latin typeface="Times New Roman" panose="02020603050405020304" pitchFamily="18" charset="0"/>
              </a:rPr>
              <a:pPr algn="r" eaLnBrk="1" hangingPunct="1"/>
              <a:t>13</a:t>
            </a:fld>
            <a:endParaRPr lang="en-US" altLang="vi-V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0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6D6E032-C67A-4BEC-BDB6-12827BDC7F87}" type="slidenum">
              <a:rPr lang="en-US" altLang="vi-VN" sz="1200"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en-US" altLang="vi-V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7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1061F13-7C1E-4185-8417-61FA98988EC4}" type="slidenum">
              <a:rPr lang="en-US" altLang="vi-VN" sz="1200"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en-US" altLang="vi-VN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10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394-4554-41B3-BD4B-912C654A773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12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7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8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  <p:sp>
        <p:nvSpPr>
          <p:cNvPr id="10" name="矩形 67"/>
          <p:cNvSpPr/>
          <p:nvPr/>
        </p:nvSpPr>
        <p:spPr>
          <a:xfrm>
            <a:off x="218414" y="3200400"/>
            <a:ext cx="1920216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vi-VN" sz="3600" b="1" dirty="0" smtClean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2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3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9164" y="3200400"/>
            <a:ext cx="78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CỘNG HAI SỐ THẬP PHÂN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20"/>
          <p:cNvSpPr>
            <a:spLocks noChangeArrowheads="1" noChangeShapeType="1" noTextEdit="1"/>
          </p:cNvSpPr>
          <p:nvPr/>
        </p:nvSpPr>
        <p:spPr bwMode="auto">
          <a:xfrm>
            <a:off x="2381251" y="1714500"/>
            <a:ext cx="735806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1027" y="4296946"/>
            <a:ext cx="7807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GV: Đỗ Thị Kiều Hoa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Lớp 5A4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91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7975564" y="412196"/>
            <a:ext cx="1394555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4198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4458324" y="127115"/>
            <a:ext cx="7557746" cy="15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</a:rPr>
              <a:t>Thông thường ta đặt tính rồi làm như sau: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1533462" y="610889"/>
            <a:ext cx="1294591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84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1529759" y="1339020"/>
            <a:ext cx="1174026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857165" y="904610"/>
            <a:ext cx="520798" cy="1065574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219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1601338" y="2267077"/>
            <a:ext cx="398621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2878652" y="2450961"/>
            <a:ext cx="1443919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 (m) </a:t>
            </a: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4458324" y="1527840"/>
            <a:ext cx="7557746" cy="15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* Thực hiện phép cộng như cộng các số tự nhiên.</a:t>
            </a: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4571864" y="3229690"/>
            <a:ext cx="7430631" cy="226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* Viết dấu phẩy ở tổng thẳng cột với các dấu phẩy của các số hạng.</a:t>
            </a:r>
            <a:r>
              <a:rPr lang="en-US" altLang="vi-VN" sz="4664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4664" b="1">
              <a:latin typeface="Times New Roman" panose="02020603050405020304" pitchFamily="18" charset="0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1538399" y="2267077"/>
            <a:ext cx="1289654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050558" y="2491687"/>
            <a:ext cx="696043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 9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1801266" y="2483048"/>
            <a:ext cx="497350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377963" y="2483048"/>
            <a:ext cx="398620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83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3" grpId="0"/>
      <p:bldP spid="58" grpId="0"/>
      <p:bldP spid="60" grpId="0" animBg="1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386525" y="4038038"/>
            <a:ext cx="1394555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4664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5" name="Rectangle 31"/>
          <p:cNvSpPr>
            <a:spLocks noChangeArrowheads="1"/>
          </p:cNvSpPr>
          <p:nvPr/>
        </p:nvSpPr>
        <p:spPr bwMode="auto">
          <a:xfrm rot="-489985">
            <a:off x="3506818" y="3581414"/>
            <a:ext cx="1194627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3090920" y="2536115"/>
            <a:ext cx="165372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 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245042" y="0"/>
            <a:ext cx="11762389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So sánh hai phép tính sau: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4647145" y="1258802"/>
            <a:ext cx="816556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82354" y="826859"/>
            <a:ext cx="1988166" cy="1699382"/>
            <a:chOff x="6785216" y="2938817"/>
            <a:chExt cx="1520824" cy="1100454"/>
          </a:xfrm>
        </p:grpSpPr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8213" name="Text Box 35"/>
            <p:cNvSpPr txBox="1">
              <a:spLocks noChangeArrowheads="1"/>
            </p:cNvSpPr>
            <p:nvPr/>
          </p:nvSpPr>
          <p:spPr bwMode="auto">
            <a:xfrm>
              <a:off x="7004132" y="3428135"/>
              <a:ext cx="914400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7217" name="Line 19"/>
            <p:cNvSpPr>
              <a:spLocks noChangeShapeType="1"/>
            </p:cNvSpPr>
            <p:nvPr/>
          </p:nvSpPr>
          <p:spPr bwMode="auto">
            <a:xfrm>
              <a:off x="7013670" y="4039271"/>
              <a:ext cx="814694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4664" b="1">
                <a:ln>
                  <a:solidFill>
                    <a:srgbClr val="2C0DE9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6079957" y="2536115"/>
            <a:ext cx="1880798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928160" y="1061342"/>
            <a:ext cx="1986932" cy="1462432"/>
            <a:chOff x="6785216" y="2938816"/>
            <a:chExt cx="1520825" cy="850147"/>
          </a:xfrm>
        </p:grpSpPr>
        <p:sp>
          <p:nvSpPr>
            <p:cNvPr id="8207" name="Text Box 18"/>
            <p:cNvSpPr txBox="1">
              <a:spLocks noChangeArrowheads="1"/>
            </p:cNvSpPr>
            <p:nvPr/>
          </p:nvSpPr>
          <p:spPr bwMode="auto">
            <a:xfrm>
              <a:off x="7013816" y="2938816"/>
              <a:ext cx="1292225" cy="45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8208" name="Text Box 20"/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45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8209" name="Text Box 35"/>
            <p:cNvSpPr txBox="1">
              <a:spLocks noChangeArrowheads="1"/>
            </p:cNvSpPr>
            <p:nvPr/>
          </p:nvSpPr>
          <p:spPr bwMode="auto">
            <a:xfrm>
              <a:off x="7020296" y="3329544"/>
              <a:ext cx="914400" cy="45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>
              <a:off x="6950523" y="3788963"/>
              <a:ext cx="954058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79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042" y="3413574"/>
            <a:ext cx="11616763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2C0D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</a:t>
            </a:r>
            <a:endParaRPr lang="en-US" altLang="vi-VN" sz="466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5042" y="3390126"/>
            <a:ext cx="11616763" cy="15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về cách đặt tính và thực hiện </a:t>
            </a:r>
          </a:p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tính.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3807" y="5108020"/>
            <a:ext cx="4284862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nhau:</a:t>
            </a:r>
            <a:endParaRPr lang="en-US" altLang="vi-VN" sz="4664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0958" y="5121595"/>
            <a:ext cx="11619232" cy="15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Một phép tính có dấu phẩy, một phép tính không có dấu phẩy.</a:t>
            </a:r>
          </a:p>
        </p:txBody>
      </p:sp>
    </p:spTree>
    <p:extLst>
      <p:ext uri="{BB962C8B-B14F-4D97-AF65-F5344CB8AC3E}">
        <p14:creationId xmlns:p14="http://schemas.microsoft.com/office/powerpoint/2010/main" val="29038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5" grpId="0"/>
      <p:bldP spid="2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3187182" y="2019019"/>
            <a:ext cx="1652485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 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4743406" y="740472"/>
            <a:ext cx="816556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78616" y="308529"/>
            <a:ext cx="1988166" cy="1699382"/>
            <a:chOff x="6785216" y="2938817"/>
            <a:chExt cx="1520824" cy="1100454"/>
          </a:xfrm>
        </p:grpSpPr>
        <p:sp>
          <p:nvSpPr>
            <p:cNvPr id="9230" name="Text Box 18"/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9231" name="Text Box 20"/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9232" name="Text Box 35"/>
            <p:cNvSpPr txBox="1">
              <a:spLocks noChangeArrowheads="1"/>
            </p:cNvSpPr>
            <p:nvPr/>
          </p:nvSpPr>
          <p:spPr bwMode="auto">
            <a:xfrm>
              <a:off x="7004132" y="3428135"/>
              <a:ext cx="914400" cy="51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7217" name="Line 19"/>
            <p:cNvSpPr>
              <a:spLocks noChangeShapeType="1"/>
            </p:cNvSpPr>
            <p:nvPr/>
          </p:nvSpPr>
          <p:spPr bwMode="auto">
            <a:xfrm>
              <a:off x="7013670" y="4039271"/>
              <a:ext cx="814694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4664" b="1">
                <a:ln>
                  <a:solidFill>
                    <a:srgbClr val="2C0DE9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6176218" y="2019019"/>
            <a:ext cx="1880798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4,29 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024421" y="404791"/>
            <a:ext cx="1936333" cy="1601887"/>
            <a:chOff x="6785216" y="2858149"/>
            <a:chExt cx="1482213" cy="930919"/>
          </a:xfrm>
        </p:grpSpPr>
        <p:sp>
          <p:nvSpPr>
            <p:cNvPr id="9226" name="Text Box 18"/>
            <p:cNvSpPr txBox="1">
              <a:spLocks noChangeArrowheads="1"/>
            </p:cNvSpPr>
            <p:nvPr/>
          </p:nvSpPr>
          <p:spPr bwMode="auto">
            <a:xfrm>
              <a:off x="6975204" y="2858149"/>
              <a:ext cx="1292225" cy="45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9227" name="Text Box 20"/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45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9228" name="Text Box 35"/>
            <p:cNvSpPr txBox="1">
              <a:spLocks noChangeArrowheads="1"/>
            </p:cNvSpPr>
            <p:nvPr/>
          </p:nvSpPr>
          <p:spPr bwMode="auto">
            <a:xfrm>
              <a:off x="7020296" y="3329544"/>
              <a:ext cx="914400" cy="45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076" tIns="35538" rIns="71076" bIns="355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664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>
              <a:off x="6950536" y="3789068"/>
              <a:ext cx="954133" cy="0"/>
            </a:xfrm>
            <a:prstGeom prst="line">
              <a:avLst/>
            </a:prstGeom>
            <a:ln w="7620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799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27727" y="3406169"/>
            <a:ext cx="11698216" cy="15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phép cộng hai số thập phân, em cần lưu ý điều gì?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79488" y="3575243"/>
            <a:ext cx="11320575" cy="226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thực hiện phép cộng hai số thập phân, cần lưu ý </a:t>
            </a: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 ở kết quả </a:t>
            </a:r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(tổng)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cột </a:t>
            </a:r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 ở các số hạng.</a:t>
            </a:r>
          </a:p>
        </p:txBody>
      </p:sp>
      <p:sp>
        <p:nvSpPr>
          <p:cNvPr id="9225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5" grpId="0"/>
      <p:bldP spid="69" grpId="0"/>
      <p:bldP spid="69" grpId="1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090413" y="3218583"/>
            <a:ext cx="10159269" cy="23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731" y="252995"/>
            <a:ext cx="9299087" cy="8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13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      15,9 + 8,75 = ?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80684" y="1079855"/>
            <a:ext cx="8341411" cy="8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13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làm như sau: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73134" y="1912884"/>
            <a:ext cx="7598471" cy="168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513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phép cộng như cộng số tự nhiên.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3787" y="3712230"/>
            <a:ext cx="7333136" cy="247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513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dấu phẩy ở tổng thẳng cột với các dấu phẩy của các số hạng.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271829" y="1725298"/>
            <a:ext cx="1674699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vi-VN" sz="559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217528" y="2306569"/>
            <a:ext cx="2583011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en-US" altLang="vi-VN" sz="559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20178" y="2017785"/>
            <a:ext cx="497350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1170631" y="3276586"/>
            <a:ext cx="1566097" cy="9873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1047" y="3596223"/>
            <a:ext cx="557822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968236" y="3562902"/>
            <a:ext cx="478838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765477" y="3456768"/>
            <a:ext cx="797241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988852" y="3574009"/>
            <a:ext cx="38134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386602" y="3574009"/>
            <a:ext cx="33938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256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1016366" y="3276587"/>
            <a:ext cx="10159269" cy="23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5209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98036" y="576334"/>
            <a:ext cx="11083624" cy="2213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>
              <a:spcBef>
                <a:spcPts val="705"/>
              </a:spcBef>
              <a:defRPr/>
            </a:pP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thế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6841" b="1" dirty="0" err="1">
                <a:solidFill>
                  <a:srgbClr val="C00000"/>
                </a:solidFill>
                <a:latin typeface="Times New Roman"/>
              </a:rPr>
              <a:t>nào</a:t>
            </a:r>
            <a:r>
              <a:rPr lang="en-US" sz="6841" b="1" dirty="0">
                <a:solidFill>
                  <a:srgbClr val="C00000"/>
                </a:solidFill>
                <a:latin typeface="Times New Roman"/>
              </a:rPr>
              <a:t>?</a:t>
            </a:r>
          </a:p>
        </p:txBody>
      </p:sp>
      <p:sp>
        <p:nvSpPr>
          <p:cNvPr id="11268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1016366" y="3276587"/>
            <a:ext cx="10159269" cy="23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5209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04316" y="0"/>
            <a:ext cx="11783369" cy="6694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>
              <a:spcBef>
                <a:spcPts val="705"/>
              </a:spcBef>
              <a:defRPr/>
            </a:pP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làm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C00000"/>
                </a:solidFill>
                <a:latin typeface="Times New Roman"/>
              </a:rPr>
              <a:t>sau</a:t>
            </a:r>
            <a:r>
              <a:rPr lang="en-US" sz="5131" b="1" dirty="0">
                <a:solidFill>
                  <a:srgbClr val="C00000"/>
                </a:solidFill>
                <a:latin typeface="Times New Roman"/>
              </a:rPr>
              <a:t>:</a:t>
            </a:r>
          </a:p>
          <a:p>
            <a:pPr algn="just">
              <a:spcBef>
                <a:spcPts val="705"/>
              </a:spcBef>
              <a:defRPr/>
            </a:pP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này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dưới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kia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sao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cho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chữ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cùng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một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hàng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đặt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nhau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just">
              <a:spcBef>
                <a:spcPts val="705"/>
              </a:spcBef>
              <a:buFontTx/>
              <a:buChar char="-"/>
              <a:defRPr/>
            </a:pP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như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tự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nhiên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just">
              <a:spcBef>
                <a:spcPts val="705"/>
              </a:spcBef>
              <a:defRPr/>
            </a:pP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tổng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của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5131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5131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12292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j-lt"/>
              </a:rPr>
              <a:t>THỰC HÀNH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742028" y="1805517"/>
            <a:ext cx="374431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>
                <a:latin typeface="Times New Roman" panose="02020603050405020304" pitchFamily="18" charset="0"/>
              </a:rPr>
              <a:t/>
            </a:r>
            <a:br>
              <a:rPr lang="en-US" altLang="vi-VN" sz="5597">
                <a:latin typeface="Times New Roman" panose="02020603050405020304" pitchFamily="18" charset="0"/>
              </a:rPr>
            </a:br>
            <a:endParaRPr lang="en-US" altLang="vi-VN" sz="5597">
              <a:latin typeface="Times New Roman" panose="02020603050405020304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73280" y="1332849"/>
            <a:ext cx="502039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a)      58,2 </a:t>
            </a:r>
          </a:p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       24,3</a:t>
            </a:r>
          </a:p>
        </p:txBody>
      </p:sp>
      <p:cxnSp>
        <p:nvCxnSpPr>
          <p:cNvPr id="13316" name="Straight Connector 7"/>
          <p:cNvCxnSpPr>
            <a:cxnSpLocks noChangeShapeType="1"/>
          </p:cNvCxnSpPr>
          <p:nvPr/>
        </p:nvCxnSpPr>
        <p:spPr bwMode="auto">
          <a:xfrm>
            <a:off x="1870376" y="2985334"/>
            <a:ext cx="1922758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380795" y="182649"/>
            <a:ext cx="10649214" cy="9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559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5597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Tính: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742028" y="1691978"/>
            <a:ext cx="935462" cy="9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5316037" y="2721233"/>
            <a:ext cx="374431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>
                <a:latin typeface="Times New Roman" panose="02020603050405020304" pitchFamily="18" charset="0"/>
              </a:rPr>
              <a:t/>
            </a:r>
            <a:br>
              <a:rPr lang="en-US" altLang="vi-VN" sz="5597">
                <a:latin typeface="Times New Roman" panose="02020603050405020304" pitchFamily="18" charset="0"/>
              </a:rPr>
            </a:br>
            <a:endParaRPr lang="en-US" altLang="vi-VN" sz="5597">
              <a:latin typeface="Times New Roman" panose="02020603050405020304" pitchFamily="18" charset="0"/>
            </a:endParaRP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6065148" y="1399491"/>
            <a:ext cx="5022865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b)      19,36</a:t>
            </a:r>
          </a:p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4,08</a:t>
            </a:r>
          </a:p>
        </p:txBody>
      </p:sp>
      <p:cxnSp>
        <p:nvCxnSpPr>
          <p:cNvPr id="13321" name="Straight Connector 7"/>
          <p:cNvCxnSpPr>
            <a:cxnSpLocks noChangeShapeType="1"/>
          </p:cNvCxnSpPr>
          <p:nvPr/>
        </p:nvCxnSpPr>
        <p:spPr bwMode="auto">
          <a:xfrm>
            <a:off x="7589284" y="3060615"/>
            <a:ext cx="2447259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7589284" y="2090598"/>
            <a:ext cx="937931" cy="9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323" name="TextBox 4"/>
          <p:cNvSpPr txBox="1">
            <a:spLocks noChangeArrowheads="1"/>
          </p:cNvSpPr>
          <p:nvPr/>
        </p:nvSpPr>
        <p:spPr bwMode="auto">
          <a:xfrm>
            <a:off x="1197782" y="4266351"/>
            <a:ext cx="374431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>
                <a:latin typeface="Times New Roman" panose="02020603050405020304" pitchFamily="18" charset="0"/>
              </a:rPr>
              <a:t/>
            </a:r>
            <a:br>
              <a:rPr lang="en-US" altLang="vi-VN" sz="5597">
                <a:latin typeface="Times New Roman" panose="02020603050405020304" pitchFamily="18" charset="0"/>
              </a:rPr>
            </a:br>
            <a:endParaRPr lang="en-US" altLang="vi-VN" sz="5597">
              <a:latin typeface="Times New Roman" panose="02020603050405020304" pitchFamily="18" charset="0"/>
            </a:endParaRPr>
          </a:p>
        </p:txBody>
      </p:sp>
      <p:sp>
        <p:nvSpPr>
          <p:cNvPr id="13324" name="TextBox 4"/>
          <p:cNvSpPr txBox="1">
            <a:spLocks noChangeArrowheads="1"/>
          </p:cNvSpPr>
          <p:nvPr/>
        </p:nvSpPr>
        <p:spPr bwMode="auto">
          <a:xfrm>
            <a:off x="581956" y="3748020"/>
            <a:ext cx="738126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c)      75, 8</a:t>
            </a:r>
          </a:p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     249, 19</a:t>
            </a:r>
          </a:p>
        </p:txBody>
      </p:sp>
      <p:cxnSp>
        <p:nvCxnSpPr>
          <p:cNvPr id="13325" name="Straight Connector 7"/>
          <p:cNvCxnSpPr>
            <a:cxnSpLocks noChangeShapeType="1"/>
          </p:cNvCxnSpPr>
          <p:nvPr/>
        </p:nvCxnSpPr>
        <p:spPr bwMode="auto">
          <a:xfrm flipV="1">
            <a:off x="1561846" y="5456041"/>
            <a:ext cx="2711360" cy="27151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TextBox 10"/>
          <p:cNvSpPr txBox="1">
            <a:spLocks noChangeArrowheads="1"/>
          </p:cNvSpPr>
          <p:nvPr/>
        </p:nvSpPr>
        <p:spPr bwMode="auto">
          <a:xfrm>
            <a:off x="1276766" y="3966459"/>
            <a:ext cx="935462" cy="9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327" name="TextBox 4"/>
          <p:cNvSpPr txBox="1">
            <a:spLocks noChangeArrowheads="1"/>
          </p:cNvSpPr>
          <p:nvPr/>
        </p:nvSpPr>
        <p:spPr bwMode="auto">
          <a:xfrm>
            <a:off x="6991971" y="4239200"/>
            <a:ext cx="3744317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>
                <a:latin typeface="Times New Roman" panose="02020603050405020304" pitchFamily="18" charset="0"/>
              </a:rPr>
              <a:t/>
            </a:r>
            <a:br>
              <a:rPr lang="en-US" altLang="vi-VN" sz="5597">
                <a:latin typeface="Times New Roman" panose="02020603050405020304" pitchFamily="18" charset="0"/>
              </a:rPr>
            </a:br>
            <a:endParaRPr lang="en-US" altLang="vi-VN" sz="5597">
              <a:latin typeface="Times New Roman" panose="02020603050405020304" pitchFamily="18" charset="0"/>
            </a:endParaRPr>
          </a:p>
        </p:txBody>
      </p:sp>
      <p:sp>
        <p:nvSpPr>
          <p:cNvPr id="13328" name="TextBox 4"/>
          <p:cNvSpPr txBox="1">
            <a:spLocks noChangeArrowheads="1"/>
          </p:cNvSpPr>
          <p:nvPr/>
        </p:nvSpPr>
        <p:spPr bwMode="auto">
          <a:xfrm>
            <a:off x="6376146" y="3720870"/>
            <a:ext cx="7381266" cy="18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d)      0, 995</a:t>
            </a:r>
          </a:p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        0, 868</a:t>
            </a:r>
          </a:p>
        </p:txBody>
      </p:sp>
      <p:cxnSp>
        <p:nvCxnSpPr>
          <p:cNvPr id="13329" name="Straight Connector 7"/>
          <p:cNvCxnSpPr>
            <a:cxnSpLocks noChangeShapeType="1"/>
          </p:cNvCxnSpPr>
          <p:nvPr/>
        </p:nvCxnSpPr>
        <p:spPr bwMode="auto">
          <a:xfrm>
            <a:off x="8058249" y="5456041"/>
            <a:ext cx="2497857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0" name="TextBox 10"/>
          <p:cNvSpPr txBox="1">
            <a:spLocks noChangeArrowheads="1"/>
          </p:cNvSpPr>
          <p:nvPr/>
        </p:nvSpPr>
        <p:spPr bwMode="auto">
          <a:xfrm>
            <a:off x="7070955" y="3939308"/>
            <a:ext cx="935462" cy="9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208162" y="1086025"/>
            <a:ext cx="155375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0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5346890" y="2933501"/>
            <a:ext cx="3839344" cy="22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>
                <a:latin typeface="Times New Roman" panose="02020603050405020304" pitchFamily="18" charset="0"/>
              </a:rPr>
              <a:t/>
            </a:r>
            <a:br>
              <a:rPr lang="en-US" altLang="vi-VN" sz="6841">
                <a:latin typeface="Times New Roman" panose="02020603050405020304" pitchFamily="18" charset="0"/>
              </a:rPr>
            </a:br>
            <a:endParaRPr lang="en-US" altLang="vi-VN" sz="6841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55927" y="3714699"/>
            <a:ext cx="1203267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053534" y="1226714"/>
            <a:ext cx="5151213" cy="22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a)      5 8 , 2 </a:t>
            </a:r>
          </a:p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         2 4 , 3</a:t>
            </a:r>
          </a:p>
        </p:txBody>
      </p:sp>
      <p:cxnSp>
        <p:nvCxnSpPr>
          <p:cNvPr id="14341" name="Straight Connector 7"/>
          <p:cNvCxnSpPr>
            <a:cxnSpLocks noChangeShapeType="1"/>
          </p:cNvCxnSpPr>
          <p:nvPr/>
        </p:nvCxnSpPr>
        <p:spPr bwMode="auto">
          <a:xfrm>
            <a:off x="5843006" y="3652992"/>
            <a:ext cx="2415171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2" name="Picture 67" descr="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29" y="1195862"/>
            <a:ext cx="3780107" cy="154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406711" y="866352"/>
            <a:ext cx="2330017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4664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5137090" y="1946206"/>
            <a:ext cx="958910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4345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14346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71137" y="3714699"/>
            <a:ext cx="958910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43006" y="3722103"/>
            <a:ext cx="1068747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67180" y="3703592"/>
            <a:ext cx="887331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pic>
        <p:nvPicPr>
          <p:cNvPr id="15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638725" y="4265273"/>
            <a:ext cx="3748020" cy="22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714877" y="59238"/>
            <a:ext cx="6797528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altLang="vi-VN" sz="4664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6"/>
          <p:cNvSpPr>
            <a:spLocks noChangeArrowheads="1"/>
          </p:cNvSpPr>
          <p:nvPr/>
        </p:nvSpPr>
        <p:spPr bwMode="auto">
          <a:xfrm>
            <a:off x="235168" y="59238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15364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4127581" y="2460833"/>
            <a:ext cx="4389761" cy="22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>
                <a:latin typeface="Times New Roman" panose="02020603050405020304" pitchFamily="18" charset="0"/>
              </a:rPr>
              <a:t/>
            </a:r>
            <a:br>
              <a:rPr lang="en-US" altLang="vi-VN" sz="6841">
                <a:latin typeface="Times New Roman" panose="02020603050405020304" pitchFamily="18" charset="0"/>
              </a:rPr>
            </a:br>
            <a:endParaRPr lang="en-US" altLang="vi-VN" sz="6841"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060718" y="3677675"/>
            <a:ext cx="1045299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368" name="TextBox 4"/>
          <p:cNvSpPr txBox="1">
            <a:spLocks noChangeArrowheads="1"/>
          </p:cNvSpPr>
          <p:nvPr/>
        </p:nvSpPr>
        <p:spPr bwMode="auto">
          <a:xfrm>
            <a:off x="3600611" y="1053937"/>
            <a:ext cx="5887983" cy="22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b)      1 9 , 3 6</a:t>
            </a:r>
          </a:p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4 , 0 8</a:t>
            </a:r>
          </a:p>
        </p:txBody>
      </p:sp>
      <p:cxnSp>
        <p:nvCxnSpPr>
          <p:cNvPr id="15369" name="Straight Connector 7"/>
          <p:cNvCxnSpPr>
            <a:cxnSpLocks noChangeShapeType="1"/>
          </p:cNvCxnSpPr>
          <p:nvPr/>
        </p:nvCxnSpPr>
        <p:spPr bwMode="auto">
          <a:xfrm>
            <a:off x="5887434" y="3341994"/>
            <a:ext cx="2869327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4719958" y="1580907"/>
            <a:ext cx="1097132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331354" y="3648056"/>
            <a:ext cx="750344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940502" y="3628310"/>
            <a:ext cx="1790707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  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6618" y="3648056"/>
            <a:ext cx="1132921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95673" y="3488855"/>
            <a:ext cx="671361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132052" y="3677675"/>
            <a:ext cx="4997188" cy="30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923444" y="87623"/>
            <a:ext cx="6797528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altLang="vi-VN" sz="4664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16388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152043" y="3683846"/>
            <a:ext cx="568929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3510521" y="1214373"/>
            <a:ext cx="5887982" cy="22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c)       7 5 , 8</a:t>
            </a:r>
          </a:p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       2 4 9 , 1 9</a:t>
            </a:r>
          </a:p>
        </p:txBody>
      </p:sp>
      <p:cxnSp>
        <p:nvCxnSpPr>
          <p:cNvPr id="16392" name="Straight Connector 7"/>
          <p:cNvCxnSpPr>
            <a:cxnSpLocks noChangeShapeType="1"/>
          </p:cNvCxnSpPr>
          <p:nvPr/>
        </p:nvCxnSpPr>
        <p:spPr bwMode="auto">
          <a:xfrm flipV="1">
            <a:off x="5005039" y="3429617"/>
            <a:ext cx="4113319" cy="4936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4634803" y="1580907"/>
            <a:ext cx="597314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537451" y="3661632"/>
            <a:ext cx="408494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55129" y="3661632"/>
            <a:ext cx="486243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52879" y="3661632"/>
            <a:ext cx="486243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12444" y="3633247"/>
            <a:ext cx="487477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80827" y="3701124"/>
            <a:ext cx="366534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132052" y="3677675"/>
            <a:ext cx="4997188" cy="30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14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426093" y="246824"/>
            <a:ext cx="6797528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altLang="vi-VN" sz="4664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6"/>
          <p:cNvSpPr>
            <a:spLocks noChangeArrowheads="1"/>
          </p:cNvSpPr>
          <p:nvPr/>
        </p:nvSpPr>
        <p:spPr bwMode="auto">
          <a:xfrm>
            <a:off x="120395" y="49365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17412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4127581" y="2460833"/>
            <a:ext cx="2390488" cy="22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>
                <a:latin typeface="Times New Roman" panose="02020603050405020304" pitchFamily="18" charset="0"/>
              </a:rPr>
              <a:t/>
            </a:r>
            <a:br>
              <a:rPr lang="en-US" altLang="vi-VN" sz="6841">
                <a:latin typeface="Times New Roman" panose="02020603050405020304" pitchFamily="18" charset="0"/>
              </a:rPr>
            </a:br>
            <a:endParaRPr lang="en-US" altLang="vi-VN" sz="6841">
              <a:latin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54693" y="3594989"/>
            <a:ext cx="568929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3052663" y="1108239"/>
            <a:ext cx="5170959" cy="221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d)      0, 9 9 5</a:t>
            </a:r>
          </a:p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          0, 8 6 8</a:t>
            </a:r>
          </a:p>
        </p:txBody>
      </p:sp>
      <p:cxnSp>
        <p:nvCxnSpPr>
          <p:cNvPr id="17417" name="Straight Connector 7"/>
          <p:cNvCxnSpPr>
            <a:cxnSpLocks noChangeShapeType="1"/>
          </p:cNvCxnSpPr>
          <p:nvPr/>
        </p:nvCxnSpPr>
        <p:spPr bwMode="auto">
          <a:xfrm>
            <a:off x="5238287" y="3478982"/>
            <a:ext cx="2985334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4397852" y="1633974"/>
            <a:ext cx="597314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037633" y="3594989"/>
            <a:ext cx="408493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74948" y="3701124"/>
            <a:ext cx="486243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24676" y="3701124"/>
            <a:ext cx="486243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29467" y="3567839"/>
            <a:ext cx="366533" cy="116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pic>
        <p:nvPicPr>
          <p:cNvPr id="15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132052" y="3677675"/>
            <a:ext cx="4997188" cy="30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2501" y="86389"/>
            <a:ext cx="11195929" cy="1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6219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26239" y="1917821"/>
            <a:ext cx="4720506" cy="20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</a:rPr>
              <a:t>a) 7,8 + 9,6</a:t>
            </a:r>
            <a:r>
              <a:rPr lang="en-US" altLang="vi-VN" sz="6219" b="1" i="1">
                <a:solidFill>
                  <a:srgbClr val="0000CC"/>
                </a:solidFill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41012" y="3461705"/>
            <a:ext cx="5531322" cy="1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</a:rPr>
              <a:t>b) 34,82 + 9,75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08925" y="5225261"/>
            <a:ext cx="6691394" cy="1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</a:rPr>
              <a:t>c) 57,648 + 35,37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58651" y="1151433"/>
            <a:ext cx="281009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7800319" y="1930148"/>
            <a:ext cx="4997188" cy="30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32446" y="1292123"/>
            <a:ext cx="6339670" cy="1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</a:rPr>
              <a:t>a) 7,8 + 9,6</a:t>
            </a:r>
            <a:r>
              <a:rPr lang="en-US" altLang="vi-VN" sz="6219" b="1" i="1">
                <a:solidFill>
                  <a:srgbClr val="0000CC"/>
                </a:solidFill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42501" y="2923628"/>
            <a:ext cx="2390488" cy="20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>
                <a:latin typeface="Times New Roman" panose="02020603050405020304" pitchFamily="18" charset="0"/>
              </a:rPr>
              <a:t/>
            </a:r>
            <a:br>
              <a:rPr lang="en-US" altLang="vi-VN" sz="6219">
                <a:latin typeface="Times New Roman" panose="02020603050405020304" pitchFamily="18" charset="0"/>
              </a:rPr>
            </a:br>
            <a:endParaRPr lang="en-US" altLang="vi-VN" sz="6219">
              <a:latin typeface="Times New Roman" panose="02020603050405020304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895566" y="2574372"/>
            <a:ext cx="3207475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417962" y="3453065"/>
            <a:ext cx="3685080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832989" y="2873029"/>
            <a:ext cx="952740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V="1">
            <a:off x="3280975" y="4579816"/>
            <a:ext cx="3000143" cy="13575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3417962" y="4741486"/>
            <a:ext cx="1658656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4312699" y="4579816"/>
            <a:ext cx="1526605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531137" y="4710633"/>
            <a:ext cx="729365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1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7688015" y="4033686"/>
            <a:ext cx="4997188" cy="30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5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8" grpId="0"/>
      <p:bldP spid="39" grpId="0"/>
      <p:bldP spid="40" grpId="0" animBg="1"/>
      <p:bldP spid="42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32446" y="1292123"/>
            <a:ext cx="6339670" cy="1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</a:rPr>
              <a:t>b) 34,82 + 9,75</a:t>
            </a:r>
            <a:r>
              <a:rPr lang="en-US" altLang="vi-VN" sz="6219" b="1" i="1">
                <a:solidFill>
                  <a:srgbClr val="0000CC"/>
                </a:solidFill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895566" y="2774300"/>
            <a:ext cx="3207475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 </a:t>
            </a:r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417962" y="3453065"/>
            <a:ext cx="3685080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 </a:t>
            </a:r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 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941591" y="3149472"/>
            <a:ext cx="952740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V="1">
            <a:off x="3761047" y="4614372"/>
            <a:ext cx="3000144" cy="13575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5515965" y="4724208"/>
            <a:ext cx="828094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5196328" y="4724208"/>
            <a:ext cx="605952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6188559" y="4745188"/>
            <a:ext cx="730599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426237" y="4747657"/>
            <a:ext cx="829328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895566" y="4747657"/>
            <a:ext cx="829328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3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8" grpId="0"/>
      <p:bldP spid="39" grpId="0"/>
      <p:bldP spid="40" grpId="0" animBg="1"/>
      <p:bldP spid="42" grpId="0"/>
      <p:bldP spid="43" grpId="0"/>
      <p:bldP spid="44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32446" y="406026"/>
            <a:ext cx="6339670" cy="1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219" b="1">
                <a:solidFill>
                  <a:srgbClr val="0000CC"/>
                </a:solidFill>
                <a:latin typeface="Times New Roman" panose="02020603050405020304" pitchFamily="18" charset="0"/>
              </a:rPr>
              <a:t>c) 57,648 + 35,37</a:t>
            </a:r>
            <a:r>
              <a:rPr lang="en-US" altLang="vi-VN" sz="6219" b="1" i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895566" y="2774300"/>
            <a:ext cx="3818365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 </a:t>
            </a:r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6 4 8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797200" y="3519708"/>
            <a:ext cx="4916731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3 5 </a:t>
            </a:r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941591" y="3149472"/>
            <a:ext cx="952740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V="1">
            <a:off x="3761047" y="4614372"/>
            <a:ext cx="4237965" cy="13575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442788" y="4915497"/>
            <a:ext cx="829328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7079593" y="4940179"/>
            <a:ext cx="730599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802280" y="4940179"/>
            <a:ext cx="829328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660720" y="4940179"/>
            <a:ext cx="829328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904204" y="4940179"/>
            <a:ext cx="829328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196328" y="4724208"/>
            <a:ext cx="605952" cy="11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841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15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8" grpId="0"/>
      <p:bldP spid="39" grpId="0"/>
      <p:bldP spid="40" grpId="0" animBg="1"/>
      <p:bldP spid="42" grpId="0"/>
      <p:bldP spid="44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11721" y="-12341"/>
            <a:ext cx="11751282" cy="297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13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altLang="vi-VN" sz="5131" b="1">
                <a:solidFill>
                  <a:srgbClr val="0000FF"/>
                </a:solidFill>
                <a:latin typeface="Times New Roman" panose="02020603050405020304" pitchFamily="18" charset="0"/>
              </a:rPr>
              <a:t>Nam cân nặng 32,6kg. Tiến cân nặng hơn Nam 4,8kg. Hỏi Tiến cân nặng bao nhiêu ki-lô-gam?</a:t>
            </a:r>
          </a:p>
          <a:p>
            <a:pPr eaLnBrk="1" hangingPunct="1"/>
            <a:endParaRPr lang="en-US" altLang="vi-VN" sz="3265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008234" y="1099601"/>
            <a:ext cx="5278328" cy="43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99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30196" y="2365807"/>
            <a:ext cx="4120724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65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198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22533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120903" y="741706"/>
            <a:ext cx="4585987" cy="246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816075" y="4093574"/>
            <a:ext cx="3614735" cy="238185"/>
            <a:chOff x="1344" y="2112"/>
            <a:chExt cx="1536" cy="96"/>
          </a:xfrm>
        </p:grpSpPr>
        <p:sp>
          <p:nvSpPr>
            <p:cNvPr id="22553" name="Line 6"/>
            <p:cNvSpPr>
              <a:spLocks noChangeShapeType="1"/>
            </p:cNvSpPr>
            <p:nvPr/>
          </p:nvSpPr>
          <p:spPr bwMode="auto">
            <a:xfrm>
              <a:off x="1344" y="2160"/>
              <a:ext cx="1536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2554" name="Line 7"/>
            <p:cNvSpPr>
              <a:spLocks noChangeShapeType="1"/>
            </p:cNvSpPr>
            <p:nvPr/>
          </p:nvSpPr>
          <p:spPr bwMode="auto">
            <a:xfrm>
              <a:off x="2880" y="2112"/>
              <a:ext cx="0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2555" name="Line 8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</p:grpSp>
      <p:sp>
        <p:nvSpPr>
          <p:cNvPr id="34" name="AutoShape 25"/>
          <p:cNvSpPr>
            <a:spLocks/>
          </p:cNvSpPr>
          <p:nvPr/>
        </p:nvSpPr>
        <p:spPr bwMode="auto">
          <a:xfrm rot="-5400000">
            <a:off x="3388343" y="2058511"/>
            <a:ext cx="470200" cy="3614735"/>
          </a:xfrm>
          <a:prstGeom prst="rightBrace">
            <a:avLst>
              <a:gd name="adj1" fmla="val 64598"/>
              <a:gd name="adj2" fmla="val 4928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513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20359" y="3429618"/>
            <a:ext cx="1900543" cy="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131" b="1">
                <a:solidFill>
                  <a:srgbClr val="FF0000"/>
                </a:solidFill>
                <a:latin typeface="Times New Roman" panose="02020603050405020304" pitchFamily="18" charset="0"/>
              </a:rPr>
              <a:t>Nam: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2712046" y="2929799"/>
            <a:ext cx="2448492" cy="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131" b="1">
                <a:solidFill>
                  <a:srgbClr val="0033CC"/>
                </a:solidFill>
                <a:latin typeface="Times New Roman" panose="02020603050405020304" pitchFamily="18" charset="0"/>
              </a:rPr>
              <a:t>32,6kg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8286562" y="797241"/>
            <a:ext cx="26237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30195" y="1595716"/>
            <a:ext cx="55732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758072" y="5077166"/>
            <a:ext cx="4618074" cy="151797"/>
            <a:chOff x="1344" y="2112"/>
            <a:chExt cx="1536" cy="96"/>
          </a:xfrm>
        </p:grpSpPr>
        <p:sp>
          <p:nvSpPr>
            <p:cNvPr id="22550" name="Line 18"/>
            <p:cNvSpPr>
              <a:spLocks noChangeShapeType="1"/>
            </p:cNvSpPr>
            <p:nvPr/>
          </p:nvSpPr>
          <p:spPr bwMode="auto">
            <a:xfrm>
              <a:off x="1344" y="2160"/>
              <a:ext cx="153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2551" name="Line 19"/>
            <p:cNvSpPr>
              <a:spLocks noChangeShapeType="1"/>
            </p:cNvSpPr>
            <p:nvPr/>
          </p:nvSpPr>
          <p:spPr bwMode="auto">
            <a:xfrm>
              <a:off x="2880" y="2112"/>
              <a:ext cx="0" cy="9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2552" name="Line 20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</p:grpSp>
      <p:sp>
        <p:nvSpPr>
          <p:cNvPr id="62" name="Line 21"/>
          <p:cNvSpPr>
            <a:spLocks noChangeShapeType="1"/>
          </p:cNvSpPr>
          <p:nvPr/>
        </p:nvSpPr>
        <p:spPr bwMode="auto">
          <a:xfrm flipH="1">
            <a:off x="5399957" y="4995714"/>
            <a:ext cx="0" cy="306062"/>
          </a:xfrm>
          <a:prstGeom prst="line">
            <a:avLst/>
          </a:prstGeom>
          <a:ln w="76200"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07481" tIns="53741" rIns="107481" bIns="53741"/>
          <a:lstStyle/>
          <a:p>
            <a:pPr>
              <a:defRPr/>
            </a:pPr>
            <a:endParaRPr lang="en-US" sz="5131">
              <a:solidFill>
                <a:srgbClr val="002060"/>
              </a:solidFill>
            </a:endParaRP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5456727" y="4183664"/>
            <a:ext cx="2500325" cy="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131" b="1">
                <a:solidFill>
                  <a:srgbClr val="0033CC"/>
                </a:solidFill>
                <a:latin typeface="Times New Roman" panose="02020603050405020304" pitchFamily="18" charset="0"/>
              </a:rPr>
              <a:t>4,8kg</a:t>
            </a:r>
          </a:p>
        </p:txBody>
      </p:sp>
      <p:sp>
        <p:nvSpPr>
          <p:cNvPr id="66" name="AutoShape 28"/>
          <p:cNvSpPr>
            <a:spLocks/>
          </p:cNvSpPr>
          <p:nvPr/>
        </p:nvSpPr>
        <p:spPr bwMode="auto">
          <a:xfrm rot="16200000">
            <a:off x="5789322" y="4523664"/>
            <a:ext cx="228312" cy="945335"/>
          </a:xfrm>
          <a:prstGeom prst="rightBrace">
            <a:avLst>
              <a:gd name="adj1" fmla="val 22222"/>
              <a:gd name="adj2" fmla="val 50000"/>
            </a:avLst>
          </a:prstGeom>
          <a:ln w="762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7481" tIns="53741" rIns="107481" bIns="53741" anchor="ctr"/>
          <a:lstStyle/>
          <a:p>
            <a:pPr algn="ctr">
              <a:defRPr/>
            </a:pPr>
            <a:endParaRPr lang="en-US" sz="513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120395" y="4627947"/>
            <a:ext cx="1909183" cy="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131" b="1">
                <a:solidFill>
                  <a:srgbClr val="FF0000"/>
                </a:solidFill>
                <a:latin typeface="Times New Roman" panose="02020603050405020304" pitchFamily="18" charset="0"/>
              </a:rPr>
              <a:t>Tiến: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607797" y="1684573"/>
            <a:ext cx="43552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8671" y="2365807"/>
            <a:ext cx="55732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26"/>
          <p:cNvSpPr>
            <a:spLocks/>
          </p:cNvSpPr>
          <p:nvPr/>
        </p:nvSpPr>
        <p:spPr bwMode="auto">
          <a:xfrm rot="5400000">
            <a:off x="3912844" y="3147004"/>
            <a:ext cx="308530" cy="4618074"/>
          </a:xfrm>
          <a:prstGeom prst="rightBrace">
            <a:avLst>
              <a:gd name="adj1" fmla="val 42479"/>
              <a:gd name="adj2" fmla="val 5084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lIns="107467" tIns="53734" rIns="107467" bIns="537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5131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218034" y="5564644"/>
            <a:ext cx="2877966" cy="8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131" b="1">
                <a:solidFill>
                  <a:srgbClr val="0000CC"/>
                </a:solidFill>
                <a:latin typeface="Times New Roman" panose="02020603050405020304" pitchFamily="18" charset="0"/>
              </a:rPr>
              <a:t>  ? kg</a:t>
            </a:r>
          </a:p>
        </p:txBody>
      </p:sp>
    </p:spTree>
    <p:extLst>
      <p:ext uri="{BB962C8B-B14F-4D97-AF65-F5344CB8AC3E}">
        <p14:creationId xmlns:p14="http://schemas.microsoft.com/office/powerpoint/2010/main" val="18578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4" grpId="0" animBg="1"/>
      <p:bldP spid="38" grpId="0"/>
      <p:bldP spid="40" grpId="0"/>
      <p:bldP spid="65" grpId="0"/>
      <p:bldP spid="66" grpId="0" animBg="1"/>
      <p:bldP spid="68" grpId="0"/>
      <p:bldP spid="36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30196" y="373938"/>
            <a:ext cx="4120724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65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198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23555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816075" y="2102939"/>
            <a:ext cx="3614735" cy="238185"/>
            <a:chOff x="1344" y="2112"/>
            <a:chExt cx="1536" cy="96"/>
          </a:xfrm>
        </p:grpSpPr>
        <p:sp>
          <p:nvSpPr>
            <p:cNvPr id="23573" name="Line 6"/>
            <p:cNvSpPr>
              <a:spLocks noChangeShapeType="1"/>
            </p:cNvSpPr>
            <p:nvPr/>
          </p:nvSpPr>
          <p:spPr bwMode="auto">
            <a:xfrm>
              <a:off x="1344" y="2160"/>
              <a:ext cx="1536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3574" name="Line 7"/>
            <p:cNvSpPr>
              <a:spLocks noChangeShapeType="1"/>
            </p:cNvSpPr>
            <p:nvPr/>
          </p:nvSpPr>
          <p:spPr bwMode="auto">
            <a:xfrm>
              <a:off x="2880" y="2112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3575" name="Line 8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</p:grpSp>
      <p:sp>
        <p:nvSpPr>
          <p:cNvPr id="34" name="AutoShape 25"/>
          <p:cNvSpPr>
            <a:spLocks/>
          </p:cNvSpPr>
          <p:nvPr/>
        </p:nvSpPr>
        <p:spPr bwMode="auto">
          <a:xfrm rot="-5400000">
            <a:off x="3388343" y="67877"/>
            <a:ext cx="470199" cy="3614735"/>
          </a:xfrm>
          <a:prstGeom prst="rightBrace">
            <a:avLst>
              <a:gd name="adj1" fmla="val 64598"/>
              <a:gd name="adj2" fmla="val 49282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4198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20359" y="1437749"/>
            <a:ext cx="1632739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FF0000"/>
                </a:solidFill>
                <a:latin typeface="Times New Roman" panose="02020603050405020304" pitchFamily="18" charset="0"/>
              </a:rPr>
              <a:t>Nam: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2712046" y="939165"/>
            <a:ext cx="2448492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0033CC"/>
                </a:solidFill>
                <a:latin typeface="Times New Roman" panose="02020603050405020304" pitchFamily="18" charset="0"/>
              </a:rPr>
              <a:t>32,6kg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758072" y="3086532"/>
            <a:ext cx="4618074" cy="151796"/>
            <a:chOff x="1344" y="2112"/>
            <a:chExt cx="1536" cy="96"/>
          </a:xfrm>
        </p:grpSpPr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1344" y="2160"/>
              <a:ext cx="1536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2880" y="2112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99"/>
            </a:p>
          </p:txBody>
        </p:sp>
      </p:grpSp>
      <p:sp>
        <p:nvSpPr>
          <p:cNvPr id="62" name="Line 21"/>
          <p:cNvSpPr>
            <a:spLocks noChangeShapeType="1"/>
          </p:cNvSpPr>
          <p:nvPr/>
        </p:nvSpPr>
        <p:spPr bwMode="auto">
          <a:xfrm flipH="1">
            <a:off x="5399957" y="3005080"/>
            <a:ext cx="0" cy="306062"/>
          </a:xfrm>
          <a:prstGeom prst="line">
            <a:avLst/>
          </a:prstGeom>
          <a:ln w="76200">
            <a:solidFill>
              <a:srgbClr val="C0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107481" tIns="53741" rIns="107481" bIns="53741"/>
          <a:lstStyle/>
          <a:p>
            <a:pPr>
              <a:defRPr/>
            </a:pPr>
            <a:endParaRPr lang="en-US" sz="4198">
              <a:solidFill>
                <a:srgbClr val="002060"/>
              </a:solidFill>
            </a:endParaRPr>
          </a:p>
        </p:txBody>
      </p:sp>
      <p:sp>
        <p:nvSpPr>
          <p:cNvPr id="64" name="AutoShape 26"/>
          <p:cNvSpPr>
            <a:spLocks/>
          </p:cNvSpPr>
          <p:nvPr/>
        </p:nvSpPr>
        <p:spPr bwMode="auto">
          <a:xfrm rot="5400000">
            <a:off x="3912844" y="1156370"/>
            <a:ext cx="308530" cy="4618074"/>
          </a:xfrm>
          <a:prstGeom prst="rightBrace">
            <a:avLst>
              <a:gd name="adj1" fmla="val 42479"/>
              <a:gd name="adj2" fmla="val 50843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lIns="107467" tIns="53734" rIns="107467" bIns="537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4198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5456727" y="2193030"/>
            <a:ext cx="2500325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0033CC"/>
                </a:solidFill>
                <a:latin typeface="Times New Roman" panose="02020603050405020304" pitchFamily="18" charset="0"/>
              </a:rPr>
              <a:t>4,8kg</a:t>
            </a:r>
          </a:p>
        </p:txBody>
      </p:sp>
      <p:sp>
        <p:nvSpPr>
          <p:cNvPr id="66" name="AutoShape 28"/>
          <p:cNvSpPr>
            <a:spLocks/>
          </p:cNvSpPr>
          <p:nvPr/>
        </p:nvSpPr>
        <p:spPr bwMode="auto">
          <a:xfrm rot="16200000">
            <a:off x="5789322" y="2531796"/>
            <a:ext cx="228312" cy="945335"/>
          </a:xfrm>
          <a:prstGeom prst="rightBrace">
            <a:avLst>
              <a:gd name="adj1" fmla="val 22222"/>
              <a:gd name="adj2" fmla="val 50000"/>
            </a:avLst>
          </a:prstGeom>
          <a:ln w="762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7481" tIns="53741" rIns="107481" bIns="53741" anchor="ctr"/>
          <a:lstStyle/>
          <a:p>
            <a:pPr algn="ctr">
              <a:defRPr/>
            </a:pPr>
            <a:endParaRPr lang="en-US" sz="4198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211720" y="2801450"/>
            <a:ext cx="1546352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FF0000"/>
                </a:solidFill>
                <a:latin typeface="Times New Roman" panose="02020603050405020304" pitchFamily="18" charset="0"/>
              </a:rPr>
              <a:t>Tiến:</a:t>
            </a:r>
          </a:p>
        </p:txBody>
      </p:sp>
      <p:sp>
        <p:nvSpPr>
          <p:cNvPr id="69" name="Text Box 35"/>
          <p:cNvSpPr txBox="1">
            <a:spLocks noChangeArrowheads="1"/>
          </p:cNvSpPr>
          <p:nvPr/>
        </p:nvSpPr>
        <p:spPr bwMode="auto">
          <a:xfrm>
            <a:off x="3218034" y="3572775"/>
            <a:ext cx="1698148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CC"/>
                </a:solidFill>
                <a:latin typeface="Times New Roman" panose="02020603050405020304" pitchFamily="18" charset="0"/>
              </a:rPr>
              <a:t>  ? kg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5648015" y="2947076"/>
            <a:ext cx="6213789" cy="190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198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giải:</a:t>
            </a:r>
            <a:endParaRPr lang="en-US" altLang="vi-VN" sz="4198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vi-VN" sz="4198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4198" b="1">
                <a:solidFill>
                  <a:srgbClr val="0033CC"/>
                </a:solidFill>
                <a:latin typeface="Times New Roman" panose="02020603050405020304" pitchFamily="18" charset="0"/>
              </a:rPr>
              <a:t>Tiến cân nặng là:</a:t>
            </a:r>
          </a:p>
          <a:p>
            <a:pPr eaLnBrk="1" hangingPunct="1"/>
            <a:r>
              <a:rPr lang="en-US" altLang="vi-VN" sz="3265">
                <a:solidFill>
                  <a:srgbClr val="002060"/>
                </a:solidFill>
                <a:latin typeface="Times New Roman" panose="02020603050405020304" pitchFamily="18" charset="0"/>
              </a:rPr>
              <a:t>			</a:t>
            </a: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5646781" y="4328056"/>
            <a:ext cx="6213790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198" b="1">
                <a:solidFill>
                  <a:srgbClr val="0033CC"/>
                </a:solidFill>
                <a:latin typeface="Times New Roman" panose="02020603050405020304" pitchFamily="18" charset="0"/>
              </a:rPr>
              <a:t>32,6 + 4,8 = 37,4 (kg)</a:t>
            </a: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5644313" y="5031504"/>
            <a:ext cx="6213790" cy="125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>
                <a:solidFill>
                  <a:srgbClr val="002060"/>
                </a:solidFill>
                <a:latin typeface="Times New Roman" panose="02020603050405020304" pitchFamily="18" charset="0"/>
              </a:rPr>
              <a:t>	         </a:t>
            </a:r>
            <a:r>
              <a:rPr lang="en-US" altLang="vi-VN" sz="4198" b="1">
                <a:solidFill>
                  <a:srgbClr val="FF0000"/>
                </a:solidFill>
                <a:latin typeface="Times New Roman" panose="02020603050405020304" pitchFamily="18" charset="0"/>
              </a:rPr>
              <a:t>Đáp số: 37,4 kg</a:t>
            </a:r>
          </a:p>
          <a:p>
            <a:pPr eaLnBrk="1" hangingPunct="1"/>
            <a:r>
              <a:rPr lang="en-US" altLang="vi-VN" sz="3265">
                <a:solidFill>
                  <a:srgbClr val="002060"/>
                </a:solidFill>
                <a:latin typeface="Times New Roman" panose="02020603050405020304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8661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4" grpId="0" animBg="1"/>
      <p:bldP spid="38" grpId="0"/>
      <p:bldP spid="40" grpId="0"/>
      <p:bldP spid="64" grpId="0" animBg="1"/>
      <p:bldP spid="65" grpId="0"/>
      <p:bldP spid="66" grpId="0" animBg="1"/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323" y="29619"/>
            <a:ext cx="11551355" cy="15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Muốn cộng hai số thập phân ta làm như thế nào?</a:t>
            </a:r>
            <a:endParaRPr lang="en-US" altLang="vi-VN" sz="4664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20323" y="1456260"/>
            <a:ext cx="11551355" cy="540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10"/>
              </a:spcBef>
            </a:pP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</a:rPr>
              <a:t>Muốn cộng hai số thập phân ta làm như sau:</a:t>
            </a:r>
          </a:p>
          <a:p>
            <a:pPr>
              <a:spcBef>
                <a:spcPts val="710"/>
              </a:spcBef>
            </a:pPr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</a:rPr>
              <a:t>- Viết số hạng này dưới số hạng kia sao cho các chữ số ở cùng một hàng đặt thẳng cột với nhau.</a:t>
            </a:r>
          </a:p>
          <a:p>
            <a:pPr>
              <a:spcBef>
                <a:spcPts val="710"/>
              </a:spcBef>
              <a:buFontTx/>
              <a:buChar char="-"/>
            </a:pPr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</a:rPr>
              <a:t> Cộng như cộng các số tự nhiên.</a:t>
            </a:r>
          </a:p>
          <a:p>
            <a:pPr>
              <a:spcBef>
                <a:spcPts val="710"/>
              </a:spcBef>
            </a:pPr>
            <a:r>
              <a:rPr lang="en-US" altLang="vi-VN" sz="4664" b="1">
                <a:solidFill>
                  <a:srgbClr val="0000CC"/>
                </a:solidFill>
                <a:latin typeface="Times New Roman" panose="02020603050405020304" pitchFamily="18" charset="0"/>
              </a:rPr>
              <a:t>- Viết dấu phẩy ở tổng thẳng cột với các dấu phẩy của các số hạng.</a:t>
            </a:r>
          </a:p>
        </p:txBody>
      </p:sp>
      <p:sp>
        <p:nvSpPr>
          <p:cNvPr id="24580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874949" y="1633973"/>
            <a:ext cx="6171830" cy="22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75,8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249, 19</a:t>
            </a:r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519523" y="3708528"/>
            <a:ext cx="2344826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811139" y="2212776"/>
            <a:ext cx="95644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5942969" y="4079998"/>
            <a:ext cx="432435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sz="5597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2519523" y="3808491"/>
            <a:ext cx="6486530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597" b="1">
                <a:solidFill>
                  <a:srgbClr val="FF0000"/>
                </a:solidFill>
                <a:latin typeface="Times New Roman" panose="02020603050405020304" pitchFamily="18" charset="0"/>
              </a:rPr>
              <a:t>1007, 19</a:t>
            </a: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5467834" y="3708528"/>
            <a:ext cx="1352595" cy="9698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5597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5467834" y="3708528"/>
            <a:ext cx="1352595" cy="96984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19166" name="Text Box 30"/>
          <p:cNvSpPr txBox="1">
            <a:spLocks noChangeArrowheads="1"/>
          </p:cNvSpPr>
          <p:nvPr/>
        </p:nvSpPr>
        <p:spPr bwMode="auto">
          <a:xfrm>
            <a:off x="7510301" y="2692848"/>
            <a:ext cx="5166023" cy="22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75,8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249,19</a:t>
            </a:r>
          </a:p>
        </p:txBody>
      </p:sp>
      <p:sp>
        <p:nvSpPr>
          <p:cNvPr id="219167" name="Line 31"/>
          <p:cNvSpPr>
            <a:spLocks noChangeShapeType="1"/>
          </p:cNvSpPr>
          <p:nvPr/>
        </p:nvSpPr>
        <p:spPr bwMode="auto">
          <a:xfrm>
            <a:off x="7325183" y="4778509"/>
            <a:ext cx="276813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7170918" y="3124789"/>
            <a:ext cx="828094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70" name="Text Box 34"/>
          <p:cNvSpPr txBox="1">
            <a:spLocks noChangeArrowheads="1"/>
          </p:cNvSpPr>
          <p:nvPr/>
        </p:nvSpPr>
        <p:spPr bwMode="auto">
          <a:xfrm>
            <a:off x="7585582" y="4639054"/>
            <a:ext cx="2522539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FF0000"/>
                </a:solidFill>
                <a:latin typeface="Times New Roman" panose="02020603050405020304" pitchFamily="18" charset="0"/>
              </a:rPr>
              <a:t>324,99</a:t>
            </a:r>
          </a:p>
        </p:txBody>
      </p:sp>
      <p:pic>
        <p:nvPicPr>
          <p:cNvPr id="25613" name="Picture 4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22" y="1060109"/>
            <a:ext cx="3109980" cy="136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51"/>
          <p:cNvSpPr txBox="1">
            <a:spLocks noChangeArrowheads="1"/>
          </p:cNvSpPr>
          <p:nvPr/>
        </p:nvSpPr>
        <p:spPr bwMode="auto">
          <a:xfrm>
            <a:off x="496390" y="414664"/>
            <a:ext cx="10685416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vi-VN" sz="5597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597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5597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597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5597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vi-VN" sz="5597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vi-VN" sz="5597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597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5597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Ai  </a:t>
            </a:r>
            <a:r>
              <a:rPr lang="en-US" altLang="vi-VN" sz="5597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5597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25615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25616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9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4" grpId="0" animBg="1"/>
      <p:bldP spid="219147" grpId="0"/>
      <p:bldP spid="219150" grpId="0"/>
      <p:bldP spid="219151" grpId="0"/>
      <p:bldP spid="219154" grpId="0" animBg="1"/>
      <p:bldP spid="219162" grpId="0" animBg="1"/>
      <p:bldP spid="219166" grpId="0"/>
      <p:bldP spid="219167" grpId="0" animBg="1"/>
      <p:bldP spid="219168" grpId="0"/>
      <p:bldP spid="219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72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854663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BẮT ĐẦU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519523" y="3708528"/>
            <a:ext cx="2344826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811139" y="2212776"/>
            <a:ext cx="95644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5942969" y="4079998"/>
            <a:ext cx="432435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sz="5597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2519523" y="3808491"/>
            <a:ext cx="6486530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5597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5467834" y="3708528"/>
            <a:ext cx="1352595" cy="9698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5597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1" name="Picture 4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22" y="1060109"/>
            <a:ext cx="3109980" cy="136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51"/>
          <p:cNvSpPr txBox="1">
            <a:spLocks noChangeArrowheads="1"/>
          </p:cNvSpPr>
          <p:nvPr/>
        </p:nvSpPr>
        <p:spPr bwMode="auto">
          <a:xfrm>
            <a:off x="2568888" y="414664"/>
            <a:ext cx="8071139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 i="1">
                <a:solidFill>
                  <a:srgbClr val="0000FF"/>
                </a:solidFill>
                <a:latin typeface="Times New Roman" panose="02020603050405020304" pitchFamily="18" charset="0"/>
              </a:rPr>
              <a:t>Trò chơi : “Ai  đúng”</a:t>
            </a:r>
          </a:p>
        </p:txBody>
      </p:sp>
      <p:sp>
        <p:nvSpPr>
          <p:cNvPr id="26633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26634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568887" y="1633973"/>
            <a:ext cx="2295462" cy="22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0,995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0,868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579995" y="3896114"/>
            <a:ext cx="2616333" cy="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597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5597" b="1">
                <a:solidFill>
                  <a:srgbClr val="FF0000"/>
                </a:solidFill>
                <a:latin typeface="Times New Roman" panose="02020603050405020304" pitchFamily="18" charset="0"/>
              </a:rPr>
              <a:t>1,863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467834" y="3708528"/>
            <a:ext cx="1352595" cy="96984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597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pic>
        <p:nvPicPr>
          <p:cNvPr id="15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959" y="2603261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4" grpId="0" animBg="1"/>
      <p:bldP spid="219147" grpId="0"/>
      <p:bldP spid="219150" grpId="0"/>
      <p:bldP spid="219151" grpId="0"/>
      <p:bldP spid="219154" grpId="0" animBg="1"/>
      <p:bldP spid="18" grpId="0"/>
      <p:bldP spid="19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874949" y="1633974"/>
            <a:ext cx="6171830" cy="19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57,648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35,37</a:t>
            </a:r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519523" y="3708528"/>
            <a:ext cx="2344826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811139" y="2212776"/>
            <a:ext cx="95644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5942969" y="4079998"/>
            <a:ext cx="432435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sz="4664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2568888" y="3718401"/>
            <a:ext cx="648653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93,018</a:t>
            </a: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5467834" y="3708528"/>
            <a:ext cx="1352595" cy="82627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4664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5467834" y="3708528"/>
            <a:ext cx="1352595" cy="1161242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841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pic>
        <p:nvPicPr>
          <p:cNvPr id="27657" name="Picture 4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22" y="1060109"/>
            <a:ext cx="3109980" cy="136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51"/>
          <p:cNvSpPr txBox="1">
            <a:spLocks noChangeArrowheads="1"/>
          </p:cNvSpPr>
          <p:nvPr/>
        </p:nvSpPr>
        <p:spPr bwMode="auto">
          <a:xfrm>
            <a:off x="2568888" y="414664"/>
            <a:ext cx="8071139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 i="1">
                <a:solidFill>
                  <a:srgbClr val="0000FF"/>
                </a:solidFill>
                <a:latin typeface="Times New Roman" panose="02020603050405020304" pitchFamily="18" charset="0"/>
              </a:rPr>
              <a:t>Trò chơi : “Ai  đúng”</a:t>
            </a:r>
          </a:p>
        </p:txBody>
      </p:sp>
      <p:sp>
        <p:nvSpPr>
          <p:cNvPr id="27659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27660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107" y="202949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4" grpId="0" animBg="1"/>
      <p:bldP spid="219147" grpId="0"/>
      <p:bldP spid="219150" grpId="0"/>
      <p:bldP spid="219151" grpId="0"/>
      <p:bldP spid="219154" grpId="0" animBg="1"/>
      <p:bldP spid="2191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2874949" y="1633974"/>
            <a:ext cx="6171830" cy="19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17,5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4  ,26</a:t>
            </a:r>
          </a:p>
        </p:txBody>
      </p:sp>
      <p:sp>
        <p:nvSpPr>
          <p:cNvPr id="219144" name="Line 8"/>
          <p:cNvSpPr>
            <a:spLocks noChangeShapeType="1"/>
          </p:cNvSpPr>
          <p:nvPr/>
        </p:nvSpPr>
        <p:spPr bwMode="auto">
          <a:xfrm>
            <a:off x="2519523" y="3708528"/>
            <a:ext cx="2344826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811139" y="2212776"/>
            <a:ext cx="95644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5942969" y="4079998"/>
            <a:ext cx="432435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vi-VN" sz="4664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2519523" y="3808492"/>
            <a:ext cx="648653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57,76</a:t>
            </a: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5467834" y="3708528"/>
            <a:ext cx="1352595" cy="82627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4664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5467834" y="3708528"/>
            <a:ext cx="1352595" cy="1161242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6841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19166" name="Text Box 30"/>
          <p:cNvSpPr txBox="1">
            <a:spLocks noChangeArrowheads="1"/>
          </p:cNvSpPr>
          <p:nvPr/>
        </p:nvSpPr>
        <p:spPr bwMode="auto">
          <a:xfrm>
            <a:off x="7510301" y="2692848"/>
            <a:ext cx="5166023" cy="19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  17,5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    4,26</a:t>
            </a:r>
          </a:p>
        </p:txBody>
      </p:sp>
      <p:sp>
        <p:nvSpPr>
          <p:cNvPr id="219167" name="Line 31"/>
          <p:cNvSpPr>
            <a:spLocks noChangeShapeType="1"/>
          </p:cNvSpPr>
          <p:nvPr/>
        </p:nvSpPr>
        <p:spPr bwMode="auto">
          <a:xfrm>
            <a:off x="7325183" y="4635351"/>
            <a:ext cx="276813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7170918" y="3124790"/>
            <a:ext cx="828094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9170" name="Text Box 34"/>
          <p:cNvSpPr txBox="1">
            <a:spLocks noChangeArrowheads="1"/>
          </p:cNvSpPr>
          <p:nvPr/>
        </p:nvSpPr>
        <p:spPr bwMode="auto">
          <a:xfrm>
            <a:off x="7585582" y="4639054"/>
            <a:ext cx="2522539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  21,76</a:t>
            </a:r>
          </a:p>
        </p:txBody>
      </p:sp>
      <p:pic>
        <p:nvPicPr>
          <p:cNvPr id="28685" name="Picture 4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22" y="1060109"/>
            <a:ext cx="3109980" cy="136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 Box 51"/>
          <p:cNvSpPr txBox="1">
            <a:spLocks noChangeArrowheads="1"/>
          </p:cNvSpPr>
          <p:nvPr/>
        </p:nvSpPr>
        <p:spPr bwMode="auto">
          <a:xfrm>
            <a:off x="2568888" y="414664"/>
            <a:ext cx="8071139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 i="1">
                <a:solidFill>
                  <a:srgbClr val="0000FF"/>
                </a:solidFill>
                <a:latin typeface="Times New Roman" panose="02020603050405020304" pitchFamily="18" charset="0"/>
              </a:rPr>
              <a:t>Trò chơi : “Ai  đúng”</a:t>
            </a:r>
          </a:p>
        </p:txBody>
      </p:sp>
      <p:sp>
        <p:nvSpPr>
          <p:cNvPr id="28687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pic>
        <p:nvPicPr>
          <p:cNvPr id="28688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0" y="49365"/>
            <a:ext cx="1662359" cy="1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73" y="59238"/>
            <a:ext cx="1662358" cy="122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4" grpId="0" animBg="1"/>
      <p:bldP spid="219147" grpId="0"/>
      <p:bldP spid="219150" grpId="0"/>
      <p:bldP spid="219151" grpId="0"/>
      <p:bldP spid="219154" grpId="0" animBg="1"/>
      <p:bldP spid="219162" grpId="0" animBg="1"/>
      <p:bldP spid="219166" grpId="0"/>
      <p:bldP spid="219167" grpId="0" animBg="1"/>
      <p:bldP spid="219168" grpId="0"/>
      <p:bldP spid="219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0,009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vi-VN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9m </a:t>
            </a:r>
            <a:r>
              <a:rPr lang="en-US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km</a:t>
            </a:r>
            <a:endParaRPr lang="vi-VN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0,009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9000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90 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0,09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4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3,4 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en-US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alt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</a:t>
            </a:r>
            <a:r>
              <a:rPr lang="en-US" alt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vi-VN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3,4 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340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30,4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304 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7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18,07</a:t>
              </a:r>
              <a:endPara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1219170">
                <a:defRPr/>
              </a:pP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399" y="381000"/>
            <a:ext cx="5384801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  <a:p>
            <a:r>
              <a:rPr lang="pt-BR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18km</a:t>
            </a:r>
            <a:r>
              <a:rPr lang="pt-BR" altLang="vi-VN" sz="4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7ha </a:t>
            </a:r>
            <a:r>
              <a:rPr lang="pt-BR" altLang="vi-V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</a:t>
            </a:r>
            <a:r>
              <a:rPr lang="pt-BR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pt-BR" altLang="vi-VN" sz="4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18,07</a:t>
              </a:r>
              <a:endPara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1870000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187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1807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2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KHÁM PHÁ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4818687" y="4045443"/>
            <a:ext cx="4482321" cy="5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33"/>
          <p:cNvSpPr>
            <a:spLocks noChangeArrowheads="1"/>
          </p:cNvSpPr>
          <p:nvPr/>
        </p:nvSpPr>
        <p:spPr bwMode="auto">
          <a:xfrm>
            <a:off x="917636" y="1295825"/>
            <a:ext cx="10361664" cy="9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265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90741" y="182649"/>
            <a:ext cx="11810520" cy="297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664" b="1" dirty="0">
                <a:solidFill>
                  <a:srgbClr val="FF0000"/>
                </a:solidFill>
                <a:latin typeface="Arial" panose="020B0604020202020204" pitchFamily="34" charset="0"/>
              </a:rPr>
              <a:t>a) </a:t>
            </a:r>
            <a:r>
              <a:rPr lang="en-US" altLang="vi-VN" sz="4664" b="1" dirty="0" err="1">
                <a:solidFill>
                  <a:srgbClr val="FF0000"/>
                </a:solidFill>
                <a:latin typeface="Arial" panose="020B0604020202020204" pitchFamily="34" charset="0"/>
              </a:rPr>
              <a:t>Ví</a:t>
            </a:r>
            <a:r>
              <a:rPr lang="en-US" altLang="vi-VN" sz="466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FF0000"/>
                </a:solidFill>
                <a:latin typeface="Arial" panose="020B0604020202020204" pitchFamily="34" charset="0"/>
              </a:rPr>
              <a:t>dụ</a:t>
            </a:r>
            <a:r>
              <a:rPr lang="en-US" altLang="vi-VN" sz="4664" b="1" dirty="0">
                <a:solidFill>
                  <a:srgbClr val="FF0000"/>
                </a:solidFill>
                <a:latin typeface="Arial" panose="020B0604020202020204" pitchFamily="34" charset="0"/>
              </a:rPr>
              <a:t> 1: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Đường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gấp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khúc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ABC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đoạn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thẳng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AB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dài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1,84m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đoạn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thẳng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BC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dài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2,45m.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Hỏi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đường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gấp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khúc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đó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dài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bao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nhiêu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664" b="1" dirty="0" err="1">
                <a:solidFill>
                  <a:srgbClr val="0000FF"/>
                </a:solidFill>
                <a:latin typeface="Arial" panose="020B0604020202020204" pitchFamily="34" charset="0"/>
              </a:rPr>
              <a:t>mét</a:t>
            </a:r>
            <a:r>
              <a:rPr lang="en-US" altLang="vi-VN" sz="4664" b="1" dirty="0">
                <a:solidFill>
                  <a:srgbClr val="0000FF"/>
                </a:solidFill>
                <a:latin typeface="Arial" panose="020B0604020202020204" pitchFamily="34" charset="0"/>
              </a:rPr>
              <a:t>?	</a:t>
            </a:r>
          </a:p>
        </p:txBody>
      </p:sp>
      <p:sp>
        <p:nvSpPr>
          <p:cNvPr id="5125" name="Rectangle 36"/>
          <p:cNvSpPr>
            <a:spLocks noChangeArrowheads="1"/>
          </p:cNvSpPr>
          <p:nvPr/>
        </p:nvSpPr>
        <p:spPr bwMode="auto">
          <a:xfrm>
            <a:off x="-49913" y="-46897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123878" y="1021850"/>
            <a:ext cx="649516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818687" y="4045443"/>
            <a:ext cx="4482321" cy="5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Rectangle 31"/>
          <p:cNvSpPr>
            <a:spLocks noChangeArrowheads="1"/>
          </p:cNvSpPr>
          <p:nvPr/>
        </p:nvSpPr>
        <p:spPr bwMode="auto">
          <a:xfrm rot="-489985">
            <a:off x="6908050" y="4613137"/>
            <a:ext cx="1791941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4818687" y="4045443"/>
            <a:ext cx="4482321" cy="5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Rectangle 31"/>
          <p:cNvSpPr>
            <a:spLocks noChangeArrowheads="1"/>
          </p:cNvSpPr>
          <p:nvPr/>
        </p:nvSpPr>
        <p:spPr bwMode="auto">
          <a:xfrm rot="-489985">
            <a:off x="6908050" y="4613137"/>
            <a:ext cx="1791941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4664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4506454" y="4794553"/>
            <a:ext cx="3047041" cy="0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flipV="1">
            <a:off x="7543622" y="3037168"/>
            <a:ext cx="2415171" cy="1714191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" name="Group 17"/>
          <p:cNvGrpSpPr>
            <a:grpSpLocks/>
          </p:cNvGrpSpPr>
          <p:nvPr/>
        </p:nvGrpSpPr>
        <p:grpSpPr bwMode="auto">
          <a:xfrm>
            <a:off x="3632698" y="2738140"/>
            <a:ext cx="7445441" cy="2733451"/>
            <a:chOff x="609600" y="3546031"/>
            <a:chExt cx="3339899" cy="1944946"/>
          </a:xfrm>
        </p:grpSpPr>
        <p:sp>
          <p:nvSpPr>
            <p:cNvPr id="5146" name="TextBox 14"/>
            <p:cNvSpPr txBox="1">
              <a:spLocks noChangeArrowheads="1"/>
            </p:cNvSpPr>
            <p:nvPr/>
          </p:nvSpPr>
          <p:spPr bwMode="auto">
            <a:xfrm>
              <a:off x="609600" y="4495265"/>
              <a:ext cx="304800" cy="57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664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47" name="TextBox 15"/>
            <p:cNvSpPr txBox="1">
              <a:spLocks noChangeArrowheads="1"/>
            </p:cNvSpPr>
            <p:nvPr/>
          </p:nvSpPr>
          <p:spPr bwMode="auto">
            <a:xfrm>
              <a:off x="2368082" y="4914567"/>
              <a:ext cx="304800" cy="57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664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48" name="TextBox 16"/>
            <p:cNvSpPr txBox="1">
              <a:spLocks noChangeArrowheads="1"/>
            </p:cNvSpPr>
            <p:nvPr/>
          </p:nvSpPr>
          <p:spPr bwMode="auto">
            <a:xfrm rot="386831">
              <a:off x="3657600" y="3546031"/>
              <a:ext cx="291899" cy="57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4664" b="1">
                  <a:latin typeface="Times New Roman" panose="02020603050405020304" pitchFamily="18" charset="0"/>
                </a:rPr>
                <a:t>C</a:t>
              </a:r>
            </a:p>
          </p:txBody>
        </p:sp>
      </p:grpSp>
      <p:cxnSp>
        <p:nvCxnSpPr>
          <p:cNvPr id="58" name="Straight Connector 57"/>
          <p:cNvCxnSpPr/>
          <p:nvPr/>
        </p:nvCxnSpPr>
        <p:spPr>
          <a:xfrm>
            <a:off x="385731" y="1672232"/>
            <a:ext cx="69851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22"/>
          <p:cNvSpPr>
            <a:spLocks/>
          </p:cNvSpPr>
          <p:nvPr/>
        </p:nvSpPr>
        <p:spPr bwMode="auto">
          <a:xfrm rot="-5400000">
            <a:off x="5735637" y="3082829"/>
            <a:ext cx="380109" cy="2838474"/>
          </a:xfrm>
          <a:prstGeom prst="rightBrace">
            <a:avLst>
              <a:gd name="adj1" fmla="val 7122"/>
              <a:gd name="adj2" fmla="val 50000"/>
            </a:avLst>
          </a:prstGeom>
          <a:noFill/>
          <a:ln w="762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4664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415130" y="3802322"/>
            <a:ext cx="3032231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 1,84 m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8724674" y="1672232"/>
            <a:ext cx="31284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53680" y="2421342"/>
            <a:ext cx="41614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ight Brace 65"/>
          <p:cNvSpPr>
            <a:spLocks/>
          </p:cNvSpPr>
          <p:nvPr/>
        </p:nvSpPr>
        <p:spPr bwMode="auto">
          <a:xfrm rot="-7384914">
            <a:off x="8382206" y="2114664"/>
            <a:ext cx="535608" cy="3071722"/>
          </a:xfrm>
          <a:prstGeom prst="rightBrace">
            <a:avLst>
              <a:gd name="adj1" fmla="val 8310"/>
              <a:gd name="adj2" fmla="val 47125"/>
            </a:avLst>
          </a:prstGeom>
          <a:noFill/>
          <a:ln w="762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4664">
              <a:latin typeface="Times New Roman" panose="02020603050405020304" pitchFamily="18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-2132975">
            <a:off x="6935201" y="2748668"/>
            <a:ext cx="2576841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2,45m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5846708" y="2421342"/>
            <a:ext cx="60064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5731" y="3161813"/>
            <a:ext cx="52067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33"/>
          <p:cNvSpPr>
            <a:spLocks noChangeArrowheads="1"/>
          </p:cNvSpPr>
          <p:nvPr/>
        </p:nvSpPr>
        <p:spPr bwMode="auto">
          <a:xfrm rot="10317574">
            <a:off x="4486709" y="3781341"/>
            <a:ext cx="5817638" cy="1747513"/>
          </a:xfrm>
          <a:custGeom>
            <a:avLst/>
            <a:gdLst>
              <a:gd name="T0" fmla="*/ 2147483647 w 2792412"/>
              <a:gd name="T1" fmla="*/ 0 h 1300162"/>
              <a:gd name="T2" fmla="*/ 2147483647 w 2792412"/>
              <a:gd name="T3" fmla="*/ 145309454 h 1300162"/>
              <a:gd name="T4" fmla="*/ 2147483647 w 2792412"/>
              <a:gd name="T5" fmla="*/ 145309454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lnTo>
                  <a:pt x="1396207" y="0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76200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07481" tIns="53741" rIns="107481" bIns="53741" anchor="ctr"/>
          <a:lstStyle/>
          <a:p>
            <a:endParaRPr lang="en-US" sz="1399"/>
          </a:p>
        </p:txBody>
      </p:sp>
      <p:sp>
        <p:nvSpPr>
          <p:cNvPr id="73" name="Arc 30"/>
          <p:cNvSpPr>
            <a:spLocks noChangeArrowheads="1"/>
          </p:cNvSpPr>
          <p:nvPr/>
        </p:nvSpPr>
        <p:spPr bwMode="auto">
          <a:xfrm rot="3649928">
            <a:off x="7435637" y="2283737"/>
            <a:ext cx="1361233" cy="4971032"/>
          </a:xfrm>
          <a:custGeom>
            <a:avLst/>
            <a:gdLst>
              <a:gd name="T0" fmla="*/ 2147483647 w 457200"/>
              <a:gd name="T1" fmla="*/ 0 h 2759075"/>
              <a:gd name="T2" fmla="*/ 2147483647 w 457200"/>
              <a:gd name="T3" fmla="*/ 2147483647 h 2759075"/>
              <a:gd name="T4" fmla="*/ 2147483647 w 457200"/>
              <a:gd name="T5" fmla="*/ 2147483647 h 2759075"/>
              <a:gd name="T6" fmla="*/ 11796480 60000 65536"/>
              <a:gd name="T7" fmla="*/ 11796480 60000 65536"/>
              <a:gd name="T8" fmla="*/ 5898240 60000 65536"/>
              <a:gd name="T9" fmla="*/ 228602 w 457200"/>
              <a:gd name="T10" fmla="*/ 0 h 2759075"/>
              <a:gd name="T11" fmla="*/ 457200 w 457200"/>
              <a:gd name="T12" fmla="*/ 1379538 h 2759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2759075" stroke="0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  <a:lnTo>
                  <a:pt x="228600" y="1379538"/>
                </a:lnTo>
                <a:lnTo>
                  <a:pt x="228602" y="0"/>
                </a:lnTo>
                <a:close/>
              </a:path>
              <a:path w="457200" h="2759075" fill="none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</a:path>
            </a:pathLst>
          </a:custGeom>
          <a:noFill/>
          <a:ln w="762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7481" tIns="53741" rIns="107481" bIns="53741" anchor="ctr"/>
          <a:lstStyle/>
          <a:p>
            <a:endParaRPr lang="en-US" sz="1399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 rot="-206493">
            <a:off x="7417742" y="5555672"/>
            <a:ext cx="1793175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>
                <a:latin typeface="Times New Roman" panose="02020603050405020304" pitchFamily="18" charset="0"/>
              </a:rPr>
              <a:t> </a:t>
            </a:r>
            <a:r>
              <a:rPr lang="en-US" altLang="vi-VN" sz="4664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388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0" grpId="0" animBg="1"/>
      <p:bldP spid="61" grpId="0"/>
      <p:bldP spid="66" grpId="0" animBg="1"/>
      <p:bldP spid="72" grpId="0" animBg="1"/>
      <p:bldP spid="73" grpId="0" animBg="1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950958" y="1293357"/>
            <a:ext cx="2987802" cy="53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vi-VN" altLang="vi-VN" sz="3732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8185364" y="4345334"/>
            <a:ext cx="1095898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3732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Rectangle 31"/>
          <p:cNvSpPr>
            <a:spLocks noChangeArrowheads="1"/>
          </p:cNvSpPr>
          <p:nvPr/>
        </p:nvSpPr>
        <p:spPr bwMode="auto">
          <a:xfrm rot="-489985">
            <a:off x="3041556" y="1903012"/>
            <a:ext cx="1195861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3732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Rectangle 33"/>
          <p:cNvSpPr>
            <a:spLocks noChangeArrowheads="1"/>
          </p:cNvSpPr>
          <p:nvPr/>
        </p:nvSpPr>
        <p:spPr bwMode="auto">
          <a:xfrm>
            <a:off x="917636" y="1295825"/>
            <a:ext cx="9434841" cy="9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265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94334" y="2038765"/>
            <a:ext cx="2126387" cy="2468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2620720" y="1281016"/>
            <a:ext cx="1704319" cy="760217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5677" y="819456"/>
            <a:ext cx="4713101" cy="1808795"/>
            <a:chOff x="609600" y="3581455"/>
            <a:chExt cx="3276600" cy="1808995"/>
          </a:xfrm>
        </p:grpSpPr>
        <p:sp>
          <p:nvSpPr>
            <p:cNvPr id="6181" name="TextBox 14"/>
            <p:cNvSpPr txBox="1">
              <a:spLocks noChangeArrowheads="1"/>
            </p:cNvSpPr>
            <p:nvPr/>
          </p:nvSpPr>
          <p:spPr bwMode="auto">
            <a:xfrm>
              <a:off x="609600" y="4495265"/>
              <a:ext cx="304800" cy="66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732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82" name="TextBox 15"/>
            <p:cNvSpPr txBox="1">
              <a:spLocks noChangeArrowheads="1"/>
            </p:cNvSpPr>
            <p:nvPr/>
          </p:nvSpPr>
          <p:spPr bwMode="auto">
            <a:xfrm>
              <a:off x="2362200" y="4723719"/>
              <a:ext cx="304800" cy="66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732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83" name="TextBox 16"/>
            <p:cNvSpPr txBox="1">
              <a:spLocks noChangeArrowheads="1"/>
            </p:cNvSpPr>
            <p:nvPr/>
          </p:nvSpPr>
          <p:spPr bwMode="auto">
            <a:xfrm>
              <a:off x="3657600" y="3581455"/>
              <a:ext cx="228600" cy="66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732"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7401" y="1050236"/>
            <a:ext cx="2020253" cy="6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799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732" b="1">
                <a:solidFill>
                  <a:srgbClr val="FF0000"/>
                </a:solidFill>
                <a:latin typeface="Times New Roman" panose="02020603050405020304" pitchFamily="18" charset="0"/>
              </a:rPr>
              <a:t>1,84 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206493">
            <a:off x="2408452" y="2360676"/>
            <a:ext cx="1194627" cy="6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799">
                <a:latin typeface="Times New Roman" panose="02020603050405020304" pitchFamily="18" charset="0"/>
              </a:rPr>
              <a:t> </a:t>
            </a:r>
            <a:r>
              <a:rPr lang="en-US" altLang="vi-VN" sz="3732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vi-VN" sz="3732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8" name="Right Brace 17"/>
          <p:cNvSpPr>
            <a:spLocks/>
          </p:cNvSpPr>
          <p:nvPr/>
        </p:nvSpPr>
        <p:spPr bwMode="auto">
          <a:xfrm rot="-6751564">
            <a:off x="3080430" y="362213"/>
            <a:ext cx="488711" cy="1961016"/>
          </a:xfrm>
          <a:prstGeom prst="rightBrace">
            <a:avLst>
              <a:gd name="adj1" fmla="val 8285"/>
              <a:gd name="adj2" fmla="val 50000"/>
            </a:avLst>
          </a:prstGeom>
          <a:noFill/>
          <a:ln w="762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1355421">
            <a:off x="2182609" y="346594"/>
            <a:ext cx="1717894" cy="6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732" b="1">
                <a:solidFill>
                  <a:srgbClr val="FF0000"/>
                </a:solidFill>
                <a:latin typeface="Times New Roman" panose="02020603050405020304" pitchFamily="18" charset="0"/>
              </a:rPr>
              <a:t>2,45m</a:t>
            </a:r>
          </a:p>
        </p:txBody>
      </p:sp>
      <p:sp>
        <p:nvSpPr>
          <p:cNvPr id="24" name="Arc 30"/>
          <p:cNvSpPr>
            <a:spLocks noChangeArrowheads="1"/>
          </p:cNvSpPr>
          <p:nvPr/>
        </p:nvSpPr>
        <p:spPr bwMode="auto">
          <a:xfrm rot="4062836">
            <a:off x="2828053" y="825626"/>
            <a:ext cx="598547" cy="2805153"/>
          </a:xfrm>
          <a:custGeom>
            <a:avLst/>
            <a:gdLst>
              <a:gd name="T0" fmla="*/ 24860166 w 457200"/>
              <a:gd name="T1" fmla="*/ 0 h 2759075"/>
              <a:gd name="T2" fmla="*/ 24859989 w 457200"/>
              <a:gd name="T3" fmla="*/ 17917332 h 2759075"/>
              <a:gd name="T4" fmla="*/ 49719920 w 457200"/>
              <a:gd name="T5" fmla="*/ 17917332 h 2759075"/>
              <a:gd name="T6" fmla="*/ 11796480 60000 65536"/>
              <a:gd name="T7" fmla="*/ 11796480 60000 65536"/>
              <a:gd name="T8" fmla="*/ 5898240 60000 65536"/>
              <a:gd name="T9" fmla="*/ 228602 w 457200"/>
              <a:gd name="T10" fmla="*/ 0 h 2759075"/>
              <a:gd name="T11" fmla="*/ 457200 w 457200"/>
              <a:gd name="T12" fmla="*/ 1379538 h 2759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2759075" stroke="0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  <a:lnTo>
                  <a:pt x="228600" y="1379538"/>
                </a:lnTo>
                <a:lnTo>
                  <a:pt x="228602" y="0"/>
                </a:lnTo>
                <a:close/>
              </a:path>
              <a:path w="457200" h="2759075" fill="none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</a:path>
            </a:pathLst>
          </a:custGeom>
          <a:noFill/>
          <a:ln w="762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7481" tIns="53741" rIns="107481" bIns="53741" anchor="ctr"/>
          <a:lstStyle/>
          <a:p>
            <a:endParaRPr lang="en-US" sz="1399"/>
          </a:p>
        </p:txBody>
      </p:sp>
      <p:sp>
        <p:nvSpPr>
          <p:cNvPr id="25" name="Arc 33"/>
          <p:cNvSpPr>
            <a:spLocks noChangeArrowheads="1"/>
          </p:cNvSpPr>
          <p:nvPr/>
        </p:nvSpPr>
        <p:spPr bwMode="auto">
          <a:xfrm rot="10317574">
            <a:off x="498036" y="1274845"/>
            <a:ext cx="3849218" cy="1371106"/>
          </a:xfrm>
          <a:custGeom>
            <a:avLst/>
            <a:gdLst>
              <a:gd name="T0" fmla="*/ 390266974 w 2792412"/>
              <a:gd name="T1" fmla="*/ 0 h 1300162"/>
              <a:gd name="T2" fmla="*/ 390266389 w 2792412"/>
              <a:gd name="T3" fmla="*/ 16370652 h 1300162"/>
              <a:gd name="T4" fmla="*/ 780533077 w 2792412"/>
              <a:gd name="T5" fmla="*/ 16370652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lnTo>
                  <a:pt x="1396207" y="0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76200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07481" tIns="53741" rIns="107481" bIns="53741" anchor="ctr"/>
          <a:lstStyle/>
          <a:p>
            <a:endParaRPr lang="en-US" sz="1399"/>
          </a:p>
        </p:txBody>
      </p:sp>
      <p:sp>
        <p:nvSpPr>
          <p:cNvPr id="26" name="Right Brace 22"/>
          <p:cNvSpPr>
            <a:spLocks/>
          </p:cNvSpPr>
          <p:nvPr/>
        </p:nvSpPr>
        <p:spPr bwMode="auto">
          <a:xfrm rot="-5400000">
            <a:off x="1250232" y="825009"/>
            <a:ext cx="380109" cy="1891904"/>
          </a:xfrm>
          <a:prstGeom prst="rightBrace">
            <a:avLst>
              <a:gd name="adj1" fmla="val 7097"/>
              <a:gd name="adj2" fmla="val 50000"/>
            </a:avLst>
          </a:prstGeom>
          <a:noFill/>
          <a:ln w="762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1399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024785" y="329510"/>
            <a:ext cx="4956222" cy="19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</a:rPr>
              <a:t>Ta phải thực hiện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</a:rPr>
              <a:t>phép cộng: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009832" y="3256841"/>
            <a:ext cx="6925877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2060"/>
                </a:solidFill>
                <a:latin typeface="Times New Roman" panose="02020603050405020304" pitchFamily="18" charset="0"/>
              </a:rPr>
              <a:t>Ta có:</a:t>
            </a: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 1,84 m =        cm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3730194" y="4083701"/>
            <a:ext cx="473161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2,45 m =         cm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3896800" y="2434918"/>
            <a:ext cx="6119997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1,84  + 2,45 = ? (m)</a:t>
            </a:r>
          </a:p>
        </p:txBody>
      </p:sp>
      <p:sp>
        <p:nvSpPr>
          <p:cNvPr id="6164" name="Rectangle 36"/>
          <p:cNvSpPr>
            <a:spLocks noChangeArrowheads="1"/>
          </p:cNvSpPr>
          <p:nvPr/>
        </p:nvSpPr>
        <p:spPr bwMode="auto">
          <a:xfrm>
            <a:off x="120395" y="0"/>
            <a:ext cx="1195121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399">
              <a:latin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54004" y="3227222"/>
            <a:ext cx="1208202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endParaRPr lang="vi-VN" altLang="vi-VN" sz="466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19448" y="4009654"/>
            <a:ext cx="1573502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  <a:endParaRPr lang="vi-VN" altLang="vi-VN" sz="466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9981007" y="3154409"/>
            <a:ext cx="1295825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184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9981007" y="3950416"/>
            <a:ext cx="1116318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245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9106017" y="3506133"/>
            <a:ext cx="520798" cy="1065574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219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10965835" y="5254879"/>
            <a:ext cx="1443919" cy="7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(cm) </a:t>
            </a: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V="1">
            <a:off x="9987178" y="4805660"/>
            <a:ext cx="1289654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481" tIns="53741" rIns="107481" bIns="53741"/>
          <a:lstStyle/>
          <a:p>
            <a:endParaRPr lang="en-US" sz="1399"/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10503040" y="4783446"/>
            <a:ext cx="696043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198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10289537" y="4805660"/>
            <a:ext cx="49735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9930409" y="4798255"/>
            <a:ext cx="39862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175" name="Rectangle 19"/>
          <p:cNvSpPr>
            <a:spLocks noChangeArrowheads="1"/>
          </p:cNvSpPr>
          <p:nvPr/>
        </p:nvSpPr>
        <p:spPr bwMode="auto">
          <a:xfrm>
            <a:off x="8037270" y="4451468"/>
            <a:ext cx="1095898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vi-VN" altLang="vi-VN" sz="3732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76" name="Rectangle 23"/>
          <p:cNvSpPr>
            <a:spLocks noChangeArrowheads="1"/>
          </p:cNvSpPr>
          <p:nvPr/>
        </p:nvSpPr>
        <p:spPr bwMode="auto">
          <a:xfrm>
            <a:off x="8408739" y="4984607"/>
            <a:ext cx="1394555" cy="6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732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3795602" y="5093210"/>
            <a:ext cx="4704462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002060"/>
                </a:solidFill>
                <a:latin typeface="Times New Roman" panose="02020603050405020304" pitchFamily="18" charset="0"/>
              </a:rPr>
              <a:t>429 cm =           m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398359" y="5137638"/>
            <a:ext cx="1573502" cy="8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</a:t>
            </a:r>
            <a:endParaRPr lang="vi-VN" altLang="vi-VN" sz="466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2736728" y="5891685"/>
            <a:ext cx="8411756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Vậy: 1,84 + 2,45 =           (m)</a:t>
            </a: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7592987" y="5891685"/>
            <a:ext cx="1513030" cy="8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664" b="1">
                <a:solidFill>
                  <a:srgbClr val="C00000"/>
                </a:solidFill>
                <a:latin typeface="Times New Roman" panose="02020603050405020304" pitchFamily="18" charset="0"/>
              </a:rPr>
              <a:t>4,29</a:t>
            </a:r>
            <a:r>
              <a:rPr lang="en-US" altLang="vi-VN" sz="4664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9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24" grpId="0" animBg="1"/>
      <p:bldP spid="25" grpId="0" animBg="1"/>
      <p:bldP spid="26" grpId="0" animBg="1"/>
      <p:bldP spid="41" grpId="0"/>
      <p:bldP spid="42" grpId="0"/>
      <p:bldP spid="54" grpId="0"/>
      <p:bldP spid="56" grpId="0" build="allAtOnce"/>
      <p:bldP spid="36" grpId="0"/>
      <p:bldP spid="37" grpId="0"/>
      <p:bldP spid="39" grpId="0"/>
      <p:bldP spid="45" grpId="0"/>
      <p:bldP spid="46" grpId="0" animBg="1"/>
      <p:bldP spid="47" grpId="0"/>
      <p:bldP spid="52" grpId="0"/>
      <p:bldP spid="53" grpId="0"/>
      <p:bldP spid="59" grpId="0"/>
      <p:bldP spid="60" grpId="0"/>
      <p:bldP spid="61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923</Words>
  <Application>Microsoft Office PowerPoint</Application>
  <PresentationFormat>Widescreen</PresentationFormat>
  <Paragraphs>271</Paragraphs>
  <Slides>32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Hoa Nhi</cp:lastModifiedBy>
  <cp:revision>19</cp:revision>
  <dcterms:created xsi:type="dcterms:W3CDTF">2021-10-08T02:47:48Z</dcterms:created>
  <dcterms:modified xsi:type="dcterms:W3CDTF">2021-11-15T09:45:14Z</dcterms:modified>
</cp:coreProperties>
</file>