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68" r:id="rId4"/>
    <p:sldId id="259" r:id="rId5"/>
    <p:sldId id="262" r:id="rId6"/>
    <p:sldId id="263" r:id="rId7"/>
    <p:sldId id="264" r:id="rId8"/>
    <p:sldId id="265" r:id="rId9"/>
    <p:sldId id="266" r:id="rId10"/>
    <p:sldId id="258" r:id="rId11"/>
    <p:sldId id="260" r:id="rId12"/>
    <p:sldId id="272" r:id="rId13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FF"/>
    <a:srgbClr val="FF00FF"/>
    <a:srgbClr val="D3FBA3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660"/>
  </p:normalViewPr>
  <p:slideViewPr>
    <p:cSldViewPr showGuides="1">
      <p:cViewPr varScale="1">
        <p:scale>
          <a:sx n="71" d="100"/>
          <a:sy n="71" d="100"/>
        </p:scale>
        <p:origin x="10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A81A6-63A4-4E6F-9D88-770E81DCA2F1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807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5083D6-98D5-40F5-A409-9AF9EFD6FC62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09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6000D-ABDB-48E5-B99B-C7A720C9F128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903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894D3-8422-4EBE-AEB7-502AA71B3403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739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9F6E2-86E8-44DC-AF74-ADF169178B0D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483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25F80-3F17-472B-AD83-9B1E396F161F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548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4ACCE-5027-4724-8E8A-8BDCC143E4A7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850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5A1F0-7A34-491F-AEEE-132AA782D955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890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D6B4A-9878-41CD-A490-9EEDB8962C12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793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6AB09-D4E0-46EA-971D-EE857A9FD188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62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759F8-CE06-41D3-AA88-2432340D581D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28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9DD8D664-464D-4E13-B178-B9545EC24C39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6" descr="tiere09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5278438"/>
            <a:ext cx="19812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Flying Blue Bird Sticker by McHone Cartoons for iOS &amp; Android | GIPH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0" y="-533400"/>
            <a:ext cx="31242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Flying Blue Bird Sticker by McHone Cartoons for iOS &amp; Android | GIPH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-531813"/>
            <a:ext cx="3124200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phao hoa 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0419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phao hoa 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0668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phao hoa 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78088"/>
            <a:ext cx="22304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8" descr="phao hoa 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4724400"/>
            <a:ext cx="20351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0" y="-69850"/>
            <a:ext cx="1295400" cy="762000"/>
          </a:xfrm>
          <a:prstGeom prst="star32">
            <a:avLst>
              <a:gd name="adj" fmla="val 22426"/>
            </a:avLst>
          </a:prstGeom>
          <a:solidFill>
            <a:srgbClr val="33CC33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164013" y="-225425"/>
            <a:ext cx="1371600" cy="1143000"/>
          </a:xfrm>
          <a:prstGeom prst="star24">
            <a:avLst>
              <a:gd name="adj" fmla="val 14500"/>
            </a:avLst>
          </a:prstGeom>
          <a:solidFill>
            <a:srgbClr val="FF0000"/>
          </a:solidFill>
          <a:ln w="2857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772400" y="-149225"/>
            <a:ext cx="1371600" cy="990600"/>
          </a:xfrm>
          <a:prstGeom prst="star32">
            <a:avLst>
              <a:gd name="adj" fmla="val 23958"/>
            </a:avLst>
          </a:prstGeom>
          <a:solidFill>
            <a:srgbClr val="33CC33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2061" name="Picture 58" descr="addemoticons172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6226175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58" descr="addemoticons172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6218238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58" descr="addemoticons172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38" y="6253163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58" descr="addemoticons172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15315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51" descr="frog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441950"/>
            <a:ext cx="12954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4" descr="Flying Blue Bird Sticker by McHone Cartoons for iOS &amp; Android | GIPH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850" y="-381000"/>
            <a:ext cx="31242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49238" y="1066800"/>
            <a:ext cx="90471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 VIỆT  LỚP 4 </a:t>
            </a:r>
            <a:endParaRPr lang="vi-VN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86400" y="4489634"/>
            <a:ext cx="235333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Trang</a:t>
            </a:r>
            <a:r>
              <a:rPr lang="en-US" sz="4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97</a:t>
            </a:r>
            <a:endParaRPr lang="vi-VN" sz="44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9238" y="1905000"/>
            <a:ext cx="86868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TẬP GIỮA HỌC</a:t>
            </a:r>
            <a:r>
              <a:rPr lang="vi-VN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KÌ </a:t>
            </a:r>
            <a:r>
              <a:rPr lang="en-US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</a:t>
            </a:r>
            <a:r>
              <a:rPr lang="vi-VN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</a:t>
            </a:r>
            <a:r>
              <a:rPr lang="en-US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7200" b="1" kern="10" dirty="0" err="1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7200" b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7200" b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4)</a:t>
            </a:r>
            <a:endParaRPr lang="en-US" sz="7200" b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821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299036" y="332656"/>
            <a:ext cx="86788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sng" dirty="0">
                <a:solidFill>
                  <a:srgbClr val="FF0000"/>
                </a:solidFill>
                <a:latin typeface="Times New Roman" pitchFamily="18" charset="0"/>
              </a:rPr>
              <a:t>Bài 2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vi-VN" sz="2400" b="1" dirty="0">
                <a:latin typeface="Times New Roman" pitchFamily="18" charset="0"/>
              </a:rPr>
              <a:t> Ghi lại một thành ngữ hoặc tục ngữ đã học trong mỗi chủ điểm nói trên.</a:t>
            </a:r>
          </a:p>
        </p:txBody>
      </p:sp>
      <p:graphicFrame>
        <p:nvGraphicFramePr>
          <p:cNvPr id="415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70522"/>
              </p:ext>
            </p:extLst>
          </p:nvPr>
        </p:nvGraphicFramePr>
        <p:xfrm>
          <a:off x="327025" y="1357313"/>
          <a:ext cx="8712200" cy="5129213"/>
        </p:xfrm>
        <a:graphic>
          <a:graphicData uri="http://schemas.openxmlformats.org/drawingml/2006/table">
            <a:tbl>
              <a:tblPr/>
              <a:tblGrid>
                <a:gridCol w="3452887"/>
                <a:gridCol w="3600376"/>
                <a:gridCol w="1658937"/>
              </a:tblGrid>
              <a:tr h="87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</a:t>
                      </a: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Người ta là hoa đất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</a:t>
                      </a: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Vẻ đẹp muôn màu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Những người quả cảm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  <a:tr h="425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</a:tbl>
          </a:graphicData>
        </a:graphic>
      </p:graphicFrame>
      <p:sp>
        <p:nvSpPr>
          <p:cNvPr id="11281" name="Text Box 28"/>
          <p:cNvSpPr txBox="1">
            <a:spLocks noChangeArrowheads="1"/>
          </p:cNvSpPr>
          <p:nvPr/>
        </p:nvSpPr>
        <p:spPr bwMode="auto">
          <a:xfrm>
            <a:off x="425450" y="2916238"/>
            <a:ext cx="576263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300">
              <a:latin typeface="Times New Roman" pitchFamily="18" charset="0"/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714375" y="2565400"/>
            <a:ext cx="2089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>
                <a:latin typeface="Times New Roman" pitchFamily="18" charset="0"/>
              </a:rPr>
              <a:t>- </a:t>
            </a:r>
            <a:r>
              <a:rPr lang="vi-VN" sz="1600" b="1">
                <a:latin typeface="Times New Roman" pitchFamily="18" charset="0"/>
              </a:rPr>
              <a:t>Người ta là hoa đất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714375" y="2925763"/>
            <a:ext cx="2808288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Chuông có đánh mới kêu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    Đèn có khêu mới tỏ.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425450" y="3646488"/>
            <a:ext cx="338455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>
                <a:latin typeface="Times New Roman" pitchFamily="18" charset="0"/>
              </a:rPr>
              <a:t>       -</a:t>
            </a:r>
            <a:r>
              <a:rPr lang="vi-VN" sz="1600" b="1">
                <a:latin typeface="Times New Roman" pitchFamily="18" charset="0"/>
              </a:rPr>
              <a:t>Nước lã mà vã nên hồ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Tay không mà nổi cơ đồ mới ngoan.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85813" y="4294188"/>
            <a:ext cx="2089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Khỏe như voi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714375" y="4581525"/>
            <a:ext cx="2087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Nhanh như cắt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80988" y="4941888"/>
            <a:ext cx="370840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vi-VN" sz="1600">
                <a:latin typeface="Times New Roman" pitchFamily="18" charset="0"/>
              </a:rPr>
              <a:t>        </a:t>
            </a:r>
            <a:r>
              <a:rPr lang="en-US" sz="1600">
                <a:latin typeface="Times New Roman" pitchFamily="18" charset="0"/>
              </a:rPr>
              <a:t>- </a:t>
            </a:r>
            <a:r>
              <a:rPr lang="vi-VN" sz="1600" b="1">
                <a:latin typeface="Times New Roman" pitchFamily="18" charset="0"/>
              </a:rPr>
              <a:t>Ăn được ngủ được là tiên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Không ăn, không ngủ mất tiền thêm lo.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3779912" y="2565400"/>
            <a:ext cx="3672408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>
                <a:latin typeface="Times New Roman" pitchFamily="18" charset="0"/>
              </a:rPr>
              <a:t>- </a:t>
            </a:r>
            <a:r>
              <a:rPr lang="vi-VN" sz="1600" b="1">
                <a:latin typeface="Times New Roman" pitchFamily="18" charset="0"/>
              </a:rPr>
              <a:t>Mặt tươi như hoa.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Đẹp người, đẹp nết.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1600" b="1" smtClean="0">
                <a:latin typeface="Times New Roman" pitchFamily="18" charset="0"/>
              </a:rPr>
              <a:t> </a:t>
            </a:r>
            <a:r>
              <a:rPr lang="vi-VN" sz="1600" b="1" smtClean="0">
                <a:latin typeface="Times New Roman" pitchFamily="18" charset="0"/>
              </a:rPr>
              <a:t>Tốt </a:t>
            </a:r>
            <a:r>
              <a:rPr lang="vi-VN" sz="1600" b="1">
                <a:latin typeface="Times New Roman" pitchFamily="18" charset="0"/>
              </a:rPr>
              <a:t>gỗ hơn tốt nước sơn.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vi-VN" sz="1600" b="1">
                <a:latin typeface="Times New Roman" pitchFamily="18" charset="0"/>
              </a:rPr>
              <a:t>     Người thanh nói tiếng cũng thanh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Chuông kêu khẽ đánh bên thành cũng kêu.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Cái nết đánh chết cái đẹp.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    - Trông mặt mà bắt hình dong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Con lợn có béo thì lòng mới ngon</a:t>
            </a:r>
            <a:r>
              <a:rPr lang="vi-VN" sz="1600">
                <a:latin typeface="Times New Roman" pitchFamily="18" charset="0"/>
              </a:rPr>
              <a:t>.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7308850" y="2503488"/>
            <a:ext cx="197961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1600">
                <a:latin typeface="Times New Roman" pitchFamily="18" charset="0"/>
              </a:rPr>
              <a:t>- </a:t>
            </a:r>
            <a:r>
              <a:rPr lang="vi-VN" sz="1600" b="1">
                <a:latin typeface="Times New Roman" pitchFamily="18" charset="0"/>
              </a:rPr>
              <a:t>Gan vàng dạ sắt</a:t>
            </a:r>
          </a:p>
          <a:p>
            <a:pPr eaLnBrk="1" hangingPunct="1">
              <a:spcBef>
                <a:spcPct val="50000"/>
              </a:spcBef>
            </a:pPr>
            <a:r>
              <a:rPr lang="vi-VN" sz="1600" b="1">
                <a:latin typeface="Times New Roman" pitchFamily="18" charset="0"/>
              </a:rPr>
              <a:t>- Vào sinh ra tử.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5" grpId="0" autoUpdateAnimBg="0"/>
      <p:bldP spid="4128" grpId="0" autoUpdateAnimBg="0"/>
      <p:bldP spid="4129" grpId="0" autoUpdateAnimBg="0"/>
      <p:bldP spid="4132" grpId="0" autoUpdateAnimBg="0"/>
      <p:bldP spid="4133" grpId="0" autoUpdateAnimBg="0"/>
      <p:bldP spid="4134" grpId="0" autoUpdateAnimBg="0"/>
      <p:bldP spid="4135" grpId="0"/>
      <p:bldP spid="41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53406" y="293747"/>
            <a:ext cx="81110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sng" dirty="0">
                <a:solidFill>
                  <a:srgbClr val="FF0000"/>
                </a:solidFill>
                <a:latin typeface="Times New Roman" pitchFamily="18" charset="0"/>
              </a:rPr>
              <a:t>Bài 3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</a:rPr>
              <a:t>Chọn </a:t>
            </a:r>
            <a:r>
              <a:rPr lang="vi-VN" sz="2400" b="1" dirty="0">
                <a:latin typeface="Times New Roman" pitchFamily="18" charset="0"/>
              </a:rPr>
              <a:t>từ thích hợp trong ngoặc đơn điền vào chỗ trống.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27100" y="1228725"/>
            <a:ext cx="6732588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Tx/>
              <a:buAutoNum type="alphaLcParenR"/>
            </a:pPr>
            <a:r>
              <a:rPr lang="vi-VN" sz="2000" b="1">
                <a:latin typeface="Times New Roman" pitchFamily="18" charset="0"/>
              </a:rPr>
              <a:t>– Một người ................ .... vẹn toàn.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- </a:t>
            </a:r>
            <a:r>
              <a:rPr lang="vi-VN" sz="2000" b="1">
                <a:latin typeface="Times New Roman" pitchFamily="18" charset="0"/>
              </a:rPr>
              <a:t>Nét trạm trổ...............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- P</a:t>
            </a:r>
            <a:r>
              <a:rPr lang="vi-VN" sz="2000" b="1">
                <a:latin typeface="Times New Roman" pitchFamily="18" charset="0"/>
              </a:rPr>
              <a:t>hát hiện và bồi dưỡng những .................. trẻ.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95350" y="2697163"/>
            <a:ext cx="745331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b) – Ghi nhiều bàn thắng</a:t>
            </a:r>
            <a:r>
              <a:rPr lang="vi-VN" sz="2000">
                <a:latin typeface="Times New Roman" pitchFamily="18" charset="0"/>
              </a:rPr>
              <a:t>..........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>
                <a:latin typeface="Times New Roman" pitchFamily="18" charset="0"/>
              </a:rPr>
              <a:t> </a:t>
            </a:r>
            <a:r>
              <a:rPr lang="vi-VN" sz="2000" b="1">
                <a:latin typeface="Times New Roman" pitchFamily="18" charset="0"/>
              </a:rPr>
              <a:t>Một ngày</a:t>
            </a:r>
            <a:r>
              <a:rPr lang="vi-VN" sz="2000">
                <a:latin typeface="Times New Roman" pitchFamily="18" charset="0"/>
              </a:rPr>
              <a:t>...................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>
                <a:latin typeface="Times New Roman" pitchFamily="18" charset="0"/>
              </a:rPr>
              <a:t> </a:t>
            </a:r>
            <a:r>
              <a:rPr lang="vi-VN" sz="2000" b="1">
                <a:latin typeface="Times New Roman" pitchFamily="18" charset="0"/>
              </a:rPr>
              <a:t>Những kỉ niệm</a:t>
            </a:r>
            <a:r>
              <a:rPr lang="vi-VN" sz="2000">
                <a:latin typeface="Times New Roman" pitchFamily="18" charset="0"/>
              </a:rPr>
              <a:t>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                                           </a:t>
            </a:r>
            <a:r>
              <a:rPr lang="en-US" sz="2000" b="1">
                <a:latin typeface="Times New Roman" pitchFamily="18" charset="0"/>
              </a:rPr>
              <a:t>                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28688" y="4324350"/>
            <a:ext cx="49688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c) – Một</a:t>
            </a:r>
            <a:r>
              <a:rPr lang="vi-VN" sz="2000">
                <a:latin typeface="Times New Roman" pitchFamily="18" charset="0"/>
              </a:rPr>
              <a:t> ..................... </a:t>
            </a:r>
            <a:r>
              <a:rPr lang="vi-VN" sz="2000" b="1">
                <a:latin typeface="Times New Roman" pitchFamily="18" charset="0"/>
              </a:rPr>
              <a:t>diệt xe tăng.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000" b="1">
                <a:latin typeface="Times New Roman" pitchFamily="18" charset="0"/>
              </a:rPr>
              <a:t> </a:t>
            </a:r>
            <a:r>
              <a:rPr lang="vi-VN" sz="2000" b="1">
                <a:latin typeface="Times New Roman" pitchFamily="18" charset="0"/>
              </a:rPr>
              <a:t>Có </a:t>
            </a:r>
            <a:r>
              <a:rPr lang="vi-VN" sz="2000">
                <a:latin typeface="Times New Roman" pitchFamily="18" charset="0"/>
              </a:rPr>
              <a:t>....... .. .</a:t>
            </a:r>
            <a:r>
              <a:rPr lang="vi-VN" sz="2000" b="1">
                <a:latin typeface="Times New Roman" pitchFamily="18" charset="0"/>
              </a:rPr>
              <a:t> </a:t>
            </a:r>
            <a:r>
              <a:rPr lang="vi-VN" sz="2000">
                <a:latin typeface="Times New Roman" pitchFamily="18" charset="0"/>
              </a:rPr>
              <a:t>...... </a:t>
            </a:r>
            <a:r>
              <a:rPr lang="vi-VN" sz="2000" b="1">
                <a:latin typeface="Times New Roman" pitchFamily="18" charset="0"/>
              </a:rPr>
              <a:t>đấu tranh.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vi-VN" sz="2000" b="1">
                <a:latin typeface="Times New Roman" pitchFamily="18" charset="0"/>
              </a:rPr>
              <a:t> </a:t>
            </a:r>
            <a:r>
              <a:rPr lang="vi-VN" sz="2000">
                <a:latin typeface="Times New Roman" pitchFamily="18" charset="0"/>
              </a:rPr>
              <a:t>................</a:t>
            </a:r>
            <a:r>
              <a:rPr lang="vi-VN" sz="2000" b="1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  </a:t>
            </a:r>
            <a:r>
              <a:rPr lang="vi-VN" sz="2000" b="1">
                <a:latin typeface="Times New Roman" pitchFamily="18" charset="0"/>
              </a:rPr>
              <a:t>nhận khuyết điểm.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987675" y="1203698"/>
            <a:ext cx="129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tài đức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528888" y="1660798"/>
            <a:ext cx="93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tài hoa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13275" y="2106613"/>
            <a:ext cx="1655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tài năng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819525" y="2690813"/>
            <a:ext cx="122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đẹp mắt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267744" y="3117676"/>
            <a:ext cx="1655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đẹp trời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785324" y="35941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đẹp đẽ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189163" y="4295775"/>
            <a:ext cx="1008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dũng sĩ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1481138" y="4737100"/>
            <a:ext cx="1512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dũng khí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036638" y="5246688"/>
            <a:ext cx="165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 D</a:t>
            </a:r>
            <a:r>
              <a:rPr lang="vi-VN" sz="2000" b="1">
                <a:solidFill>
                  <a:srgbClr val="0000FF"/>
                </a:solidFill>
                <a:latin typeface="Times New Roman" pitchFamily="18" charset="0"/>
              </a:rPr>
              <a:t>ũng cảm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79963" y="2671763"/>
            <a:ext cx="3224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2000" b="1">
                <a:solidFill>
                  <a:srgbClr val="FF0000"/>
                </a:solidFill>
              </a:rPr>
              <a:t>( đẹp trời, đẹp đẽ, đẹp mắt)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067300" y="1233488"/>
            <a:ext cx="313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vi-VN" sz="2000" b="1"/>
              <a:t> </a:t>
            </a:r>
            <a:r>
              <a:rPr lang="vi-VN" sz="2000" b="1">
                <a:solidFill>
                  <a:srgbClr val="FF0000"/>
                </a:solidFill>
              </a:rPr>
              <a:t>( tài năng, tài đức, tài hoa)</a:t>
            </a:r>
            <a:endParaRPr lang="en-GB" sz="200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13275" y="4322763"/>
            <a:ext cx="364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vi-VN" sz="2000" b="1"/>
              <a:t> </a:t>
            </a:r>
            <a:r>
              <a:rPr lang="vi-VN" sz="2000" b="1">
                <a:solidFill>
                  <a:srgbClr val="FF0000"/>
                </a:solidFill>
              </a:rPr>
              <a:t>( dũng khí, dũng sĩ, dũng cảm)</a:t>
            </a:r>
            <a:r>
              <a:rPr lang="vi-VN" sz="2000" b="1">
                <a:solidFill>
                  <a:srgbClr val="0000FF"/>
                </a:solidFill>
              </a:rPr>
              <a:t> 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  <p:bldP spid="6153" grpId="0"/>
      <p:bldP spid="6154" grpId="0"/>
      <p:bldP spid="6155" grpId="0"/>
      <p:bldP spid="6156" grpId="0"/>
      <p:bldP spid="6157" grpId="0"/>
      <p:bldP spid="6158" grpId="0"/>
      <p:bldP spid="6159" grpId="0"/>
      <p:bldP spid="6160" grpId="0"/>
      <p:bldP spid="6161" grpId="0"/>
      <p:bldP spid="6162" grpId="0"/>
      <p:bldP spid="6163" grpId="0"/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images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00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7651" name="Picture 3" descr="Bouqu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9262">
            <a:off x="6629400" y="-381000"/>
            <a:ext cx="23256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58800" y="2362200"/>
            <a:ext cx="2819400" cy="4379913"/>
            <a:chOff x="48" y="624"/>
            <a:chExt cx="1776" cy="2759"/>
          </a:xfrm>
        </p:grpSpPr>
        <p:grpSp>
          <p:nvGrpSpPr>
            <p:cNvPr id="27675" name="Group 5"/>
            <p:cNvGrpSpPr>
              <a:grpSpLocks/>
            </p:cNvGrpSpPr>
            <p:nvPr/>
          </p:nvGrpSpPr>
          <p:grpSpPr bwMode="auto">
            <a:xfrm>
              <a:off x="48" y="624"/>
              <a:ext cx="1776" cy="2759"/>
              <a:chOff x="720" y="2496"/>
              <a:chExt cx="1632" cy="1632"/>
            </a:xfrm>
          </p:grpSpPr>
          <p:sp>
            <p:nvSpPr>
              <p:cNvPr id="27678" name="AutoShape 6"/>
              <p:cNvSpPr>
                <a:spLocks noChangeArrowheads="1"/>
              </p:cNvSpPr>
              <p:nvPr/>
            </p:nvSpPr>
            <p:spPr bwMode="auto">
              <a:xfrm>
                <a:off x="1056" y="2496"/>
                <a:ext cx="1008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6 w 21600"/>
                  <a:gd name="T13" fmla="*/ 2282 h 21600"/>
                  <a:gd name="T14" fmla="*/ 16564 w 21600"/>
                  <a:gd name="T15" fmla="*/ 1369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3300"/>
              </a:solidFill>
              <a:ln w="9525" algn="ctr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pic>
            <p:nvPicPr>
              <p:cNvPr id="27679" name="Picture 7" descr="happymom8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20" y="2640"/>
                <a:ext cx="1632" cy="1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676" name="Text Box 8"/>
            <p:cNvSpPr txBox="1">
              <a:spLocks noChangeArrowheads="1"/>
            </p:cNvSpPr>
            <p:nvPr/>
          </p:nvSpPr>
          <p:spPr bwMode="auto">
            <a:xfrm>
              <a:off x="470" y="688"/>
              <a:ext cx="932" cy="40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600" b="1" i="1">
                  <a:solidFill>
                    <a:schemeClr val="bg1"/>
                  </a:solidFill>
                  <a:latin typeface=".VnTimeH" pitchFamily="34" charset="0"/>
                  <a:cs typeface="Arial" pitchFamily="34" charset="0"/>
                </a:rPr>
                <a:t>CHóC</a:t>
              </a:r>
            </a:p>
          </p:txBody>
        </p:sp>
        <p:sp>
          <p:nvSpPr>
            <p:cNvPr id="27677" name="AutoShape 9"/>
            <p:cNvSpPr>
              <a:spLocks noChangeArrowheads="1"/>
            </p:cNvSpPr>
            <p:nvPr/>
          </p:nvSpPr>
          <p:spPr bwMode="auto">
            <a:xfrm rot="-554298">
              <a:off x="256" y="1291"/>
              <a:ext cx="952" cy="11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9 h 21600"/>
                <a:gd name="T14" fmla="*/ 16563 w 21600"/>
                <a:gd name="T15" fmla="*/ 1367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7653" name="Group 46"/>
          <p:cNvGrpSpPr>
            <a:grpSpLocks/>
          </p:cNvGrpSpPr>
          <p:nvPr/>
        </p:nvGrpSpPr>
        <p:grpSpPr bwMode="auto">
          <a:xfrm>
            <a:off x="2984500" y="2376488"/>
            <a:ext cx="3130550" cy="4311650"/>
            <a:chOff x="1880" y="1497"/>
            <a:chExt cx="1972" cy="2716"/>
          </a:xfrm>
        </p:grpSpPr>
        <p:grpSp>
          <p:nvGrpSpPr>
            <p:cNvPr id="27670" name="Group 11"/>
            <p:cNvGrpSpPr>
              <a:grpSpLocks/>
            </p:cNvGrpSpPr>
            <p:nvPr/>
          </p:nvGrpSpPr>
          <p:grpSpPr bwMode="auto">
            <a:xfrm>
              <a:off x="1880" y="1497"/>
              <a:ext cx="1972" cy="2716"/>
              <a:chOff x="720" y="2496"/>
              <a:chExt cx="1632" cy="1632"/>
            </a:xfrm>
          </p:grpSpPr>
          <p:sp>
            <p:nvSpPr>
              <p:cNvPr id="27673" name="AutoShape 12"/>
              <p:cNvSpPr>
                <a:spLocks noChangeArrowheads="1"/>
              </p:cNvSpPr>
              <p:nvPr/>
            </p:nvSpPr>
            <p:spPr bwMode="auto">
              <a:xfrm>
                <a:off x="1056" y="2496"/>
                <a:ext cx="1008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6 w 21600"/>
                  <a:gd name="T13" fmla="*/ 2282 h 21600"/>
                  <a:gd name="T14" fmla="*/ 16564 w 21600"/>
                  <a:gd name="T15" fmla="*/ 1369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3300"/>
              </a:solidFill>
              <a:ln w="9525" algn="ctr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pic>
            <p:nvPicPr>
              <p:cNvPr id="27674" name="Picture 13" descr="happymom8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20" y="2640"/>
                <a:ext cx="1632" cy="1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671" name="AutoShape 14"/>
            <p:cNvSpPr>
              <a:spLocks noChangeArrowheads="1"/>
            </p:cNvSpPr>
            <p:nvPr/>
          </p:nvSpPr>
          <p:spPr bwMode="auto">
            <a:xfrm rot="-554298">
              <a:off x="2168" y="2169"/>
              <a:ext cx="952" cy="11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9 h 21600"/>
                <a:gd name="T14" fmla="*/ 16563 w 21600"/>
                <a:gd name="T15" fmla="*/ 1367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7672" name="Text Box 15"/>
            <p:cNvSpPr txBox="1">
              <a:spLocks noChangeArrowheads="1"/>
            </p:cNvSpPr>
            <p:nvPr/>
          </p:nvSpPr>
          <p:spPr bwMode="auto">
            <a:xfrm>
              <a:off x="2376" y="1591"/>
              <a:ext cx="1140" cy="40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sy="50000" kx="2115830" algn="bl" rotWithShape="0">
                <a:srgbClr val="C0C0C0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600" b="1" i="1">
                  <a:solidFill>
                    <a:schemeClr val="bg1"/>
                  </a:solidFill>
                  <a:latin typeface=".VnTimeH" pitchFamily="34" charset="0"/>
                  <a:cs typeface="Arial" pitchFamily="34" charset="0"/>
                </a:rPr>
                <a:t>THµNH</a:t>
              </a:r>
            </a:p>
          </p:txBody>
        </p:sp>
      </p:grpSp>
      <p:sp>
        <p:nvSpPr>
          <p:cNvPr id="23558" name="WordArt 20"/>
          <p:cNvSpPr>
            <a:spLocks noChangeArrowheads="1" noChangeShapeType="1" noTextEdit="1"/>
          </p:cNvSpPr>
          <p:nvPr/>
        </p:nvSpPr>
        <p:spPr bwMode="auto">
          <a:xfrm>
            <a:off x="304800" y="981075"/>
            <a:ext cx="8543925" cy="2016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82393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99FF99"/>
              </a:extrusionClr>
            </a:sp3d>
          </a:bodyPr>
          <a:lstStyle/>
          <a:p>
            <a:pPr algn="ctr"/>
            <a:r>
              <a:rPr lang="vi-VN" sz="54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  CHÀO CÁC EM     </a:t>
            </a:r>
          </a:p>
        </p:txBody>
      </p:sp>
      <p:pic>
        <p:nvPicPr>
          <p:cNvPr id="27655" name="Picture 21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505200"/>
            <a:ext cx="847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22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75" y="5172075"/>
            <a:ext cx="847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23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5" y="-76200"/>
            <a:ext cx="8477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8" name="Picture 24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47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9" name="Picture 25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5172075"/>
            <a:ext cx="847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60" name="Group 44"/>
          <p:cNvGrpSpPr>
            <a:grpSpLocks/>
          </p:cNvGrpSpPr>
          <p:nvPr/>
        </p:nvGrpSpPr>
        <p:grpSpPr bwMode="auto">
          <a:xfrm>
            <a:off x="5429250" y="2468563"/>
            <a:ext cx="2930525" cy="4149725"/>
            <a:chOff x="3420" y="1555"/>
            <a:chExt cx="1846" cy="2614"/>
          </a:xfrm>
        </p:grpSpPr>
        <p:grpSp>
          <p:nvGrpSpPr>
            <p:cNvPr id="27663" name="Group 17"/>
            <p:cNvGrpSpPr>
              <a:grpSpLocks/>
            </p:cNvGrpSpPr>
            <p:nvPr/>
          </p:nvGrpSpPr>
          <p:grpSpPr bwMode="auto">
            <a:xfrm>
              <a:off x="3420" y="1555"/>
              <a:ext cx="1846" cy="2614"/>
              <a:chOff x="720" y="2496"/>
              <a:chExt cx="1632" cy="1632"/>
            </a:xfrm>
          </p:grpSpPr>
          <p:sp>
            <p:nvSpPr>
              <p:cNvPr id="27668" name="AutoShape 18"/>
              <p:cNvSpPr>
                <a:spLocks noChangeArrowheads="1"/>
              </p:cNvSpPr>
              <p:nvPr/>
            </p:nvSpPr>
            <p:spPr bwMode="auto">
              <a:xfrm>
                <a:off x="1056" y="2496"/>
                <a:ext cx="1008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6 w 21600"/>
                  <a:gd name="T13" fmla="*/ 2282 h 21600"/>
                  <a:gd name="T14" fmla="*/ 16564 w 21600"/>
                  <a:gd name="T15" fmla="*/ 1369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3300"/>
              </a:solidFill>
              <a:ln w="9525" algn="ctr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pic>
            <p:nvPicPr>
              <p:cNvPr id="27669" name="Picture 19" descr="happymom8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20" y="2640"/>
                <a:ext cx="1632" cy="1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7664" name="Group 20"/>
            <p:cNvGrpSpPr>
              <a:grpSpLocks/>
            </p:cNvGrpSpPr>
            <p:nvPr/>
          </p:nvGrpSpPr>
          <p:grpSpPr bwMode="auto">
            <a:xfrm>
              <a:off x="3655" y="1599"/>
              <a:ext cx="1225" cy="1775"/>
              <a:chOff x="3171" y="716"/>
              <a:chExt cx="1225" cy="1775"/>
            </a:xfrm>
          </p:grpSpPr>
          <p:sp>
            <p:nvSpPr>
              <p:cNvPr id="27665" name="AutoShape 21"/>
              <p:cNvSpPr>
                <a:spLocks noChangeArrowheads="1"/>
              </p:cNvSpPr>
              <p:nvPr/>
            </p:nvSpPr>
            <p:spPr bwMode="auto">
              <a:xfrm rot="-554298">
                <a:off x="3171" y="1291"/>
                <a:ext cx="1006" cy="12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6 w 21600"/>
                  <a:gd name="T13" fmla="*/ 2286 h 21600"/>
                  <a:gd name="T14" fmla="*/ 16554 w 21600"/>
                  <a:gd name="T15" fmla="*/ 1368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7666" name="Text Box 22"/>
              <p:cNvSpPr txBox="1">
                <a:spLocks noChangeArrowheads="1"/>
              </p:cNvSpPr>
              <p:nvPr/>
            </p:nvSpPr>
            <p:spPr bwMode="auto">
              <a:xfrm>
                <a:off x="3456" y="716"/>
                <a:ext cx="940" cy="40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altLang="en-US" sz="3600" b="1" i="1">
                    <a:solidFill>
                      <a:schemeClr val="bg1"/>
                    </a:solidFill>
                    <a:cs typeface="Times New Roman" pitchFamily="18" charset="0"/>
                  </a:rPr>
                  <a:t>CÔNG</a:t>
                </a:r>
              </a:p>
            </p:txBody>
          </p:sp>
          <p:sp>
            <p:nvSpPr>
              <p:cNvPr id="27667" name="Text Box 23"/>
              <p:cNvSpPr txBox="1">
                <a:spLocks noChangeArrowheads="1"/>
              </p:cNvSpPr>
              <p:nvPr/>
            </p:nvSpPr>
            <p:spPr bwMode="auto">
              <a:xfrm>
                <a:off x="3603" y="1507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endParaRPr lang="en-US" altLang="en-US" sz="3200" b="1" i="1">
                  <a:solidFill>
                    <a:schemeClr val="bg1"/>
                  </a:solidFill>
                  <a:latin typeface=".VnTimeH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27661" name="Picture 34" descr="C78050FB9F484BAE8E8262A9851A74C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581400"/>
            <a:ext cx="847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2" name="Rectangle 47"/>
          <p:cNvSpPr>
            <a:spLocks noChangeArrowheads="1"/>
          </p:cNvSpPr>
          <p:nvPr/>
        </p:nvSpPr>
        <p:spPr bwMode="auto">
          <a:xfrm>
            <a:off x="77788" y="50800"/>
            <a:ext cx="8928100" cy="6754813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23528" y="116632"/>
            <a:ext cx="842493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</a:rPr>
              <a:t>Tiếng</a:t>
            </a:r>
            <a:r>
              <a:rPr lang="en-US" sz="2800" b="1" u="sng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99"/>
                </a:solidFill>
                <a:latin typeface="Times New Roman" pitchFamily="18" charset="0"/>
              </a:rPr>
              <a:t>Việt</a:t>
            </a:r>
            <a:endParaRPr lang="en-US" sz="2800" b="1" u="sng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Ôn 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kỳ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II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</a:rPr>
              <a:t>iết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</a:rPr>
              <a:t>4)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86042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b="1" u="sng" dirty="0">
                <a:solidFill>
                  <a:srgbClr val="FF0000"/>
                </a:solidFill>
                <a:latin typeface="Times New Roman" pitchFamily="18" charset="0"/>
              </a:rPr>
              <a:t>Bài 1</a:t>
            </a:r>
            <a:r>
              <a:rPr lang="vi-VN" b="1" dirty="0">
                <a:latin typeface="Times New Roman" pitchFamily="18" charset="0"/>
              </a:rPr>
              <a:t>:</a:t>
            </a:r>
            <a:r>
              <a:rPr lang="vi-VN" b="1" dirty="0"/>
              <a:t> </a:t>
            </a:r>
            <a:r>
              <a:rPr lang="vi-VN" b="1" dirty="0">
                <a:latin typeface="Times New Roman" pitchFamily="18" charset="0"/>
              </a:rPr>
              <a:t>Ghi lại các từ ngữ đã học trong tiết mở rộng vốn từ theo chủ điểm:</a:t>
            </a:r>
          </a:p>
        </p:txBody>
      </p:sp>
      <p:graphicFrame>
        <p:nvGraphicFramePr>
          <p:cNvPr id="3115" name="Group 43"/>
          <p:cNvGraphicFramePr>
            <a:graphicFrameLocks noGrp="1"/>
          </p:cNvGraphicFramePr>
          <p:nvPr/>
        </p:nvGraphicFramePr>
        <p:xfrm>
          <a:off x="611188" y="2924175"/>
          <a:ext cx="8280400" cy="2162176"/>
        </p:xfrm>
        <a:graphic>
          <a:graphicData uri="http://schemas.openxmlformats.org/drawingml/2006/table">
            <a:tbl>
              <a:tblPr/>
              <a:tblGrid>
                <a:gridCol w="2520950"/>
                <a:gridCol w="2974975"/>
                <a:gridCol w="2784475"/>
              </a:tblGrid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</a:tbl>
          </a:graphicData>
        </a:graphic>
      </p:graphicFrame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755650" y="2997200"/>
            <a:ext cx="2520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Người ta là hoa đất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563938" y="2997200"/>
            <a:ext cx="23034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Vẻ đẹp muôn màu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6011863" y="3068638"/>
            <a:ext cx="28797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Những người quả cảm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709613" y="4152900"/>
            <a:ext cx="2519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M: tài giỏi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3446463" y="4146550"/>
            <a:ext cx="2420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M: tươi đẹp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300788" y="415290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M: dũng cảm</a:t>
            </a:r>
            <a:endParaRPr lang="vi-VN" b="1">
              <a:latin typeface="Times New Roman" pitchFamily="18" charset="0"/>
            </a:endParaRPr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1835150" y="2259013"/>
            <a:ext cx="936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 flipV="1">
            <a:off x="4956175" y="2297113"/>
            <a:ext cx="12001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79" grpId="0" autoUpdateAnimBg="0"/>
      <p:bldP spid="3095" grpId="0" autoUpdateAnimBg="0"/>
      <p:bldP spid="3096" grpId="0" autoUpdateAnimBg="0"/>
      <p:bldP spid="3098" grpId="0" autoUpdateAnimBg="0"/>
      <p:bldP spid="3108" grpId="0" autoUpdateAnimBg="0"/>
      <p:bldP spid="3109" grpId="0" autoUpdateAnimBg="0"/>
      <p:bldP spid="3110" grpId="0" autoUpdateAnimBg="0"/>
      <p:bldP spid="3112" grpId="0" animBg="1"/>
      <p:bldP spid="31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80408"/>
              </p:ext>
            </p:extLst>
          </p:nvPr>
        </p:nvGraphicFramePr>
        <p:xfrm>
          <a:off x="468313" y="404813"/>
          <a:ext cx="8496300" cy="5918879"/>
        </p:xfrm>
        <a:graphic>
          <a:graphicData uri="http://schemas.openxmlformats.org/drawingml/2006/table">
            <a:tbl>
              <a:tblPr/>
              <a:tblGrid>
                <a:gridCol w="3383607"/>
                <a:gridCol w="2552055"/>
                <a:gridCol w="2560638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  <a:tr h="5126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</a:tbl>
          </a:graphicData>
        </a:graphic>
      </p:graphicFrame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84213" y="620713"/>
            <a:ext cx="252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Người ta là hoa đất</a:t>
            </a:r>
            <a:endParaRPr lang="vi-VN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3995738" y="620688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</a:rPr>
              <a:t>Vẻ đẹp muôn màu</a:t>
            </a:r>
            <a:endParaRPr lang="vi-VN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6372795" y="620713"/>
            <a:ext cx="287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  <a:latin typeface="Times New Roman" pitchFamily="18" charset="0"/>
              </a:rPr>
              <a:t>Những người quả cảm</a:t>
            </a:r>
            <a:endParaRPr lang="vi-VN" sz="2000" b="1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11188" y="1268413"/>
            <a:ext cx="3168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- Tài ba, tài giỏi, tài năng, tài trí, tài hoa, tài nghệ, tài đức.</a:t>
            </a:r>
            <a:r>
              <a:rPr lang="vi-VN" sz="2000" b="1"/>
              <a:t>..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84213" y="2276475"/>
            <a:ext cx="33131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- Vạm vỡ, lực lưỡng, săn chắc, dẻo dai, nhanh nhẹn, cân đối</a:t>
            </a:r>
            <a:r>
              <a:rPr lang="vi-VN" sz="2000" b="1"/>
              <a:t>...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11188" y="3429000"/>
            <a:ext cx="3311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Tập thể dục, đi bộ, chơi thể thao, an dưỡng, nghỉ mát, du lịch, giải trí..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3851275" y="1341438"/>
            <a:ext cx="25209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Xinh xinh, tươi tắn, yểu điệu, rực rỡ, thướt tha, điệu đà, lộng lẫy.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3995738" y="2636838"/>
            <a:ext cx="244792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Thùy mị, dịu dàng, hiền dịu, đằm thắm, đôn hậu, cương trực, tế nhị, ngay thẳng..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3851275" y="4292600"/>
            <a:ext cx="25209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Tươi đẹp, sặc sỡ, huy hoàng, tráng lệ, diễm lệ, hùng vĩ, hoành tráng...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516688" y="1341438"/>
            <a:ext cx="2627312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Dũng cảm, anh dũng, anh hùng, can đảm, quả cảm, can trường, gan góc, gan lì, bạo gan...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6443663" y="3141663"/>
            <a:ext cx="270033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>
                <a:latin typeface="Times New Roman" pitchFamily="18" charset="0"/>
              </a:rPr>
              <a:t>- Tinh thần dũng cảm, dũng cảm nhận khuyết điểm, hành động dũng cảm...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174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174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  <p:bldP spid="17427" grpId="0"/>
      <p:bldP spid="17428" grpId="0"/>
      <p:bldP spid="17433" grpId="0"/>
      <p:bldP spid="17436" grpId="0"/>
      <p:bldP spid="17437" grpId="0"/>
      <p:bldP spid="17445" grpId="0"/>
      <p:bldP spid="17446" grpId="0"/>
      <p:bldP spid="17447" grpId="0"/>
      <p:bldP spid="17450" grpId="0"/>
      <p:bldP spid="174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75506" y="1655812"/>
            <a:ext cx="82089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u="sng" dirty="0">
                <a:solidFill>
                  <a:srgbClr val="FF0000"/>
                </a:solidFill>
                <a:latin typeface="Times New Roman" pitchFamily="18" charset="0"/>
              </a:rPr>
              <a:t>Bài 2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vi-VN" sz="2800" b="1" dirty="0">
                <a:latin typeface="Times New Roman" pitchFamily="18" charset="0"/>
              </a:rPr>
              <a:t> Ghi lại một thành ngữ hoặc tục ngữ đã học trong mỗi chủ điểm nói trên.</a:t>
            </a:r>
          </a:p>
        </p:txBody>
      </p:sp>
      <p:graphicFrame>
        <p:nvGraphicFramePr>
          <p:cNvPr id="512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79613"/>
              </p:ext>
            </p:extLst>
          </p:nvPr>
        </p:nvGraphicFramePr>
        <p:xfrm>
          <a:off x="611188" y="3068960"/>
          <a:ext cx="8208962" cy="2447926"/>
        </p:xfrm>
        <a:graphic>
          <a:graphicData uri="http://schemas.openxmlformats.org/drawingml/2006/table">
            <a:tbl>
              <a:tblPr/>
              <a:tblGrid>
                <a:gridCol w="2711450"/>
                <a:gridCol w="2401887"/>
                <a:gridCol w="3095625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BA3"/>
                    </a:solidFill>
                  </a:tcPr>
                </a:tc>
              </a:tr>
            </a:tbl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72487" y="346921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Người ta là hoa đất</a:t>
            </a:r>
            <a:endParaRPr lang="vi-VN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420269" y="3484368"/>
            <a:ext cx="230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</a:rPr>
              <a:t>Vẻ đẹp muôn màu</a:t>
            </a:r>
            <a:endParaRPr lang="vi-VN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867400" y="3484368"/>
            <a:ext cx="295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  <a:latin typeface="Times New Roman" pitchFamily="18" charset="0"/>
              </a:rPr>
              <a:t>Những người quả cảm</a:t>
            </a:r>
            <a:endParaRPr lang="vi-VN" sz="2000" b="1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3491880" y="2132002"/>
            <a:ext cx="15113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5940152" y="2110381"/>
            <a:ext cx="100811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42" grpId="0"/>
      <p:bldP spid="5143" grpId="0"/>
      <p:bldP spid="5144" grpId="0"/>
      <p:bldP spid="5145" grpId="0" animBg="1"/>
      <p:bldP spid="5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-23813"/>
            <a:ext cx="4151312" cy="41005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IMG0213A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0"/>
            <a:ext cx="3382963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547813" y="5075238"/>
            <a:ext cx="251936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300">
              <a:latin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843213" y="4437063"/>
            <a:ext cx="4608512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Chuông có đánh mới kêu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Đèn có khêu mới tỏ .</a:t>
            </a:r>
            <a:endParaRPr 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8213" name="Picture 21" descr="cai chuo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22320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IMG021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857375"/>
            <a:ext cx="525621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620713"/>
            <a:ext cx="273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Khỏe như voi</a:t>
            </a:r>
            <a:r>
              <a:rPr lang="vi-VN" sz="2800" b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92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IMG02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928813"/>
            <a:ext cx="540067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4213" y="765175"/>
            <a:ext cx="3311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>
                <a:solidFill>
                  <a:srgbClr val="0000FF"/>
                </a:solidFill>
                <a:latin typeface="Times New Roman" pitchFamily="18" charset="0"/>
              </a:rPr>
              <a:t>Nhanh như cắt.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IMG021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0350"/>
            <a:ext cx="40322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C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3375"/>
            <a:ext cx="26638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71775" y="4941888"/>
            <a:ext cx="34559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Mặt đẹp như hoa.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12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IMG021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3375"/>
            <a:ext cx="4608513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9750" y="1916113"/>
            <a:ext cx="2879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</a:rPr>
              <a:t>Gan vàng dạ sắt.</a:t>
            </a:r>
            <a:endParaRPr lang="vi-VN" sz="2800" b="1">
              <a:solidFill>
                <a:srgbClr val="FF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642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.VnTimeH</vt:lpstr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HT81</cp:lastModifiedBy>
  <cp:revision>62</cp:revision>
  <dcterms:created xsi:type="dcterms:W3CDTF">2011-03-03T06:58:15Z</dcterms:created>
  <dcterms:modified xsi:type="dcterms:W3CDTF">2022-03-24T16:03:51Z</dcterms:modified>
</cp:coreProperties>
</file>