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57" r:id="rId3"/>
    <p:sldId id="268" r:id="rId4"/>
    <p:sldId id="259" r:id="rId5"/>
    <p:sldId id="262" r:id="rId6"/>
    <p:sldId id="263" r:id="rId7"/>
    <p:sldId id="264" r:id="rId8"/>
    <p:sldId id="265" r:id="rId9"/>
    <p:sldId id="266" r:id="rId10"/>
    <p:sldId id="258" r:id="rId11"/>
    <p:sldId id="260" r:id="rId12"/>
    <p:sldId id="272" r:id="rId13"/>
  </p:sldIdLst>
  <p:sldSz cx="9144000" cy="6858000" type="screen4x3"/>
  <p:notesSz cx="6858000" cy="9144000"/>
  <p:defaultTextStyle>
    <a:defPPr>
      <a:defRPr lang="vi-VN"/>
    </a:defPPr>
    <a:lvl1pPr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CCFF"/>
    <a:srgbClr val="FF00FF"/>
    <a:srgbClr val="D3FBA3"/>
    <a:srgbClr val="FFFF00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06" autoAdjust="0"/>
    <p:restoredTop sz="94660"/>
  </p:normalViewPr>
  <p:slideViewPr>
    <p:cSldViewPr showGuides="1">
      <p:cViewPr varScale="1">
        <p:scale>
          <a:sx n="71" d="100"/>
          <a:sy n="71" d="100"/>
        </p:scale>
        <p:origin x="1044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vi-VN" smtClean="0"/>
              <a:t>Bấm &amp; sửa kiểu phụ đề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8A81A6-63A4-4E6F-9D88-770E81DCA2F1}" type="slidenum">
              <a:rPr lang="vi-VN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98071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5083D6-98D5-40F5-A409-9AF9EFD6FC62}" type="slidenum">
              <a:rPr lang="vi-VN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86091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36000D-ABDB-48E5-B99B-C7A720C9F128}" type="slidenum">
              <a:rPr lang="vi-VN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09034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E894D3-8422-4EBE-AEB7-502AA71B3403}" type="slidenum">
              <a:rPr lang="vi-VN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37395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A9F6E2-86E8-44DC-AF74-ADF169178B0D}" type="slidenum">
              <a:rPr lang="vi-VN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84831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925F80-3F17-472B-AD83-9B1E396F161F}" type="slidenum">
              <a:rPr lang="vi-VN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35487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D4ACCE-5027-4724-8E8A-8BDCC143E4A7}" type="slidenum">
              <a:rPr lang="vi-VN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78508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75A1F0-7A34-491F-AEEE-132AA782D955}" type="slidenum">
              <a:rPr lang="vi-VN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98900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8D6B4A-9878-41CD-A490-9EEDB8962C12}" type="slidenum">
              <a:rPr lang="vi-VN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07935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E6AB09-D4E0-46EA-971D-EE857A9FD188}" type="slidenum">
              <a:rPr lang="vi-VN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2621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D759F8-CE06-41D3-AA88-2432340D581D}" type="slidenum">
              <a:rPr lang="vi-VN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0288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vi-V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smtClean="0"/>
              <a:t>Click to edit Master text styles</a:t>
            </a:r>
          </a:p>
          <a:p>
            <a:pPr lvl="1"/>
            <a:r>
              <a:rPr lang="vi-VN" smtClean="0"/>
              <a:t>Second level</a:t>
            </a:r>
          </a:p>
          <a:p>
            <a:pPr lvl="2"/>
            <a:r>
              <a:rPr lang="vi-VN" smtClean="0"/>
              <a:t>Third level</a:t>
            </a:r>
          </a:p>
          <a:p>
            <a:pPr lvl="3"/>
            <a:r>
              <a:rPr lang="vi-VN" smtClean="0"/>
              <a:t>Fourth level</a:t>
            </a:r>
          </a:p>
          <a:p>
            <a:pPr lvl="4"/>
            <a:r>
              <a:rPr lang="vi-V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fld id="{9DD8D664-464D-4E13-B178-B9545EC24C39}" type="slidenum">
              <a:rPr lang="vi-VN"/>
              <a:pPr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gif"/><Relationship Id="rId4" Type="http://schemas.openxmlformats.org/officeDocument/2006/relationships/image" Target="../media/image16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16" descr="tiere096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238" y="5278438"/>
            <a:ext cx="1981200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 descr="Flying Blue Bird Sticker by McHone Cartoons for iOS &amp; Android | GIPH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250" y="-533400"/>
            <a:ext cx="3124200" cy="300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4" descr="Flying Blue Bird Sticker by McHone Cartoons for iOS &amp; Android | GIPH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-531813"/>
            <a:ext cx="3124200" cy="3009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8" descr="phao hoa 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5041900"/>
            <a:ext cx="1676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8" descr="phao hoa 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066800"/>
            <a:ext cx="21336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8" descr="phao hoa 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78088"/>
            <a:ext cx="2230438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8" descr="phao hoa 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6425" y="4724400"/>
            <a:ext cx="2035175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AutoShape 7"/>
          <p:cNvSpPr>
            <a:spLocks noChangeArrowheads="1"/>
          </p:cNvSpPr>
          <p:nvPr/>
        </p:nvSpPr>
        <p:spPr bwMode="auto">
          <a:xfrm>
            <a:off x="0" y="-69850"/>
            <a:ext cx="1295400" cy="762000"/>
          </a:xfrm>
          <a:prstGeom prst="star32">
            <a:avLst>
              <a:gd name="adj" fmla="val 22426"/>
            </a:avLst>
          </a:prstGeom>
          <a:solidFill>
            <a:srgbClr val="33CC33"/>
          </a:solidFill>
          <a:ln w="2857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3" name="AutoShape 5"/>
          <p:cNvSpPr>
            <a:spLocks noChangeArrowheads="1"/>
          </p:cNvSpPr>
          <p:nvPr/>
        </p:nvSpPr>
        <p:spPr bwMode="auto">
          <a:xfrm>
            <a:off x="4164013" y="-225425"/>
            <a:ext cx="1371600" cy="1143000"/>
          </a:xfrm>
          <a:prstGeom prst="star24">
            <a:avLst>
              <a:gd name="adj" fmla="val 14500"/>
            </a:avLst>
          </a:prstGeom>
          <a:solidFill>
            <a:srgbClr val="FF0000"/>
          </a:solidFill>
          <a:ln w="28575" algn="ctr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4" name="AutoShape 6"/>
          <p:cNvSpPr>
            <a:spLocks noChangeArrowheads="1"/>
          </p:cNvSpPr>
          <p:nvPr/>
        </p:nvSpPr>
        <p:spPr bwMode="auto">
          <a:xfrm>
            <a:off x="7772400" y="-149225"/>
            <a:ext cx="1371600" cy="990600"/>
          </a:xfrm>
          <a:prstGeom prst="star32">
            <a:avLst>
              <a:gd name="adj" fmla="val 23958"/>
            </a:avLst>
          </a:prstGeom>
          <a:solidFill>
            <a:srgbClr val="33CC33"/>
          </a:solidFill>
          <a:ln w="2857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pic>
        <p:nvPicPr>
          <p:cNvPr id="2061" name="Picture 58" descr="addemoticons172[1]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0438" y="6226175"/>
            <a:ext cx="1905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2" name="Picture 58" descr="addemoticons172[1]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2875" y="6218238"/>
            <a:ext cx="1905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3" name="Picture 58" descr="addemoticons172[1]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5438" y="6253163"/>
            <a:ext cx="1905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4" name="Picture 58" descr="addemoticons172[1]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6153150"/>
            <a:ext cx="1905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5" name="Picture 51" descr="frogCLR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5441950"/>
            <a:ext cx="1295400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6" name="Picture 4" descr="Flying Blue Bird Sticker by McHone Cartoons for iOS &amp; Android | GIPH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3850" y="-381000"/>
            <a:ext cx="3124200" cy="300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249238" y="1066800"/>
            <a:ext cx="9047162" cy="1108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6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TIẾNG VIỆT  LỚP 4 </a:t>
            </a:r>
            <a:endParaRPr lang="vi-VN" sz="6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86400" y="4489634"/>
            <a:ext cx="2353337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en-US" sz="4400" b="1" dirty="0" err="1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Trang</a:t>
            </a:r>
            <a:r>
              <a:rPr lang="en-US" sz="4400" b="1" dirty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97</a:t>
            </a:r>
            <a:endParaRPr lang="vi-VN" sz="4400" b="1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49238" y="1905000"/>
            <a:ext cx="8686800" cy="230832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7200" b="1" kern="10" dirty="0">
                <a:ln w="12700">
                  <a:solidFill>
                    <a:srgbClr val="FF0066"/>
                  </a:solidFill>
                  <a:round/>
                  <a:headEnd/>
                  <a:tailEnd/>
                </a:ln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ÔN TẬP GIỮA HỌC</a:t>
            </a:r>
            <a:r>
              <a:rPr lang="vi-VN" sz="7200" b="1" kern="10" dirty="0">
                <a:ln w="12700">
                  <a:solidFill>
                    <a:srgbClr val="FF0066"/>
                  </a:solidFill>
                  <a:round/>
                  <a:headEnd/>
                  <a:tailEnd/>
                </a:ln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KÌ </a:t>
            </a:r>
            <a:r>
              <a:rPr lang="en-US" sz="7200" b="1" kern="10" dirty="0">
                <a:ln w="12700">
                  <a:solidFill>
                    <a:srgbClr val="FF0066"/>
                  </a:solidFill>
                  <a:round/>
                  <a:headEnd/>
                  <a:tailEnd/>
                </a:ln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I</a:t>
            </a:r>
            <a:r>
              <a:rPr lang="vi-VN" sz="7200" b="1" kern="10" dirty="0">
                <a:ln w="12700">
                  <a:solidFill>
                    <a:srgbClr val="FF0066"/>
                  </a:solidFill>
                  <a:round/>
                  <a:headEnd/>
                  <a:tailEnd/>
                </a:ln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I</a:t>
            </a:r>
            <a:r>
              <a:rPr lang="en-US" sz="7200" b="1" kern="10" dirty="0">
                <a:ln w="12700">
                  <a:solidFill>
                    <a:srgbClr val="FF0066"/>
                  </a:solidFill>
                  <a:round/>
                  <a:headEnd/>
                  <a:tailEnd/>
                </a:ln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(</a:t>
            </a:r>
            <a:r>
              <a:rPr lang="en-US" sz="7200" b="1" kern="10" dirty="0" err="1">
                <a:ln w="12700">
                  <a:solidFill>
                    <a:srgbClr val="FF0066"/>
                  </a:solidFill>
                  <a:round/>
                  <a:headEnd/>
                  <a:tailEnd/>
                </a:ln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tiết</a:t>
            </a:r>
            <a:r>
              <a:rPr lang="en-US" sz="7200" b="1" kern="10" dirty="0">
                <a:ln w="12700">
                  <a:solidFill>
                    <a:srgbClr val="FF0066"/>
                  </a:solidFill>
                  <a:round/>
                  <a:headEnd/>
                  <a:tailEnd/>
                </a:ln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7200" b="1" kern="10" dirty="0" smtClean="0">
                <a:ln w="12700">
                  <a:solidFill>
                    <a:srgbClr val="FF0066"/>
                  </a:solidFill>
                  <a:round/>
                  <a:headEnd/>
                  <a:tailEnd/>
                </a:ln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4)</a:t>
            </a:r>
            <a:endParaRPr lang="en-US" sz="7200" b="1" kern="10" dirty="0">
              <a:ln w="12700">
                <a:solidFill>
                  <a:srgbClr val="FF0066"/>
                </a:solidFill>
                <a:round/>
                <a:headEnd/>
                <a:tailEnd/>
              </a:ln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58213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8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7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770" decel="100000"/>
                                        <p:tgtEl>
                                          <p:spTgt spid="1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5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5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7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770" decel="100000"/>
                                        <p:tgtEl>
                                          <p:spTgt spid="1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1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7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8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4" grpId="2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7"/>
          <p:cNvSpPr txBox="1">
            <a:spLocks noChangeArrowheads="1"/>
          </p:cNvSpPr>
          <p:nvPr/>
        </p:nvSpPr>
        <p:spPr bwMode="auto">
          <a:xfrm>
            <a:off x="299036" y="332656"/>
            <a:ext cx="867886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400" b="1" u="sng" dirty="0">
                <a:solidFill>
                  <a:srgbClr val="FF0000"/>
                </a:solidFill>
                <a:latin typeface="Times New Roman" pitchFamily="18" charset="0"/>
              </a:rPr>
              <a:t>Bài 2</a:t>
            </a:r>
            <a:r>
              <a:rPr lang="vi-VN" sz="2400" b="1" dirty="0">
                <a:solidFill>
                  <a:srgbClr val="FF0000"/>
                </a:solidFill>
                <a:latin typeface="Times New Roman" pitchFamily="18" charset="0"/>
              </a:rPr>
              <a:t>:</a:t>
            </a:r>
            <a:r>
              <a:rPr lang="vi-VN" sz="2400" b="1" dirty="0">
                <a:latin typeface="Times New Roman" pitchFamily="18" charset="0"/>
              </a:rPr>
              <a:t> Ghi lại một thành ngữ hoặc tục ngữ đã học trong mỗi chủ điểm nói trên.</a:t>
            </a:r>
          </a:p>
        </p:txBody>
      </p:sp>
      <p:graphicFrame>
        <p:nvGraphicFramePr>
          <p:cNvPr id="4153" name="Group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7670522"/>
              </p:ext>
            </p:extLst>
          </p:nvPr>
        </p:nvGraphicFramePr>
        <p:xfrm>
          <a:off x="327025" y="1357313"/>
          <a:ext cx="8712200" cy="5129213"/>
        </p:xfrm>
        <a:graphic>
          <a:graphicData uri="http://schemas.openxmlformats.org/drawingml/2006/table">
            <a:tbl>
              <a:tblPr/>
              <a:tblGrid>
                <a:gridCol w="3452887"/>
                <a:gridCol w="3600376"/>
                <a:gridCol w="1658937"/>
              </a:tblGrid>
              <a:tr h="877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         </a:t>
                      </a:r>
                      <a:r>
                        <a:rPr kumimoji="0" lang="vi-V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Người ta là hoa đất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FB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           </a:t>
                      </a:r>
                      <a:r>
                        <a:rPr kumimoji="0" lang="vi-V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Vẻ đẹp muôn màu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FB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Những người quả cảm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FBA3"/>
                    </a:solidFill>
                  </a:tcPr>
                </a:tc>
              </a:tr>
              <a:tr h="4251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FB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FB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FBA3"/>
                    </a:solidFill>
                  </a:tcPr>
                </a:tc>
              </a:tr>
            </a:tbl>
          </a:graphicData>
        </a:graphic>
      </p:graphicFrame>
      <p:sp>
        <p:nvSpPr>
          <p:cNvPr id="11281" name="Text Box 28"/>
          <p:cNvSpPr txBox="1">
            <a:spLocks noChangeArrowheads="1"/>
          </p:cNvSpPr>
          <p:nvPr/>
        </p:nvSpPr>
        <p:spPr bwMode="auto">
          <a:xfrm>
            <a:off x="425450" y="2916238"/>
            <a:ext cx="576263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1300">
              <a:latin typeface="Times New Roman" pitchFamily="18" charset="0"/>
            </a:endParaRPr>
          </a:p>
        </p:txBody>
      </p:sp>
      <p:sp>
        <p:nvSpPr>
          <p:cNvPr id="4125" name="Text Box 29"/>
          <p:cNvSpPr txBox="1">
            <a:spLocks noChangeArrowheads="1"/>
          </p:cNvSpPr>
          <p:nvPr/>
        </p:nvSpPr>
        <p:spPr bwMode="auto">
          <a:xfrm>
            <a:off x="714375" y="2565400"/>
            <a:ext cx="2089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1600">
                <a:latin typeface="Times New Roman" pitchFamily="18" charset="0"/>
              </a:rPr>
              <a:t>- </a:t>
            </a:r>
            <a:r>
              <a:rPr lang="vi-VN" sz="1600" b="1">
                <a:latin typeface="Times New Roman" pitchFamily="18" charset="0"/>
              </a:rPr>
              <a:t>Người ta là hoa đất</a:t>
            </a:r>
          </a:p>
        </p:txBody>
      </p:sp>
      <p:sp>
        <p:nvSpPr>
          <p:cNvPr id="4128" name="Text Box 32"/>
          <p:cNvSpPr txBox="1">
            <a:spLocks noChangeArrowheads="1"/>
          </p:cNvSpPr>
          <p:nvPr/>
        </p:nvSpPr>
        <p:spPr bwMode="auto">
          <a:xfrm>
            <a:off x="714375" y="2925763"/>
            <a:ext cx="2808288" cy="70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1600" b="1">
                <a:latin typeface="Times New Roman" pitchFamily="18" charset="0"/>
              </a:rPr>
              <a:t>- Chuông có đánh mới kêu</a:t>
            </a:r>
          </a:p>
          <a:p>
            <a:pPr eaLnBrk="1" hangingPunct="1">
              <a:spcBef>
                <a:spcPct val="50000"/>
              </a:spcBef>
            </a:pPr>
            <a:r>
              <a:rPr lang="vi-VN" sz="1600" b="1">
                <a:latin typeface="Times New Roman" pitchFamily="18" charset="0"/>
              </a:rPr>
              <a:t>    Đèn có khêu mới tỏ.</a:t>
            </a:r>
          </a:p>
        </p:txBody>
      </p:sp>
      <p:sp>
        <p:nvSpPr>
          <p:cNvPr id="4129" name="Text Box 33"/>
          <p:cNvSpPr txBox="1">
            <a:spLocks noChangeArrowheads="1"/>
          </p:cNvSpPr>
          <p:nvPr/>
        </p:nvSpPr>
        <p:spPr bwMode="auto">
          <a:xfrm>
            <a:off x="425450" y="3646488"/>
            <a:ext cx="3384550" cy="70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1600">
                <a:latin typeface="Times New Roman" pitchFamily="18" charset="0"/>
              </a:rPr>
              <a:t>       -</a:t>
            </a:r>
            <a:r>
              <a:rPr lang="vi-VN" sz="1600" b="1">
                <a:latin typeface="Times New Roman" pitchFamily="18" charset="0"/>
              </a:rPr>
              <a:t>Nước lã mà vã nên hồ</a:t>
            </a:r>
          </a:p>
          <a:p>
            <a:pPr eaLnBrk="1" hangingPunct="1">
              <a:spcBef>
                <a:spcPct val="50000"/>
              </a:spcBef>
            </a:pPr>
            <a:r>
              <a:rPr lang="vi-VN" sz="1600" b="1">
                <a:latin typeface="Times New Roman" pitchFamily="18" charset="0"/>
              </a:rPr>
              <a:t>Tay không mà nổi cơ đồ mới ngoan.</a:t>
            </a:r>
          </a:p>
        </p:txBody>
      </p:sp>
      <p:sp>
        <p:nvSpPr>
          <p:cNvPr id="4132" name="Text Box 36"/>
          <p:cNvSpPr txBox="1">
            <a:spLocks noChangeArrowheads="1"/>
          </p:cNvSpPr>
          <p:nvPr/>
        </p:nvSpPr>
        <p:spPr bwMode="auto">
          <a:xfrm>
            <a:off x="785813" y="4294188"/>
            <a:ext cx="2089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1600" b="1">
                <a:latin typeface="Times New Roman" pitchFamily="18" charset="0"/>
              </a:rPr>
              <a:t>- Khỏe như voi</a:t>
            </a:r>
          </a:p>
        </p:txBody>
      </p:sp>
      <p:sp>
        <p:nvSpPr>
          <p:cNvPr id="4133" name="Text Box 37"/>
          <p:cNvSpPr txBox="1">
            <a:spLocks noChangeArrowheads="1"/>
          </p:cNvSpPr>
          <p:nvPr/>
        </p:nvSpPr>
        <p:spPr bwMode="auto">
          <a:xfrm>
            <a:off x="714375" y="4581525"/>
            <a:ext cx="20875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1600" b="1">
                <a:latin typeface="Times New Roman" pitchFamily="18" charset="0"/>
              </a:rPr>
              <a:t>- Nhanh như cắt</a:t>
            </a:r>
          </a:p>
        </p:txBody>
      </p:sp>
      <p:sp>
        <p:nvSpPr>
          <p:cNvPr id="4134" name="Text Box 38"/>
          <p:cNvSpPr txBox="1">
            <a:spLocks noChangeArrowheads="1"/>
          </p:cNvSpPr>
          <p:nvPr/>
        </p:nvSpPr>
        <p:spPr bwMode="auto">
          <a:xfrm>
            <a:off x="280988" y="4941888"/>
            <a:ext cx="3708400" cy="70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vi-VN" sz="1600">
                <a:latin typeface="Times New Roman" pitchFamily="18" charset="0"/>
              </a:rPr>
              <a:t>        </a:t>
            </a:r>
            <a:r>
              <a:rPr lang="en-US" sz="1600">
                <a:latin typeface="Times New Roman" pitchFamily="18" charset="0"/>
              </a:rPr>
              <a:t>- </a:t>
            </a:r>
            <a:r>
              <a:rPr lang="vi-VN" sz="1600" b="1">
                <a:latin typeface="Times New Roman" pitchFamily="18" charset="0"/>
              </a:rPr>
              <a:t>Ăn được ngủ được là tiên</a:t>
            </a:r>
          </a:p>
          <a:p>
            <a:pPr eaLnBrk="1" hangingPunct="1">
              <a:spcBef>
                <a:spcPct val="50000"/>
              </a:spcBef>
            </a:pPr>
            <a:r>
              <a:rPr lang="vi-VN" sz="1600" b="1">
                <a:latin typeface="Times New Roman" pitchFamily="18" charset="0"/>
              </a:rPr>
              <a:t>Không ăn, không ngủ mất tiền thêm lo.</a:t>
            </a:r>
          </a:p>
        </p:txBody>
      </p:sp>
      <p:sp>
        <p:nvSpPr>
          <p:cNvPr id="4135" name="Text Box 39"/>
          <p:cNvSpPr txBox="1">
            <a:spLocks noChangeArrowheads="1"/>
          </p:cNvSpPr>
          <p:nvPr/>
        </p:nvSpPr>
        <p:spPr bwMode="auto">
          <a:xfrm>
            <a:off x="3779912" y="2565400"/>
            <a:ext cx="3672408" cy="314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1600">
                <a:latin typeface="Times New Roman" pitchFamily="18" charset="0"/>
              </a:rPr>
              <a:t>- </a:t>
            </a:r>
            <a:r>
              <a:rPr lang="vi-VN" sz="1600" b="1">
                <a:latin typeface="Times New Roman" pitchFamily="18" charset="0"/>
              </a:rPr>
              <a:t>Mặt tươi như hoa.</a:t>
            </a:r>
          </a:p>
          <a:p>
            <a:pPr eaLnBrk="1" hangingPunct="1">
              <a:spcBef>
                <a:spcPct val="50000"/>
              </a:spcBef>
            </a:pPr>
            <a:r>
              <a:rPr lang="vi-VN" sz="1600" b="1">
                <a:latin typeface="Times New Roman" pitchFamily="18" charset="0"/>
              </a:rPr>
              <a:t>- Đẹp người, đẹp nết.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sz="1600" b="1" smtClean="0">
                <a:latin typeface="Times New Roman" pitchFamily="18" charset="0"/>
              </a:rPr>
              <a:t> </a:t>
            </a:r>
            <a:r>
              <a:rPr lang="vi-VN" sz="1600" b="1" smtClean="0">
                <a:latin typeface="Times New Roman" pitchFamily="18" charset="0"/>
              </a:rPr>
              <a:t>Tốt </a:t>
            </a:r>
            <a:r>
              <a:rPr lang="vi-VN" sz="1600" b="1">
                <a:latin typeface="Times New Roman" pitchFamily="18" charset="0"/>
              </a:rPr>
              <a:t>gỗ hơn tốt nước sơn.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vi-VN" sz="1600" b="1">
                <a:latin typeface="Times New Roman" pitchFamily="18" charset="0"/>
              </a:rPr>
              <a:t>     Người thanh nói tiếng cũng thanh</a:t>
            </a:r>
          </a:p>
          <a:p>
            <a:pPr eaLnBrk="1" hangingPunct="1">
              <a:spcBef>
                <a:spcPct val="50000"/>
              </a:spcBef>
            </a:pPr>
            <a:r>
              <a:rPr lang="vi-VN" sz="1600" b="1">
                <a:latin typeface="Times New Roman" pitchFamily="18" charset="0"/>
              </a:rPr>
              <a:t>Chuông kêu khẽ đánh bên thành cũng kêu.</a:t>
            </a:r>
          </a:p>
          <a:p>
            <a:pPr eaLnBrk="1" hangingPunct="1">
              <a:spcBef>
                <a:spcPct val="50000"/>
              </a:spcBef>
            </a:pPr>
            <a:r>
              <a:rPr lang="vi-VN" sz="1600" b="1">
                <a:latin typeface="Times New Roman" pitchFamily="18" charset="0"/>
              </a:rPr>
              <a:t>- Cái nết đánh chết cái đẹp.</a:t>
            </a:r>
          </a:p>
          <a:p>
            <a:pPr eaLnBrk="1" hangingPunct="1">
              <a:spcBef>
                <a:spcPct val="50000"/>
              </a:spcBef>
            </a:pPr>
            <a:r>
              <a:rPr lang="vi-VN" sz="1600" b="1">
                <a:latin typeface="Times New Roman" pitchFamily="18" charset="0"/>
              </a:rPr>
              <a:t>    - Trông mặt mà bắt hình dong</a:t>
            </a:r>
          </a:p>
          <a:p>
            <a:pPr eaLnBrk="1" hangingPunct="1">
              <a:spcBef>
                <a:spcPct val="50000"/>
              </a:spcBef>
            </a:pPr>
            <a:r>
              <a:rPr lang="vi-VN" sz="1600" b="1">
                <a:latin typeface="Times New Roman" pitchFamily="18" charset="0"/>
              </a:rPr>
              <a:t>Con lợn có béo thì lòng mới ngon</a:t>
            </a:r>
            <a:r>
              <a:rPr lang="vi-VN" sz="1600">
                <a:latin typeface="Times New Roman" pitchFamily="18" charset="0"/>
              </a:rPr>
              <a:t>.</a:t>
            </a:r>
          </a:p>
        </p:txBody>
      </p:sp>
      <p:sp>
        <p:nvSpPr>
          <p:cNvPr id="4138" name="Text Box 42"/>
          <p:cNvSpPr txBox="1">
            <a:spLocks noChangeArrowheads="1"/>
          </p:cNvSpPr>
          <p:nvPr/>
        </p:nvSpPr>
        <p:spPr bwMode="auto">
          <a:xfrm>
            <a:off x="7308850" y="2503488"/>
            <a:ext cx="1979613" cy="70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1600">
                <a:latin typeface="Times New Roman" pitchFamily="18" charset="0"/>
              </a:rPr>
              <a:t>- </a:t>
            </a:r>
            <a:r>
              <a:rPr lang="vi-VN" sz="1600" b="1">
                <a:latin typeface="Times New Roman" pitchFamily="18" charset="0"/>
              </a:rPr>
              <a:t>Gan vàng dạ sắt</a:t>
            </a:r>
          </a:p>
          <a:p>
            <a:pPr eaLnBrk="1" hangingPunct="1">
              <a:spcBef>
                <a:spcPct val="50000"/>
              </a:spcBef>
            </a:pPr>
            <a:r>
              <a:rPr lang="vi-VN" sz="1600" b="1">
                <a:latin typeface="Times New Roman" pitchFamily="18" charset="0"/>
              </a:rPr>
              <a:t>- Vào sinh ra tử.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5" grpId="0" autoUpdateAnimBg="0"/>
      <p:bldP spid="4128" grpId="0" autoUpdateAnimBg="0"/>
      <p:bldP spid="4129" grpId="0" autoUpdateAnimBg="0"/>
      <p:bldP spid="4132" grpId="0" autoUpdateAnimBg="0"/>
      <p:bldP spid="4133" grpId="0" autoUpdateAnimBg="0"/>
      <p:bldP spid="4134" grpId="0" autoUpdateAnimBg="0"/>
      <p:bldP spid="4135" grpId="0"/>
      <p:bldP spid="413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853406" y="293747"/>
            <a:ext cx="811108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400" b="1" u="sng" dirty="0">
                <a:solidFill>
                  <a:srgbClr val="FF0000"/>
                </a:solidFill>
                <a:latin typeface="Times New Roman" pitchFamily="18" charset="0"/>
              </a:rPr>
              <a:t>Bài 3</a:t>
            </a:r>
            <a:r>
              <a:rPr lang="vi-VN" sz="2400" b="1" dirty="0" smtClean="0">
                <a:solidFill>
                  <a:srgbClr val="FF0000"/>
                </a:solidFill>
                <a:latin typeface="Times New Roman" pitchFamily="18" charset="0"/>
              </a:rPr>
              <a:t>:</a:t>
            </a:r>
            <a:r>
              <a:rPr lang="en-US" sz="2400" b="1" dirty="0" smtClean="0">
                <a:latin typeface="Times New Roman" pitchFamily="18" charset="0"/>
              </a:rPr>
              <a:t> </a:t>
            </a:r>
            <a:r>
              <a:rPr lang="vi-VN" sz="2400" b="1" dirty="0" smtClean="0">
                <a:latin typeface="Times New Roman" pitchFamily="18" charset="0"/>
              </a:rPr>
              <a:t>Chọn </a:t>
            </a:r>
            <a:r>
              <a:rPr lang="vi-VN" sz="2400" b="1" dirty="0">
                <a:latin typeface="Times New Roman" pitchFamily="18" charset="0"/>
              </a:rPr>
              <a:t>từ thích hợp trong ngoặc đơn điền vào chỗ trống.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927100" y="1228725"/>
            <a:ext cx="6732588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eaLnBrk="1" hangingPunct="1">
              <a:spcBef>
                <a:spcPct val="50000"/>
              </a:spcBef>
              <a:buFontTx/>
              <a:buAutoNum type="alphaLcParenR"/>
            </a:pPr>
            <a:r>
              <a:rPr lang="vi-VN" sz="2000" b="1">
                <a:latin typeface="Times New Roman" pitchFamily="18" charset="0"/>
              </a:rPr>
              <a:t>– Một người ................ .... vẹn toàn.</a:t>
            </a:r>
          </a:p>
          <a:p>
            <a:pPr marL="342900" indent="-342900" eaLnBrk="1" hangingPunct="1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- </a:t>
            </a:r>
            <a:r>
              <a:rPr lang="vi-VN" sz="2000" b="1">
                <a:latin typeface="Times New Roman" pitchFamily="18" charset="0"/>
              </a:rPr>
              <a:t>Nét trạm trổ...............</a:t>
            </a:r>
          </a:p>
          <a:p>
            <a:pPr marL="342900" indent="-342900" eaLnBrk="1" hangingPunct="1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- P</a:t>
            </a:r>
            <a:r>
              <a:rPr lang="vi-VN" sz="2000" b="1">
                <a:latin typeface="Times New Roman" pitchFamily="18" charset="0"/>
              </a:rPr>
              <a:t>hát hiện và bồi dưỡng những .................. trẻ.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895350" y="2697163"/>
            <a:ext cx="7453313" cy="17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000" b="1">
                <a:latin typeface="Times New Roman" pitchFamily="18" charset="0"/>
              </a:rPr>
              <a:t>b) – Ghi nhiều bàn thắng</a:t>
            </a:r>
            <a:r>
              <a:rPr lang="vi-VN" sz="2000">
                <a:latin typeface="Times New Roman" pitchFamily="18" charset="0"/>
              </a:rPr>
              <a:t>..........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sz="2000" b="1">
                <a:latin typeface="Times New Roman" pitchFamily="18" charset="0"/>
              </a:rPr>
              <a:t> </a:t>
            </a:r>
            <a:r>
              <a:rPr lang="vi-VN" sz="2000" b="1">
                <a:latin typeface="Times New Roman" pitchFamily="18" charset="0"/>
              </a:rPr>
              <a:t>Một ngày</a:t>
            </a:r>
            <a:r>
              <a:rPr lang="vi-VN" sz="2000">
                <a:latin typeface="Times New Roman" pitchFamily="18" charset="0"/>
              </a:rPr>
              <a:t>...................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sz="2000" b="1">
                <a:latin typeface="Times New Roman" pitchFamily="18" charset="0"/>
              </a:rPr>
              <a:t> </a:t>
            </a:r>
            <a:r>
              <a:rPr lang="vi-VN" sz="2000" b="1">
                <a:latin typeface="Times New Roman" pitchFamily="18" charset="0"/>
              </a:rPr>
              <a:t>Những kỉ niệm</a:t>
            </a:r>
            <a:r>
              <a:rPr lang="vi-VN" sz="2000">
                <a:latin typeface="Times New Roman" pitchFamily="18" charset="0"/>
              </a:rPr>
              <a:t>...............</a:t>
            </a:r>
          </a:p>
          <a:p>
            <a:pPr eaLnBrk="1" hangingPunct="1">
              <a:spcBef>
                <a:spcPct val="50000"/>
              </a:spcBef>
            </a:pPr>
            <a:r>
              <a:rPr lang="vi-VN" sz="2000" b="1">
                <a:latin typeface="Times New Roman" pitchFamily="18" charset="0"/>
              </a:rPr>
              <a:t>                                           </a:t>
            </a:r>
            <a:r>
              <a:rPr lang="en-US" sz="2000" b="1">
                <a:latin typeface="Times New Roman" pitchFamily="18" charset="0"/>
              </a:rPr>
              <a:t>                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928688" y="4324350"/>
            <a:ext cx="4968875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000" b="1">
                <a:latin typeface="Times New Roman" pitchFamily="18" charset="0"/>
              </a:rPr>
              <a:t>c) – Một</a:t>
            </a:r>
            <a:r>
              <a:rPr lang="vi-VN" sz="2000">
                <a:latin typeface="Times New Roman" pitchFamily="18" charset="0"/>
              </a:rPr>
              <a:t> ..................... </a:t>
            </a:r>
            <a:r>
              <a:rPr lang="vi-VN" sz="2000" b="1">
                <a:latin typeface="Times New Roman" pitchFamily="18" charset="0"/>
              </a:rPr>
              <a:t>diệt xe tăng.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sz="2000" b="1">
                <a:latin typeface="Times New Roman" pitchFamily="18" charset="0"/>
              </a:rPr>
              <a:t> </a:t>
            </a:r>
            <a:r>
              <a:rPr lang="vi-VN" sz="2000" b="1">
                <a:latin typeface="Times New Roman" pitchFamily="18" charset="0"/>
              </a:rPr>
              <a:t>Có </a:t>
            </a:r>
            <a:r>
              <a:rPr lang="vi-VN" sz="2000">
                <a:latin typeface="Times New Roman" pitchFamily="18" charset="0"/>
              </a:rPr>
              <a:t>....... .. .</a:t>
            </a:r>
            <a:r>
              <a:rPr lang="vi-VN" sz="2000" b="1">
                <a:latin typeface="Times New Roman" pitchFamily="18" charset="0"/>
              </a:rPr>
              <a:t> </a:t>
            </a:r>
            <a:r>
              <a:rPr lang="vi-VN" sz="2000">
                <a:latin typeface="Times New Roman" pitchFamily="18" charset="0"/>
              </a:rPr>
              <a:t>...... </a:t>
            </a:r>
            <a:r>
              <a:rPr lang="vi-VN" sz="2000" b="1">
                <a:latin typeface="Times New Roman" pitchFamily="18" charset="0"/>
              </a:rPr>
              <a:t>đấu tranh.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vi-VN" sz="2000" b="1">
                <a:latin typeface="Times New Roman" pitchFamily="18" charset="0"/>
              </a:rPr>
              <a:t> </a:t>
            </a:r>
            <a:r>
              <a:rPr lang="vi-VN" sz="2000">
                <a:latin typeface="Times New Roman" pitchFamily="18" charset="0"/>
              </a:rPr>
              <a:t>................</a:t>
            </a:r>
            <a:r>
              <a:rPr lang="vi-VN" sz="2000" b="1">
                <a:latin typeface="Times New Roman" pitchFamily="18" charset="0"/>
              </a:rPr>
              <a:t> </a:t>
            </a:r>
            <a:r>
              <a:rPr lang="en-US" sz="2000" b="1">
                <a:latin typeface="Times New Roman" pitchFamily="18" charset="0"/>
              </a:rPr>
              <a:t>  </a:t>
            </a:r>
            <a:r>
              <a:rPr lang="vi-VN" sz="2000" b="1">
                <a:latin typeface="Times New Roman" pitchFamily="18" charset="0"/>
              </a:rPr>
              <a:t>nhận khuyết điểm.</a:t>
            </a: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2987675" y="1203698"/>
            <a:ext cx="12969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000" b="1">
                <a:solidFill>
                  <a:srgbClr val="0000FF"/>
                </a:solidFill>
                <a:latin typeface="Times New Roman" pitchFamily="18" charset="0"/>
              </a:rPr>
              <a:t>tài đức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2528888" y="1660798"/>
            <a:ext cx="936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000" b="1">
                <a:solidFill>
                  <a:srgbClr val="0000FF"/>
                </a:solidFill>
                <a:latin typeface="Times New Roman" pitchFamily="18" charset="0"/>
              </a:rPr>
              <a:t>tài hoa</a:t>
            </a: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4613275" y="2106613"/>
            <a:ext cx="16557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000" b="1">
                <a:solidFill>
                  <a:srgbClr val="0000FF"/>
                </a:solidFill>
                <a:latin typeface="Times New Roman" pitchFamily="18" charset="0"/>
              </a:rPr>
              <a:t>tài năng</a:t>
            </a: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3819525" y="2690813"/>
            <a:ext cx="12239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000" b="1">
                <a:solidFill>
                  <a:srgbClr val="0000FF"/>
                </a:solidFill>
                <a:latin typeface="Times New Roman" pitchFamily="18" charset="0"/>
              </a:rPr>
              <a:t>đẹp mắt</a:t>
            </a: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2267744" y="3117676"/>
            <a:ext cx="16557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000" b="1">
                <a:solidFill>
                  <a:srgbClr val="0000FF"/>
                </a:solidFill>
                <a:latin typeface="Times New Roman" pitchFamily="18" charset="0"/>
              </a:rPr>
              <a:t>đẹp trời</a:t>
            </a: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2785324" y="3594100"/>
            <a:ext cx="1295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000" b="1">
                <a:solidFill>
                  <a:srgbClr val="0000FF"/>
                </a:solidFill>
                <a:latin typeface="Times New Roman" pitchFamily="18" charset="0"/>
              </a:rPr>
              <a:t>đẹp đẽ</a:t>
            </a:r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2189163" y="4295775"/>
            <a:ext cx="10080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000" b="1">
                <a:solidFill>
                  <a:srgbClr val="0000FF"/>
                </a:solidFill>
                <a:latin typeface="Times New Roman" pitchFamily="18" charset="0"/>
              </a:rPr>
              <a:t>dũng sĩ</a:t>
            </a:r>
          </a:p>
        </p:txBody>
      </p: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1481138" y="4737100"/>
            <a:ext cx="15128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000" b="1">
                <a:solidFill>
                  <a:srgbClr val="0000FF"/>
                </a:solidFill>
                <a:latin typeface="Times New Roman" pitchFamily="18" charset="0"/>
              </a:rPr>
              <a:t>dũng khí</a:t>
            </a:r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1036638" y="5246688"/>
            <a:ext cx="16573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 D</a:t>
            </a:r>
            <a:r>
              <a:rPr lang="vi-VN" sz="2000" b="1">
                <a:solidFill>
                  <a:srgbClr val="0000FF"/>
                </a:solidFill>
                <a:latin typeface="Times New Roman" pitchFamily="18" charset="0"/>
              </a:rPr>
              <a:t>ũng cảm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4779963" y="2671763"/>
            <a:ext cx="32242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vi-VN" sz="2000" b="1">
                <a:solidFill>
                  <a:srgbClr val="FF0000"/>
                </a:solidFill>
              </a:rPr>
              <a:t>( đẹp trời, đẹp đẽ, đẹp mắt)</a:t>
            </a:r>
            <a:r>
              <a:rPr lang="en-US" sz="2000" b="1">
                <a:solidFill>
                  <a:srgbClr val="FF0000"/>
                </a:solidFill>
              </a:rPr>
              <a:t> </a:t>
            </a:r>
            <a:endParaRPr lang="vi-VN" sz="2000" b="1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067300" y="1233488"/>
            <a:ext cx="31353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vi-VN" sz="2000" b="1"/>
              <a:t> </a:t>
            </a:r>
            <a:r>
              <a:rPr lang="vi-VN" sz="2000" b="1">
                <a:solidFill>
                  <a:srgbClr val="FF0000"/>
                </a:solidFill>
              </a:rPr>
              <a:t>( tài năng, tài đức, tài hoa)</a:t>
            </a:r>
            <a:endParaRPr lang="en-GB" sz="200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613275" y="4322763"/>
            <a:ext cx="36449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vi-VN" sz="2000" b="1"/>
              <a:t> </a:t>
            </a:r>
            <a:r>
              <a:rPr lang="vi-VN" sz="2000" b="1">
                <a:solidFill>
                  <a:srgbClr val="FF0000"/>
                </a:solidFill>
              </a:rPr>
              <a:t>( dũng khí, dũng sĩ, dũng cảm)</a:t>
            </a:r>
            <a:r>
              <a:rPr lang="vi-VN" sz="2000" b="1">
                <a:solidFill>
                  <a:srgbClr val="0000FF"/>
                </a:solidFill>
              </a:rPr>
              <a:t> </a:t>
            </a:r>
            <a:endParaRPr lang="en-GB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/>
      <p:bldP spid="6152" grpId="0"/>
      <p:bldP spid="6153" grpId="0"/>
      <p:bldP spid="6154" grpId="0"/>
      <p:bldP spid="6155" grpId="0"/>
      <p:bldP spid="6156" grpId="0"/>
      <p:bldP spid="6157" grpId="0"/>
      <p:bldP spid="6158" grpId="0"/>
      <p:bldP spid="6159" grpId="0"/>
      <p:bldP spid="6160" grpId="0"/>
      <p:bldP spid="6161" grpId="0"/>
      <p:bldP spid="6162" grpId="0"/>
      <p:bldP spid="6163" grpId="0"/>
      <p:bldP spid="2" grpId="0"/>
      <p:bldP spid="3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4" descr="images (1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6600"/>
          </a:solidFill>
          <a:ln w="9525">
            <a:solidFill>
              <a:srgbClr val="0000FF"/>
            </a:solidFill>
            <a:miter lim="800000"/>
            <a:headEnd/>
            <a:tailEnd/>
          </a:ln>
        </p:spPr>
      </p:pic>
      <p:pic>
        <p:nvPicPr>
          <p:cNvPr id="27651" name="Picture 3" descr="Bouque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69262">
            <a:off x="6629400" y="-381000"/>
            <a:ext cx="2325688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7652" name="Group 4"/>
          <p:cNvGrpSpPr>
            <a:grpSpLocks/>
          </p:cNvGrpSpPr>
          <p:nvPr/>
        </p:nvGrpSpPr>
        <p:grpSpPr bwMode="auto">
          <a:xfrm>
            <a:off x="558800" y="2362200"/>
            <a:ext cx="2819400" cy="4379913"/>
            <a:chOff x="48" y="624"/>
            <a:chExt cx="1776" cy="2759"/>
          </a:xfrm>
        </p:grpSpPr>
        <p:grpSp>
          <p:nvGrpSpPr>
            <p:cNvPr id="27675" name="Group 5"/>
            <p:cNvGrpSpPr>
              <a:grpSpLocks/>
            </p:cNvGrpSpPr>
            <p:nvPr/>
          </p:nvGrpSpPr>
          <p:grpSpPr bwMode="auto">
            <a:xfrm>
              <a:off x="48" y="624"/>
              <a:ext cx="1776" cy="2759"/>
              <a:chOff x="720" y="2496"/>
              <a:chExt cx="1632" cy="1632"/>
            </a:xfrm>
          </p:grpSpPr>
          <p:sp>
            <p:nvSpPr>
              <p:cNvPr id="27678" name="AutoShape 6"/>
              <p:cNvSpPr>
                <a:spLocks noChangeArrowheads="1"/>
              </p:cNvSpPr>
              <p:nvPr/>
            </p:nvSpPr>
            <p:spPr bwMode="auto">
              <a:xfrm>
                <a:off x="1056" y="2496"/>
                <a:ext cx="1008" cy="67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5036 w 21600"/>
                  <a:gd name="T13" fmla="*/ 2282 h 21600"/>
                  <a:gd name="T14" fmla="*/ 16564 w 21600"/>
                  <a:gd name="T15" fmla="*/ 13693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solidFill>
                <a:srgbClr val="FF3300"/>
              </a:solidFill>
              <a:ln w="9525" algn="ctr">
                <a:solidFill>
                  <a:srgbClr val="FF99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pic>
            <p:nvPicPr>
              <p:cNvPr id="27679" name="Picture 7" descr="happymom8b"/>
              <p:cNvPicPr>
                <a:picLocks noChangeAspect="1" noChangeArrowheads="1" noCrop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720" y="2640"/>
                <a:ext cx="1632" cy="14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27676" name="Text Box 8"/>
            <p:cNvSpPr txBox="1">
              <a:spLocks noChangeArrowheads="1"/>
            </p:cNvSpPr>
            <p:nvPr/>
          </p:nvSpPr>
          <p:spPr bwMode="auto">
            <a:xfrm>
              <a:off x="470" y="688"/>
              <a:ext cx="932" cy="404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sy="50000" kx="2115830" algn="bl" rotWithShape="0">
                <a:srgbClr val="C0C0C0">
                  <a:alpha val="79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3600" b="1" i="1">
                  <a:solidFill>
                    <a:schemeClr val="bg1"/>
                  </a:solidFill>
                  <a:latin typeface=".VnTimeH" pitchFamily="34" charset="0"/>
                  <a:cs typeface="Arial" pitchFamily="34" charset="0"/>
                </a:rPr>
                <a:t>CHóC</a:t>
              </a:r>
            </a:p>
          </p:txBody>
        </p:sp>
        <p:sp>
          <p:nvSpPr>
            <p:cNvPr id="27677" name="AutoShape 9"/>
            <p:cNvSpPr>
              <a:spLocks noChangeArrowheads="1"/>
            </p:cNvSpPr>
            <p:nvPr/>
          </p:nvSpPr>
          <p:spPr bwMode="auto">
            <a:xfrm rot="-554298">
              <a:off x="256" y="1291"/>
              <a:ext cx="952" cy="114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9 h 21600"/>
                <a:gd name="T14" fmla="*/ 16563 w 21600"/>
                <a:gd name="T15" fmla="*/ 1367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FF33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27653" name="Group 46"/>
          <p:cNvGrpSpPr>
            <a:grpSpLocks/>
          </p:cNvGrpSpPr>
          <p:nvPr/>
        </p:nvGrpSpPr>
        <p:grpSpPr bwMode="auto">
          <a:xfrm>
            <a:off x="2984500" y="2376488"/>
            <a:ext cx="3130550" cy="4311650"/>
            <a:chOff x="1880" y="1497"/>
            <a:chExt cx="1972" cy="2716"/>
          </a:xfrm>
        </p:grpSpPr>
        <p:grpSp>
          <p:nvGrpSpPr>
            <p:cNvPr id="27670" name="Group 11"/>
            <p:cNvGrpSpPr>
              <a:grpSpLocks/>
            </p:cNvGrpSpPr>
            <p:nvPr/>
          </p:nvGrpSpPr>
          <p:grpSpPr bwMode="auto">
            <a:xfrm>
              <a:off x="1880" y="1497"/>
              <a:ext cx="1972" cy="2716"/>
              <a:chOff x="720" y="2496"/>
              <a:chExt cx="1632" cy="1632"/>
            </a:xfrm>
          </p:grpSpPr>
          <p:sp>
            <p:nvSpPr>
              <p:cNvPr id="27673" name="AutoShape 12"/>
              <p:cNvSpPr>
                <a:spLocks noChangeArrowheads="1"/>
              </p:cNvSpPr>
              <p:nvPr/>
            </p:nvSpPr>
            <p:spPr bwMode="auto">
              <a:xfrm>
                <a:off x="1056" y="2496"/>
                <a:ext cx="1008" cy="67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5036 w 21600"/>
                  <a:gd name="T13" fmla="*/ 2282 h 21600"/>
                  <a:gd name="T14" fmla="*/ 16564 w 21600"/>
                  <a:gd name="T15" fmla="*/ 13693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solidFill>
                <a:srgbClr val="FF3300"/>
              </a:solidFill>
              <a:ln w="9525" algn="ctr">
                <a:solidFill>
                  <a:srgbClr val="FF99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pic>
            <p:nvPicPr>
              <p:cNvPr id="27674" name="Picture 13" descr="happymom8b"/>
              <p:cNvPicPr>
                <a:picLocks noChangeAspect="1" noChangeArrowheads="1" noCrop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720" y="2640"/>
                <a:ext cx="1632" cy="14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27671" name="AutoShape 14"/>
            <p:cNvSpPr>
              <a:spLocks noChangeArrowheads="1"/>
            </p:cNvSpPr>
            <p:nvPr/>
          </p:nvSpPr>
          <p:spPr bwMode="auto">
            <a:xfrm rot="-554298">
              <a:off x="2168" y="2169"/>
              <a:ext cx="952" cy="114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9 h 21600"/>
                <a:gd name="T14" fmla="*/ 16563 w 21600"/>
                <a:gd name="T15" fmla="*/ 1367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FF33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7672" name="Text Box 15"/>
            <p:cNvSpPr txBox="1">
              <a:spLocks noChangeArrowheads="1"/>
            </p:cNvSpPr>
            <p:nvPr/>
          </p:nvSpPr>
          <p:spPr bwMode="auto">
            <a:xfrm>
              <a:off x="2376" y="1591"/>
              <a:ext cx="1140" cy="404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sy="50000" kx="2115830" algn="bl" rotWithShape="0">
                <a:srgbClr val="C0C0C0">
                  <a:alpha val="79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3600" b="1" i="1">
                  <a:solidFill>
                    <a:schemeClr val="bg1"/>
                  </a:solidFill>
                  <a:latin typeface=".VnTimeH" pitchFamily="34" charset="0"/>
                  <a:cs typeface="Arial" pitchFamily="34" charset="0"/>
                </a:rPr>
                <a:t>THµNH</a:t>
              </a:r>
            </a:p>
          </p:txBody>
        </p:sp>
      </p:grpSp>
      <p:sp>
        <p:nvSpPr>
          <p:cNvPr id="23558" name="WordArt 20"/>
          <p:cNvSpPr>
            <a:spLocks noChangeArrowheads="1" noChangeShapeType="1" noTextEdit="1"/>
          </p:cNvSpPr>
          <p:nvPr/>
        </p:nvSpPr>
        <p:spPr bwMode="auto">
          <a:xfrm>
            <a:off x="304800" y="981075"/>
            <a:ext cx="8543925" cy="201612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1082393"/>
              </a:avLst>
            </a:prstTxWarp>
            <a:scene3d>
              <a:camera prst="legacyPerspectiveBottom"/>
              <a:lightRig rig="legacyFlat3" dir="t"/>
            </a:scene3d>
            <a:sp3d extrusionH="887400" prstMaterial="legacyMatte">
              <a:extrusionClr>
                <a:srgbClr val="99FF99"/>
              </a:extrusionClr>
            </a:sp3d>
          </a:bodyPr>
          <a:lstStyle/>
          <a:p>
            <a:pPr algn="ctr"/>
            <a:r>
              <a:rPr lang="vi-VN" sz="5400" b="1" kern="1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   CHÀO CÁC EM     </a:t>
            </a:r>
          </a:p>
        </p:txBody>
      </p:sp>
      <p:pic>
        <p:nvPicPr>
          <p:cNvPr id="27655" name="Picture 21" descr="C78050FB9F484BAE8E8262A9851A74CA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3505200"/>
            <a:ext cx="847725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6" name="Picture 22" descr="C78050FB9F484BAE8E8262A9851A74CA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6275" y="5172075"/>
            <a:ext cx="847725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7" name="Picture 23" descr="C78050FB9F484BAE8E8262A9851A74CA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5725" y="-76200"/>
            <a:ext cx="847725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8" name="Picture 24" descr="C78050FB9F484BAE8E8262A9851A74CA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8600"/>
            <a:ext cx="847725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9" name="Picture 25" descr="C78050FB9F484BAE8E8262A9851A74CA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5172075"/>
            <a:ext cx="847725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7660" name="Group 44"/>
          <p:cNvGrpSpPr>
            <a:grpSpLocks/>
          </p:cNvGrpSpPr>
          <p:nvPr/>
        </p:nvGrpSpPr>
        <p:grpSpPr bwMode="auto">
          <a:xfrm>
            <a:off x="5429250" y="2468563"/>
            <a:ext cx="2930525" cy="4149725"/>
            <a:chOff x="3420" y="1555"/>
            <a:chExt cx="1846" cy="2614"/>
          </a:xfrm>
        </p:grpSpPr>
        <p:grpSp>
          <p:nvGrpSpPr>
            <p:cNvPr id="27663" name="Group 17"/>
            <p:cNvGrpSpPr>
              <a:grpSpLocks/>
            </p:cNvGrpSpPr>
            <p:nvPr/>
          </p:nvGrpSpPr>
          <p:grpSpPr bwMode="auto">
            <a:xfrm>
              <a:off x="3420" y="1555"/>
              <a:ext cx="1846" cy="2614"/>
              <a:chOff x="720" y="2496"/>
              <a:chExt cx="1632" cy="1632"/>
            </a:xfrm>
          </p:grpSpPr>
          <p:sp>
            <p:nvSpPr>
              <p:cNvPr id="27668" name="AutoShape 18"/>
              <p:cNvSpPr>
                <a:spLocks noChangeArrowheads="1"/>
              </p:cNvSpPr>
              <p:nvPr/>
            </p:nvSpPr>
            <p:spPr bwMode="auto">
              <a:xfrm>
                <a:off x="1056" y="2496"/>
                <a:ext cx="1008" cy="67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5036 w 21600"/>
                  <a:gd name="T13" fmla="*/ 2282 h 21600"/>
                  <a:gd name="T14" fmla="*/ 16564 w 21600"/>
                  <a:gd name="T15" fmla="*/ 13693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solidFill>
                <a:srgbClr val="FF3300"/>
              </a:solidFill>
              <a:ln w="9525" algn="ctr">
                <a:solidFill>
                  <a:srgbClr val="FF99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pic>
            <p:nvPicPr>
              <p:cNvPr id="27669" name="Picture 19" descr="happymom8b"/>
              <p:cNvPicPr>
                <a:picLocks noChangeAspect="1" noChangeArrowheads="1" noCrop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720" y="2640"/>
                <a:ext cx="1632" cy="14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27664" name="Group 20"/>
            <p:cNvGrpSpPr>
              <a:grpSpLocks/>
            </p:cNvGrpSpPr>
            <p:nvPr/>
          </p:nvGrpSpPr>
          <p:grpSpPr bwMode="auto">
            <a:xfrm>
              <a:off x="3655" y="1599"/>
              <a:ext cx="1225" cy="1775"/>
              <a:chOff x="3171" y="716"/>
              <a:chExt cx="1225" cy="1775"/>
            </a:xfrm>
          </p:grpSpPr>
          <p:sp>
            <p:nvSpPr>
              <p:cNvPr id="27665" name="AutoShape 21"/>
              <p:cNvSpPr>
                <a:spLocks noChangeArrowheads="1"/>
              </p:cNvSpPr>
              <p:nvPr/>
            </p:nvSpPr>
            <p:spPr bwMode="auto">
              <a:xfrm rot="-554298">
                <a:off x="3171" y="1291"/>
                <a:ext cx="1006" cy="120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5046 w 21600"/>
                  <a:gd name="T13" fmla="*/ 2286 h 21600"/>
                  <a:gd name="T14" fmla="*/ 16554 w 21600"/>
                  <a:gd name="T15" fmla="*/ 1368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solidFill>
                <a:srgbClr val="FF33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7666" name="Text Box 22"/>
              <p:cNvSpPr txBox="1">
                <a:spLocks noChangeArrowheads="1"/>
              </p:cNvSpPr>
              <p:nvPr/>
            </p:nvSpPr>
            <p:spPr bwMode="auto">
              <a:xfrm>
                <a:off x="3456" y="716"/>
                <a:ext cx="940" cy="407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/>
                <a:r>
                  <a:rPr lang="en-US" altLang="en-US" sz="3600" b="1" i="1">
                    <a:solidFill>
                      <a:schemeClr val="bg1"/>
                    </a:solidFill>
                    <a:cs typeface="Times New Roman" pitchFamily="18" charset="0"/>
                  </a:rPr>
                  <a:t>CÔNG</a:t>
                </a:r>
              </a:p>
            </p:txBody>
          </p:sp>
          <p:sp>
            <p:nvSpPr>
              <p:cNvPr id="27667" name="Text Box 23"/>
              <p:cNvSpPr txBox="1">
                <a:spLocks noChangeArrowheads="1"/>
              </p:cNvSpPr>
              <p:nvPr/>
            </p:nvSpPr>
            <p:spPr bwMode="auto">
              <a:xfrm>
                <a:off x="3603" y="1507"/>
                <a:ext cx="116" cy="368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/>
                <a:endParaRPr lang="en-US" altLang="en-US" sz="3200" b="1" i="1">
                  <a:solidFill>
                    <a:schemeClr val="bg1"/>
                  </a:solidFill>
                  <a:latin typeface=".VnTimeH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27661" name="Picture 34" descr="C78050FB9F484BAE8E8262A9851A74CA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3581400"/>
            <a:ext cx="847725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62" name="Rectangle 47"/>
          <p:cNvSpPr>
            <a:spLocks noChangeArrowheads="1"/>
          </p:cNvSpPr>
          <p:nvPr/>
        </p:nvSpPr>
        <p:spPr bwMode="auto">
          <a:xfrm>
            <a:off x="77788" y="50800"/>
            <a:ext cx="8928100" cy="6754813"/>
          </a:xfrm>
          <a:prstGeom prst="rect">
            <a:avLst/>
          </a:prstGeom>
          <a:noFill/>
          <a:ln w="38100" cmpd="dbl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altLang="en-US">
              <a:solidFill>
                <a:srgbClr val="FF00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2481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323528" y="116632"/>
            <a:ext cx="8424936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en-US" sz="2800" b="1" u="sng" dirty="0" err="1" smtClean="0">
                <a:solidFill>
                  <a:srgbClr val="000099"/>
                </a:solidFill>
                <a:latin typeface="Times New Roman" pitchFamily="18" charset="0"/>
              </a:rPr>
              <a:t>Tiếng</a:t>
            </a:r>
            <a:r>
              <a:rPr lang="en-US" sz="2800" b="1" u="sng" dirty="0" smtClean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000099"/>
                </a:solidFill>
                <a:latin typeface="Times New Roman" pitchFamily="18" charset="0"/>
              </a:rPr>
              <a:t>Việt</a:t>
            </a:r>
            <a:endParaRPr lang="en-US" sz="2800" b="1" u="sng" dirty="0" smtClean="0">
              <a:solidFill>
                <a:srgbClr val="000099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ts val="0"/>
              </a:spcBef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vi-VN" sz="2800" b="1" dirty="0" smtClean="0">
                <a:solidFill>
                  <a:srgbClr val="FF0000"/>
                </a:solidFill>
                <a:latin typeface="Times New Roman" pitchFamily="18" charset="0"/>
              </a:rPr>
              <a:t>Ôn tập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giữa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học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kỳ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II</a:t>
            </a:r>
            <a:r>
              <a:rPr lang="vi-VN" sz="2800" b="1" dirty="0" smtClean="0">
                <a:solidFill>
                  <a:srgbClr val="FF0000"/>
                </a:solidFill>
                <a:latin typeface="Times New Roman" pitchFamily="18" charset="0"/>
              </a:rPr>
              <a:t> (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T</a:t>
            </a:r>
            <a:r>
              <a:rPr lang="vi-VN" sz="2800" b="1" dirty="0" smtClean="0">
                <a:solidFill>
                  <a:srgbClr val="FF0000"/>
                </a:solidFill>
                <a:latin typeface="Times New Roman" pitchFamily="18" charset="0"/>
              </a:rPr>
              <a:t>iết </a:t>
            </a:r>
            <a:r>
              <a:rPr lang="vi-VN" sz="2800" b="1" dirty="0">
                <a:solidFill>
                  <a:srgbClr val="FF0000"/>
                </a:solidFill>
                <a:latin typeface="Times New Roman" pitchFamily="18" charset="0"/>
              </a:rPr>
              <a:t>4)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539750" y="1773238"/>
            <a:ext cx="860425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b="1" u="sng" dirty="0">
                <a:solidFill>
                  <a:srgbClr val="FF0000"/>
                </a:solidFill>
                <a:latin typeface="Times New Roman" pitchFamily="18" charset="0"/>
              </a:rPr>
              <a:t>Bài 1</a:t>
            </a:r>
            <a:r>
              <a:rPr lang="vi-VN" b="1" dirty="0">
                <a:latin typeface="Times New Roman" pitchFamily="18" charset="0"/>
              </a:rPr>
              <a:t>:</a:t>
            </a:r>
            <a:r>
              <a:rPr lang="vi-VN" b="1" dirty="0"/>
              <a:t> </a:t>
            </a:r>
            <a:r>
              <a:rPr lang="vi-VN" b="1" dirty="0">
                <a:latin typeface="Times New Roman" pitchFamily="18" charset="0"/>
              </a:rPr>
              <a:t>Ghi lại các từ ngữ đã học trong tiết mở rộng vốn từ theo chủ điểm:</a:t>
            </a:r>
          </a:p>
        </p:txBody>
      </p:sp>
      <p:graphicFrame>
        <p:nvGraphicFramePr>
          <p:cNvPr id="3115" name="Group 43"/>
          <p:cNvGraphicFramePr>
            <a:graphicFrameLocks noGrp="1"/>
          </p:cNvGraphicFramePr>
          <p:nvPr/>
        </p:nvGraphicFramePr>
        <p:xfrm>
          <a:off x="611188" y="2924175"/>
          <a:ext cx="8280400" cy="2162176"/>
        </p:xfrm>
        <a:graphic>
          <a:graphicData uri="http://schemas.openxmlformats.org/drawingml/2006/table">
            <a:tbl>
              <a:tblPr/>
              <a:tblGrid>
                <a:gridCol w="2520950"/>
                <a:gridCol w="2974975"/>
                <a:gridCol w="2784475"/>
              </a:tblGrid>
              <a:tr h="1081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FB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FB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FBA3"/>
                    </a:solidFill>
                  </a:tcPr>
                </a:tc>
              </a:tr>
              <a:tr h="1081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FB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FB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FBA3"/>
                    </a:solidFill>
                  </a:tcPr>
                </a:tc>
              </a:tr>
            </a:tbl>
          </a:graphicData>
        </a:graphic>
      </p:graphicFrame>
      <p:sp>
        <p:nvSpPr>
          <p:cNvPr id="3095" name="Text Box 23"/>
          <p:cNvSpPr txBox="1">
            <a:spLocks noChangeArrowheads="1"/>
          </p:cNvSpPr>
          <p:nvPr/>
        </p:nvSpPr>
        <p:spPr bwMode="auto">
          <a:xfrm>
            <a:off x="755650" y="2997200"/>
            <a:ext cx="252095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Người ta là hoa đất</a:t>
            </a:r>
            <a:endParaRPr lang="vi-VN" b="1">
              <a:latin typeface="Times New Roman" pitchFamily="18" charset="0"/>
            </a:endParaRPr>
          </a:p>
        </p:txBody>
      </p:sp>
      <p:sp>
        <p:nvSpPr>
          <p:cNvPr id="3096" name="Text Box 24"/>
          <p:cNvSpPr txBox="1">
            <a:spLocks noChangeArrowheads="1"/>
          </p:cNvSpPr>
          <p:nvPr/>
        </p:nvSpPr>
        <p:spPr bwMode="auto">
          <a:xfrm>
            <a:off x="3563938" y="2997200"/>
            <a:ext cx="2303462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Vẻ đẹp muôn màu</a:t>
            </a:r>
            <a:endParaRPr lang="vi-VN" b="1">
              <a:latin typeface="Times New Roman" pitchFamily="18" charset="0"/>
            </a:endParaRPr>
          </a:p>
        </p:txBody>
      </p:sp>
      <p:sp>
        <p:nvSpPr>
          <p:cNvPr id="3098" name="Text Box 26"/>
          <p:cNvSpPr txBox="1">
            <a:spLocks noChangeArrowheads="1"/>
          </p:cNvSpPr>
          <p:nvPr/>
        </p:nvSpPr>
        <p:spPr bwMode="auto">
          <a:xfrm>
            <a:off x="6011863" y="3068638"/>
            <a:ext cx="2879725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Những người quả cảm</a:t>
            </a:r>
            <a:endParaRPr lang="vi-VN" b="1">
              <a:latin typeface="Times New Roman" pitchFamily="18" charset="0"/>
            </a:endParaRPr>
          </a:p>
        </p:txBody>
      </p:sp>
      <p:sp>
        <p:nvSpPr>
          <p:cNvPr id="3108" name="Text Box 36"/>
          <p:cNvSpPr txBox="1">
            <a:spLocks noChangeArrowheads="1"/>
          </p:cNvSpPr>
          <p:nvPr/>
        </p:nvSpPr>
        <p:spPr bwMode="auto">
          <a:xfrm>
            <a:off x="709613" y="4152900"/>
            <a:ext cx="25193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M: tài giỏi</a:t>
            </a:r>
            <a:endParaRPr lang="vi-VN" b="1">
              <a:latin typeface="Times New Roman" pitchFamily="18" charset="0"/>
            </a:endParaRPr>
          </a:p>
        </p:txBody>
      </p:sp>
      <p:sp>
        <p:nvSpPr>
          <p:cNvPr id="3109" name="Text Box 37"/>
          <p:cNvSpPr txBox="1">
            <a:spLocks noChangeArrowheads="1"/>
          </p:cNvSpPr>
          <p:nvPr/>
        </p:nvSpPr>
        <p:spPr bwMode="auto">
          <a:xfrm>
            <a:off x="3446463" y="4146550"/>
            <a:ext cx="24209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M: tươi đẹp</a:t>
            </a:r>
            <a:endParaRPr lang="vi-VN" b="1">
              <a:latin typeface="Times New Roman" pitchFamily="18" charset="0"/>
            </a:endParaRPr>
          </a:p>
        </p:txBody>
      </p:sp>
      <p:sp>
        <p:nvSpPr>
          <p:cNvPr id="3110" name="Text Box 38"/>
          <p:cNvSpPr txBox="1">
            <a:spLocks noChangeArrowheads="1"/>
          </p:cNvSpPr>
          <p:nvPr/>
        </p:nvSpPr>
        <p:spPr bwMode="auto">
          <a:xfrm>
            <a:off x="6300788" y="4152900"/>
            <a:ext cx="2590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M: dũng cảm</a:t>
            </a:r>
            <a:endParaRPr lang="vi-VN" b="1">
              <a:latin typeface="Times New Roman" pitchFamily="18" charset="0"/>
            </a:endParaRPr>
          </a:p>
        </p:txBody>
      </p:sp>
      <p:sp>
        <p:nvSpPr>
          <p:cNvPr id="3112" name="Line 40"/>
          <p:cNvSpPr>
            <a:spLocks noChangeShapeType="1"/>
          </p:cNvSpPr>
          <p:nvPr/>
        </p:nvSpPr>
        <p:spPr bwMode="auto">
          <a:xfrm>
            <a:off x="1835150" y="2259013"/>
            <a:ext cx="9366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3" name="Line 41"/>
          <p:cNvSpPr>
            <a:spLocks noChangeShapeType="1"/>
          </p:cNvSpPr>
          <p:nvPr/>
        </p:nvSpPr>
        <p:spPr bwMode="auto">
          <a:xfrm flipV="1">
            <a:off x="4956175" y="2297113"/>
            <a:ext cx="120015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autoUpdateAnimBg="0"/>
      <p:bldP spid="3079" grpId="0" autoUpdateAnimBg="0"/>
      <p:bldP spid="3095" grpId="0" autoUpdateAnimBg="0"/>
      <p:bldP spid="3096" grpId="0" autoUpdateAnimBg="0"/>
      <p:bldP spid="3098" grpId="0" autoUpdateAnimBg="0"/>
      <p:bldP spid="3108" grpId="0" autoUpdateAnimBg="0"/>
      <p:bldP spid="3109" grpId="0" autoUpdateAnimBg="0"/>
      <p:bldP spid="3110" grpId="0" autoUpdateAnimBg="0"/>
      <p:bldP spid="3112" grpId="0" animBg="1"/>
      <p:bldP spid="31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49" name="Group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8380408"/>
              </p:ext>
            </p:extLst>
          </p:nvPr>
        </p:nvGraphicFramePr>
        <p:xfrm>
          <a:off x="468313" y="404813"/>
          <a:ext cx="8496300" cy="5918879"/>
        </p:xfrm>
        <a:graphic>
          <a:graphicData uri="http://schemas.openxmlformats.org/drawingml/2006/table">
            <a:tbl>
              <a:tblPr/>
              <a:tblGrid>
                <a:gridCol w="3383607"/>
                <a:gridCol w="2552055"/>
                <a:gridCol w="2560638"/>
              </a:tblGrid>
              <a:tr h="792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FB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FB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FBA3"/>
                    </a:solidFill>
                  </a:tcPr>
                </a:tc>
              </a:tr>
              <a:tr h="5126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FB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FB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FBA3"/>
                    </a:solidFill>
                  </a:tcPr>
                </a:tc>
              </a:tr>
            </a:tbl>
          </a:graphicData>
        </a:graphic>
      </p:graphicFrame>
      <p:sp>
        <p:nvSpPr>
          <p:cNvPr id="17426" name="Text Box 18"/>
          <p:cNvSpPr txBox="1">
            <a:spLocks noChangeArrowheads="1"/>
          </p:cNvSpPr>
          <p:nvPr/>
        </p:nvSpPr>
        <p:spPr bwMode="auto">
          <a:xfrm>
            <a:off x="684213" y="620713"/>
            <a:ext cx="2520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Người ta là hoa đất</a:t>
            </a:r>
            <a:endParaRPr lang="vi-VN" sz="20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7427" name="Text Box 19"/>
          <p:cNvSpPr txBox="1">
            <a:spLocks noChangeArrowheads="1"/>
          </p:cNvSpPr>
          <p:nvPr/>
        </p:nvSpPr>
        <p:spPr bwMode="auto">
          <a:xfrm>
            <a:off x="3995738" y="620688"/>
            <a:ext cx="23034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latin typeface="Times New Roman" pitchFamily="18" charset="0"/>
              </a:rPr>
              <a:t>Vẻ đẹp muôn màu</a:t>
            </a:r>
            <a:endParaRPr lang="vi-VN" sz="20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7428" name="Text Box 20"/>
          <p:cNvSpPr txBox="1">
            <a:spLocks noChangeArrowheads="1"/>
          </p:cNvSpPr>
          <p:nvPr/>
        </p:nvSpPr>
        <p:spPr bwMode="auto">
          <a:xfrm>
            <a:off x="6372795" y="620713"/>
            <a:ext cx="287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rgbClr val="FF00FF"/>
                </a:solidFill>
                <a:latin typeface="Times New Roman" pitchFamily="18" charset="0"/>
              </a:rPr>
              <a:t>Những người quả cảm</a:t>
            </a:r>
            <a:endParaRPr lang="vi-VN" sz="2000" b="1">
              <a:solidFill>
                <a:srgbClr val="FF00FF"/>
              </a:solidFill>
              <a:latin typeface="Times New Roman" pitchFamily="18" charset="0"/>
            </a:endParaRPr>
          </a:p>
        </p:txBody>
      </p:sp>
      <p:sp>
        <p:nvSpPr>
          <p:cNvPr id="17433" name="Text Box 25"/>
          <p:cNvSpPr txBox="1">
            <a:spLocks noChangeArrowheads="1"/>
          </p:cNvSpPr>
          <p:nvPr/>
        </p:nvSpPr>
        <p:spPr bwMode="auto">
          <a:xfrm>
            <a:off x="611188" y="1268413"/>
            <a:ext cx="316865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- Tài ba, tài giỏi, tài năng, tài trí, tài hoa, tài nghệ, tài đức.</a:t>
            </a:r>
            <a:r>
              <a:rPr lang="vi-VN" sz="2000" b="1"/>
              <a:t>..</a:t>
            </a:r>
          </a:p>
        </p:txBody>
      </p:sp>
      <p:sp>
        <p:nvSpPr>
          <p:cNvPr id="17436" name="Text Box 28"/>
          <p:cNvSpPr txBox="1">
            <a:spLocks noChangeArrowheads="1"/>
          </p:cNvSpPr>
          <p:nvPr/>
        </p:nvSpPr>
        <p:spPr bwMode="auto">
          <a:xfrm>
            <a:off x="684213" y="2276475"/>
            <a:ext cx="3313112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- Vạm vỡ, lực lưỡng, săn chắc, dẻo dai, nhanh nhẹn, cân đối</a:t>
            </a:r>
            <a:r>
              <a:rPr lang="vi-VN" sz="2000" b="1"/>
              <a:t>...</a:t>
            </a:r>
          </a:p>
        </p:txBody>
      </p:sp>
      <p:sp>
        <p:nvSpPr>
          <p:cNvPr id="17437" name="Text Box 29"/>
          <p:cNvSpPr txBox="1">
            <a:spLocks noChangeArrowheads="1"/>
          </p:cNvSpPr>
          <p:nvPr/>
        </p:nvSpPr>
        <p:spPr bwMode="auto">
          <a:xfrm>
            <a:off x="611188" y="3429000"/>
            <a:ext cx="331152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000" b="1">
                <a:latin typeface="Times New Roman" pitchFamily="18" charset="0"/>
              </a:rPr>
              <a:t>- Tập thể dục, đi bộ, chơi thể thao, an dưỡng, nghỉ mát, du lịch, giải trí..</a:t>
            </a:r>
          </a:p>
        </p:txBody>
      </p:sp>
      <p:sp>
        <p:nvSpPr>
          <p:cNvPr id="17445" name="Text Box 37"/>
          <p:cNvSpPr txBox="1">
            <a:spLocks noChangeArrowheads="1"/>
          </p:cNvSpPr>
          <p:nvPr/>
        </p:nvSpPr>
        <p:spPr bwMode="auto">
          <a:xfrm>
            <a:off x="3851275" y="1341438"/>
            <a:ext cx="252095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000" b="1">
                <a:latin typeface="Times New Roman" pitchFamily="18" charset="0"/>
              </a:rPr>
              <a:t>- Xinh xinh, tươi tắn, yểu điệu, rực rỡ, thướt tha, điệu đà, lộng lẫy.</a:t>
            </a:r>
          </a:p>
        </p:txBody>
      </p:sp>
      <p:sp>
        <p:nvSpPr>
          <p:cNvPr id="17446" name="Text Box 38"/>
          <p:cNvSpPr txBox="1">
            <a:spLocks noChangeArrowheads="1"/>
          </p:cNvSpPr>
          <p:nvPr/>
        </p:nvSpPr>
        <p:spPr bwMode="auto">
          <a:xfrm>
            <a:off x="3995738" y="2636838"/>
            <a:ext cx="2447925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000" b="1">
                <a:latin typeface="Times New Roman" pitchFamily="18" charset="0"/>
              </a:rPr>
              <a:t>- Thùy mị, dịu dàng, hiền dịu, đằm thắm, đôn hậu, cương trực, tế nhị, ngay thẳng..</a:t>
            </a:r>
          </a:p>
        </p:txBody>
      </p:sp>
      <p:sp>
        <p:nvSpPr>
          <p:cNvPr id="17447" name="Text Box 39"/>
          <p:cNvSpPr txBox="1">
            <a:spLocks noChangeArrowheads="1"/>
          </p:cNvSpPr>
          <p:nvPr/>
        </p:nvSpPr>
        <p:spPr bwMode="auto">
          <a:xfrm>
            <a:off x="3851275" y="4292600"/>
            <a:ext cx="252095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000" b="1">
                <a:latin typeface="Times New Roman" pitchFamily="18" charset="0"/>
              </a:rPr>
              <a:t>- Tươi đẹp, sặc sỡ, huy hoàng, tráng lệ, diễm lệ, hùng vĩ, hoành tráng...</a:t>
            </a:r>
          </a:p>
        </p:txBody>
      </p:sp>
      <p:sp>
        <p:nvSpPr>
          <p:cNvPr id="17450" name="Text Box 42"/>
          <p:cNvSpPr txBox="1">
            <a:spLocks noChangeArrowheads="1"/>
          </p:cNvSpPr>
          <p:nvPr/>
        </p:nvSpPr>
        <p:spPr bwMode="auto">
          <a:xfrm>
            <a:off x="6516688" y="1341438"/>
            <a:ext cx="2627312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000" b="1">
                <a:latin typeface="Times New Roman" pitchFamily="18" charset="0"/>
              </a:rPr>
              <a:t>- Dũng cảm, anh dũng, anh hùng, can đảm, quả cảm, can trường, gan góc, gan lì, bạo gan...</a:t>
            </a:r>
          </a:p>
        </p:txBody>
      </p:sp>
      <p:sp>
        <p:nvSpPr>
          <p:cNvPr id="17451" name="Text Box 43"/>
          <p:cNvSpPr txBox="1">
            <a:spLocks noChangeArrowheads="1"/>
          </p:cNvSpPr>
          <p:nvPr/>
        </p:nvSpPr>
        <p:spPr bwMode="auto">
          <a:xfrm>
            <a:off x="6443663" y="3141663"/>
            <a:ext cx="2700337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000" b="1">
                <a:latin typeface="Times New Roman" pitchFamily="18" charset="0"/>
              </a:rPr>
              <a:t>- Tinh thần dũng cảm, dũng cảm nhận khuyết điểm, hành động dũng cảm...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4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4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4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4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7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4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4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7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4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4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7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4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4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7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770" decel="100000"/>
                                        <p:tgtEl>
                                          <p:spTgt spid="174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6" dur="770" decel="100000"/>
                                        <p:tgtEl>
                                          <p:spTgt spid="174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8" dur="770" fill="hold"/>
                                        <p:tgtEl>
                                          <p:spTgt spid="17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0" dur="770" fill="hold"/>
                                        <p:tgtEl>
                                          <p:spTgt spid="17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2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770" decel="100000"/>
                                        <p:tgtEl>
                                          <p:spTgt spid="174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5" dur="770" decel="100000"/>
                                        <p:tgtEl>
                                          <p:spTgt spid="1745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5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7" dur="770" fill="hold"/>
                                        <p:tgtEl>
                                          <p:spTgt spid="17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9" dur="770" fill="hold"/>
                                        <p:tgtEl>
                                          <p:spTgt spid="17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6" grpId="0"/>
      <p:bldP spid="17427" grpId="0"/>
      <p:bldP spid="17428" grpId="0"/>
      <p:bldP spid="17433" grpId="0"/>
      <p:bldP spid="17436" grpId="0"/>
      <p:bldP spid="17437" grpId="0"/>
      <p:bldP spid="17445" grpId="0"/>
      <p:bldP spid="17446" grpId="0"/>
      <p:bldP spid="17447" grpId="0"/>
      <p:bldP spid="17450" grpId="0"/>
      <p:bldP spid="1745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575506" y="1655812"/>
            <a:ext cx="8208962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800" b="1" u="sng" dirty="0">
                <a:solidFill>
                  <a:srgbClr val="FF0000"/>
                </a:solidFill>
                <a:latin typeface="Times New Roman" pitchFamily="18" charset="0"/>
              </a:rPr>
              <a:t>Bài 2</a:t>
            </a:r>
            <a:r>
              <a:rPr lang="vi-VN" sz="2800" b="1" dirty="0">
                <a:solidFill>
                  <a:srgbClr val="FF0000"/>
                </a:solidFill>
                <a:latin typeface="Times New Roman" pitchFamily="18" charset="0"/>
              </a:rPr>
              <a:t>:</a:t>
            </a:r>
            <a:r>
              <a:rPr lang="vi-VN" sz="2800" b="1" dirty="0">
                <a:latin typeface="Times New Roman" pitchFamily="18" charset="0"/>
              </a:rPr>
              <a:t> Ghi lại một thành ngữ hoặc tục ngữ đã học trong mỗi chủ điểm nói trên.</a:t>
            </a:r>
          </a:p>
        </p:txBody>
      </p:sp>
      <p:graphicFrame>
        <p:nvGraphicFramePr>
          <p:cNvPr id="5128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6779613"/>
              </p:ext>
            </p:extLst>
          </p:nvPr>
        </p:nvGraphicFramePr>
        <p:xfrm>
          <a:off x="611188" y="3068960"/>
          <a:ext cx="8208962" cy="2447926"/>
        </p:xfrm>
        <a:graphic>
          <a:graphicData uri="http://schemas.openxmlformats.org/drawingml/2006/table">
            <a:tbl>
              <a:tblPr/>
              <a:tblGrid>
                <a:gridCol w="2711450"/>
                <a:gridCol w="2401887"/>
                <a:gridCol w="3095625"/>
              </a:tblGrid>
              <a:tr h="1366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1" marR="91441"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FB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1" marR="91441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FB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1" marR="91441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FBA3"/>
                    </a:solidFill>
                  </a:tcPr>
                </a:tc>
              </a:tr>
              <a:tr h="1081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1" marR="91441"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FB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1" marR="91441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FB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1" marR="91441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FBA3"/>
                    </a:solidFill>
                  </a:tcPr>
                </a:tc>
              </a:tr>
            </a:tbl>
          </a:graphicData>
        </a:graphic>
      </p:graphicFrame>
      <p:sp>
        <p:nvSpPr>
          <p:cNvPr id="5142" name="Text Box 22"/>
          <p:cNvSpPr txBox="1">
            <a:spLocks noChangeArrowheads="1"/>
          </p:cNvSpPr>
          <p:nvPr/>
        </p:nvSpPr>
        <p:spPr bwMode="auto">
          <a:xfrm>
            <a:off x="672487" y="3469210"/>
            <a:ext cx="26638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Người ta là hoa đất</a:t>
            </a:r>
            <a:endParaRPr lang="vi-VN" sz="20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5143" name="Text Box 23"/>
          <p:cNvSpPr txBox="1">
            <a:spLocks noChangeArrowheads="1"/>
          </p:cNvSpPr>
          <p:nvPr/>
        </p:nvSpPr>
        <p:spPr bwMode="auto">
          <a:xfrm>
            <a:off x="3420269" y="3484368"/>
            <a:ext cx="23034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latin typeface="Times New Roman" pitchFamily="18" charset="0"/>
              </a:rPr>
              <a:t>Vẻ đẹp muôn màu</a:t>
            </a:r>
            <a:endParaRPr lang="vi-VN" sz="20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5144" name="Text Box 24"/>
          <p:cNvSpPr txBox="1">
            <a:spLocks noChangeArrowheads="1"/>
          </p:cNvSpPr>
          <p:nvPr/>
        </p:nvSpPr>
        <p:spPr bwMode="auto">
          <a:xfrm>
            <a:off x="5867400" y="3484368"/>
            <a:ext cx="29527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rgbClr val="FF00FF"/>
                </a:solidFill>
                <a:latin typeface="Times New Roman" pitchFamily="18" charset="0"/>
              </a:rPr>
              <a:t>Những người quả cảm</a:t>
            </a:r>
            <a:endParaRPr lang="vi-VN" sz="2000" b="1">
              <a:solidFill>
                <a:srgbClr val="FF00FF"/>
              </a:solidFill>
              <a:latin typeface="Times New Roman" pitchFamily="18" charset="0"/>
            </a:endParaRPr>
          </a:p>
        </p:txBody>
      </p:sp>
      <p:sp>
        <p:nvSpPr>
          <p:cNvPr id="5145" name="Line 25"/>
          <p:cNvSpPr>
            <a:spLocks noChangeShapeType="1"/>
          </p:cNvSpPr>
          <p:nvPr/>
        </p:nvSpPr>
        <p:spPr bwMode="auto">
          <a:xfrm>
            <a:off x="3491880" y="2132002"/>
            <a:ext cx="15113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6" name="Line 26"/>
          <p:cNvSpPr>
            <a:spLocks noChangeShapeType="1"/>
          </p:cNvSpPr>
          <p:nvPr/>
        </p:nvSpPr>
        <p:spPr bwMode="auto">
          <a:xfrm>
            <a:off x="5940152" y="2110381"/>
            <a:ext cx="1008112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5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5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/>
      <p:bldP spid="5142" grpId="0"/>
      <p:bldP spid="5143" grpId="0"/>
      <p:bldP spid="5144" grpId="0"/>
      <p:bldP spid="5145" grpId="0" animBg="1"/>
      <p:bldP spid="514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-23813"/>
            <a:ext cx="4151312" cy="4100513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5" descr="IMG0213A"/>
          <p:cNvPicPr>
            <a:picLocks noChangeAspect="1" noChangeArrowheads="1"/>
          </p:cNvPicPr>
          <p:nvPr/>
        </p:nvPicPr>
        <p:blipFill>
          <a:blip r:embed="rId3">
            <a:lum bright="-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0"/>
            <a:ext cx="3382963" cy="407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Text Box 6"/>
          <p:cNvSpPr txBox="1">
            <a:spLocks noChangeArrowheads="1"/>
          </p:cNvSpPr>
          <p:nvPr/>
        </p:nvSpPr>
        <p:spPr bwMode="auto">
          <a:xfrm>
            <a:off x="1547813" y="5075238"/>
            <a:ext cx="2519362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1300">
              <a:latin typeface="Times New Roman" pitchFamily="18" charset="0"/>
            </a:endParaRP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2843213" y="4437063"/>
            <a:ext cx="4608512" cy="116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</a:rPr>
              <a:t>Chuông có đánh mới kêu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</a:rPr>
              <a:t>   Đèn có khêu mới tỏ .</a:t>
            </a:r>
            <a:endParaRPr lang="vi-VN" sz="2800" b="1">
              <a:solidFill>
                <a:srgbClr val="0000FF"/>
              </a:solidFill>
              <a:latin typeface="Times New Roman" pitchFamily="18" charset="0"/>
            </a:endParaRPr>
          </a:p>
        </p:txBody>
      </p:sp>
      <p:pic>
        <p:nvPicPr>
          <p:cNvPr id="8213" name="Picture 21" descr="cai chuo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0"/>
            <a:ext cx="2232025" cy="407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IMG0214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0" y="1857375"/>
            <a:ext cx="5256213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395288" y="620713"/>
            <a:ext cx="27368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</a:rPr>
              <a:t>Khỏe như voi</a:t>
            </a:r>
            <a:r>
              <a:rPr lang="vi-VN" sz="2800" b="1">
                <a:solidFill>
                  <a:srgbClr val="0000FF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70" decel="100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770" decel="100000"/>
                                        <p:tgtEl>
                                          <p:spTgt spid="922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 descr="IMG0215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688" y="1928813"/>
            <a:ext cx="5400675" cy="3744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684213" y="765175"/>
            <a:ext cx="33115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800" b="1">
                <a:solidFill>
                  <a:srgbClr val="0000FF"/>
                </a:solidFill>
                <a:latin typeface="Times New Roman" pitchFamily="18" charset="0"/>
              </a:rPr>
              <a:t>Nhanh như cắt.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IMG0216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260350"/>
            <a:ext cx="4032250" cy="432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5" descr="CC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333375"/>
            <a:ext cx="2663825" cy="417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2771775" y="4941888"/>
            <a:ext cx="34559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800" b="1">
                <a:solidFill>
                  <a:srgbClr val="FF0000"/>
                </a:solidFill>
                <a:latin typeface="Times New Roman" pitchFamily="18" charset="0"/>
              </a:rPr>
              <a:t>Mặt đẹp như hoa.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126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1126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 descr="IMG0212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333375"/>
            <a:ext cx="4608513" cy="590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539750" y="1916113"/>
            <a:ext cx="28797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FF00FF"/>
                </a:solidFill>
                <a:latin typeface="Times New Roman" pitchFamily="18" charset="0"/>
              </a:rPr>
              <a:t>Gan vàng dạ sắt.</a:t>
            </a:r>
            <a:endParaRPr lang="vi-VN" sz="2800" b="1">
              <a:solidFill>
                <a:srgbClr val="FF00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642</Words>
  <Application>Microsoft Office PowerPoint</Application>
  <PresentationFormat>On-screen Show (4:3)</PresentationFormat>
  <Paragraphs>97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.VnTimeH</vt:lpstr>
      <vt:lpstr>Arial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HT81</cp:lastModifiedBy>
  <cp:revision>62</cp:revision>
  <dcterms:created xsi:type="dcterms:W3CDTF">2011-03-03T06:58:15Z</dcterms:created>
  <dcterms:modified xsi:type="dcterms:W3CDTF">2022-03-24T16:03:51Z</dcterms:modified>
</cp:coreProperties>
</file>