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2" r:id="rId2"/>
    <p:sldId id="258" r:id="rId3"/>
    <p:sldId id="259" r:id="rId4"/>
    <p:sldId id="260" r:id="rId5"/>
    <p:sldId id="261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8" r:id="rId16"/>
    <p:sldId id="279" r:id="rId17"/>
    <p:sldId id="283" r:id="rId18"/>
    <p:sldId id="280" r:id="rId19"/>
    <p:sldId id="282" r:id="rId20"/>
    <p:sldId id="284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8A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5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6.4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5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6.4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5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6.4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5.1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5" units="1/cm"/>
          <inkml:channelProperty channel="Y" name="resolution" value="25" units="1/cm"/>
        </inkml:channelProperties>
      </inkml:inkSource>
      <inkml:timestamp xml:id="ts0" timeString="2007-07-13T23:54:16.45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1C3E-2C78-4123-B812-75DAE4645A7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2641-E541-44DC-852F-235EE2BA8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43F8A2-6323-4C3D-ABF1-E3CD09EA989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88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09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7A58-A1E3-4EB1-82C3-752D6859D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AB2-B444-4514-BBC4-48E17212839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customXml" Target="../ink/ink2.xml"/><Relationship Id="rId5" Type="http://schemas.openxmlformats.org/officeDocument/2006/relationships/audio" Target="../media/audio4.wav"/><Relationship Id="rId10" Type="http://schemas.openxmlformats.org/officeDocument/2006/relationships/image" Target="../media/image8.emf"/><Relationship Id="rId4" Type="http://schemas.openxmlformats.org/officeDocument/2006/relationships/audio" Target="../media/audio3.wav"/><Relationship Id="rId9" Type="http://schemas.openxmlformats.org/officeDocument/2006/relationships/customXml" Target="../ink/ink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12" Type="http://schemas.openxmlformats.org/officeDocument/2006/relationships/customXml" Target="../ink/ink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8.emf"/><Relationship Id="rId5" Type="http://schemas.openxmlformats.org/officeDocument/2006/relationships/audio" Target="../media/audio4.wav"/><Relationship Id="rId10" Type="http://schemas.openxmlformats.org/officeDocument/2006/relationships/customXml" Target="../ink/ink3.xml"/><Relationship Id="rId4" Type="http://schemas.openxmlformats.org/officeDocument/2006/relationships/audio" Target="../media/audio3.wav"/><Relationship Id="rId9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customXml" Target="../ink/ink6.xml"/><Relationship Id="rId5" Type="http://schemas.openxmlformats.org/officeDocument/2006/relationships/audio" Target="../media/audio4.wav"/><Relationship Id="rId10" Type="http://schemas.openxmlformats.org/officeDocument/2006/relationships/image" Target="../media/image8.emf"/><Relationship Id="rId4" Type="http://schemas.openxmlformats.org/officeDocument/2006/relationships/audio" Target="../media/audio3.wav"/><Relationship Id="rId9" Type="http://schemas.openxmlformats.org/officeDocument/2006/relationships/customXml" Target="../ink/ink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customXml" Target="../ink/ink8.xml"/><Relationship Id="rId5" Type="http://schemas.openxmlformats.org/officeDocument/2006/relationships/audio" Target="../media/audio4.wav"/><Relationship Id="rId10" Type="http://schemas.openxmlformats.org/officeDocument/2006/relationships/image" Target="../media/image8.emf"/><Relationship Id="rId4" Type="http://schemas.openxmlformats.org/officeDocument/2006/relationships/audio" Target="../media/audio3.wav"/><Relationship Id="rId9" Type="http://schemas.openxmlformats.org/officeDocument/2006/relationships/customXml" Target="../ink/ink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56755">
            <a:off x="5360505" y="4665856"/>
            <a:ext cx="11398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94384">
            <a:off x="5346116" y="5133725"/>
            <a:ext cx="1136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06117" y="1758449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2775"/>
            <a:ext cx="118608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ĐƠN VÀ TỪ PHỨC</a:t>
            </a:r>
            <a:endParaRPr lang="en-US" sz="48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24"/>
          <p:cNvSpPr>
            <a:spLocks noChangeArrowheads="1" noChangeShapeType="1" noTextEdit="1"/>
          </p:cNvSpPr>
          <p:nvPr/>
        </p:nvSpPr>
        <p:spPr bwMode="auto">
          <a:xfrm>
            <a:off x="2602736" y="4944018"/>
            <a:ext cx="7778750" cy="930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solidFill>
                <a:srgbClr val="FF0000"/>
              </a:solidFill>
              <a:effectLst>
                <a:outerShdw dist="38100" dir="2700000" algn="tl" rotWithShape="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80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xmlns="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gọi là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đơn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Từ gồm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hay nhiều tiếng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là </a:t>
            </a:r>
            <a:r>
              <a:rPr lang="vi-VN" sz="3600" b="1" i="1" dirty="0">
                <a:solidFill>
                  <a:srgbClr val="18A1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phức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8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21296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19" y="1524000"/>
            <a:ext cx="661208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22318" y="20574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791200" y="2057400"/>
            <a:ext cx="464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601200" y="51054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82200" y="54138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04667"/>
              </p:ext>
            </p:extLst>
          </p:nvPr>
        </p:nvGraphicFramePr>
        <p:xfrm>
          <a:off x="152401" y="2421210"/>
          <a:ext cx="11582399" cy="36638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961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phức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40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0000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5091" y="3305365"/>
            <a:ext cx="4111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3154361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5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799" y="2047883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799" y="4693058"/>
            <a:ext cx="7763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từ đơn : ăn, học, ngủ</a:t>
            </a:r>
            <a:r>
              <a:rPr 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799" y="5404351"/>
            <a:ext cx="90946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37129"/>
            <a:ext cx="1165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ellcoll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470840">
            <a:off x="1828800" y="273050"/>
            <a:ext cx="1517650" cy="1403350"/>
          </a:xfrm>
          <a:noFill/>
        </p:spPr>
      </p:pic>
      <p:pic>
        <p:nvPicPr>
          <p:cNvPr id="13315" name="Picture 3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2142">
            <a:off x="8972550" y="301625"/>
            <a:ext cx="15240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52468">
            <a:off x="1820069" y="5318919"/>
            <a:ext cx="14557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03096">
            <a:off x="8926513" y="5214938"/>
            <a:ext cx="15176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447800" y="0"/>
            <a:ext cx="9296400" cy="6934200"/>
            <a:chOff x="-48" y="0"/>
            <a:chExt cx="5856" cy="4368"/>
          </a:xfrm>
        </p:grpSpPr>
        <p:pic>
          <p:nvPicPr>
            <p:cNvPr id="13321" name="Picture 7" descr="snowcon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8" descr="snowcon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76"/>
              <a:ext cx="57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9" descr="snowcon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130" y="2130"/>
              <a:ext cx="43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4" name="Picture 10" descr="snowcon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552" y="2112"/>
              <a:ext cx="43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9" name="Picture 11" descr="Bellcol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"/>
            <a:ext cx="510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WordArt 12"/>
          <p:cNvSpPr>
            <a:spLocks noChangeArrowheads="1" noChangeShapeType="1" noTextEdit="1"/>
          </p:cNvSpPr>
          <p:nvPr/>
        </p:nvSpPr>
        <p:spPr bwMode="auto">
          <a:xfrm>
            <a:off x="3505200" y="4800600"/>
            <a:ext cx="5638800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>
                        <a:alpha val="62000"/>
                      </a:srgbClr>
                    </a:gs>
                    <a:gs pos="100000">
                      <a:srgbClr val="7676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3401949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5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D0584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76400" y="2279650"/>
            <a:ext cx="9144000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5791200"/>
            <a:ext cx="1828800" cy="762000"/>
            <a:chOff x="3744" y="3600"/>
            <a:chExt cx="1536" cy="624"/>
          </a:xfrm>
        </p:grpSpPr>
        <p:sp>
          <p:nvSpPr>
            <p:cNvPr id="16409" name="Rectangle 4" descr="Alligator-01-june"/>
            <p:cNvSpPr>
              <a:spLocks noChangeArrowheads="1"/>
            </p:cNvSpPr>
            <p:nvPr/>
          </p:nvSpPr>
          <p:spPr bwMode="auto">
            <a:xfrm>
              <a:off x="3744" y="3600"/>
              <a:ext cx="768" cy="624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2000">
                <a:latin typeface=".VnTime" panose="020B7200000000000000" pitchFamily="34" charset="0"/>
              </a:endParaRPr>
            </a:p>
          </p:txBody>
        </p:sp>
        <p:sp>
          <p:nvSpPr>
            <p:cNvPr id="16410" name="Rectangle 5"/>
            <p:cNvSpPr>
              <a:spLocks noChangeArrowheads="1"/>
            </p:cNvSpPr>
            <p:nvPr/>
          </p:nvSpPr>
          <p:spPr bwMode="auto">
            <a:xfrm>
              <a:off x="4512" y="3600"/>
              <a:ext cx="76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sz="1800"/>
            </a:p>
          </p:txBody>
        </p:sp>
      </p:grp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10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9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8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7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6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5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64770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4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3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2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0</a:t>
            </a:r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4419600" y="3048000"/>
            <a:ext cx="3733800" cy="1524000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FFFF00"/>
                </a:solidFill>
                <a:latin typeface=".VnTimeH" panose="020B7200000000000000" pitchFamily="34" charset="0"/>
              </a:rPr>
              <a:t>Tõ Phøc</a:t>
            </a:r>
          </a:p>
        </p:txBody>
      </p:sp>
      <p:pic>
        <p:nvPicPr>
          <p:cNvPr id="16400" name="Picture 20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58109">
            <a:off x="1676400" y="49974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21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3625">
            <a:off x="8782050" y="50863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2" name="AutoShape 22"/>
          <p:cNvSpPr>
            <a:spLocks noChangeArrowheads="1"/>
          </p:cNvSpPr>
          <p:nvPr/>
        </p:nvSpPr>
        <p:spPr bwMode="auto">
          <a:xfrm>
            <a:off x="2057400" y="609600"/>
            <a:ext cx="8610600" cy="1981200"/>
          </a:xfrm>
          <a:prstGeom prst="cloudCallout">
            <a:avLst>
              <a:gd name="adj1" fmla="val -35949"/>
              <a:gd name="adj2" fmla="val -26361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FF00"/>
                </a:solidFill>
                <a:latin typeface=".VnTime" panose="020B7200000000000000" pitchFamily="34" charset="0"/>
              </a:rPr>
              <a:t>  </a:t>
            </a:r>
            <a:r>
              <a:rPr lang="en-US" sz="3600">
                <a:solidFill>
                  <a:srgbClr val="FFFF00"/>
                </a:solidFill>
                <a:latin typeface=".VnTime" panose="020B7200000000000000" pitchFamily="34" charset="0"/>
              </a:rPr>
              <a:t>Tõ gåm hai hay nhiÒu tiÕng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FFFF00"/>
                </a:solidFill>
                <a:latin typeface=".VnTime" panose="020B7200000000000000" pitchFamily="34" charset="0"/>
              </a:rPr>
              <a:t>gäi lµ ……</a:t>
            </a:r>
          </a:p>
        </p:txBody>
      </p:sp>
      <p:pic>
        <p:nvPicPr>
          <p:cNvPr id="16403" name="Picture 23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5">
            <a:off x="9067800" y="1524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4" name="AutoShape 24"/>
          <p:cNvSpPr>
            <a:spLocks noChangeArrowheads="1"/>
          </p:cNvSpPr>
          <p:nvPr/>
        </p:nvSpPr>
        <p:spPr bwMode="auto">
          <a:xfrm>
            <a:off x="3657600" y="1905001"/>
            <a:ext cx="6781800" cy="4340225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 b="1">
                <a:latin typeface=".VnTime" panose="020B7200000000000000" pitchFamily="34" charset="0"/>
              </a:rPr>
              <a:t>HÕt giê</a:t>
            </a:r>
          </a:p>
        </p:txBody>
      </p:sp>
      <p:pic>
        <p:nvPicPr>
          <p:cNvPr id="16405" name="Picture 25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1682750" y="2286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6" name="Text Box 26"/>
          <p:cNvSpPr txBox="1">
            <a:spLocks noChangeArrowheads="1"/>
          </p:cNvSpPr>
          <p:nvPr/>
        </p:nvSpPr>
        <p:spPr bwMode="auto">
          <a:xfrm>
            <a:off x="3733800" y="838201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sz="2000">
              <a:latin typeface=".VnTime" panose="020B72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07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7200" y="6080125"/>
              <a:ext cx="1588" cy="1588"/>
            </p14:xfrm>
          </p:contentPart>
        </mc:Choice>
        <mc:Fallback xmlns="">
          <p:pic>
            <p:nvPicPr>
              <p:cNvPr id="307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5912" y="6038837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7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4" y="4560889"/>
              <a:ext cx="1587" cy="1587"/>
            </p14:xfrm>
          </p:contentPart>
        </mc:Choice>
        <mc:Fallback xmlns="">
          <p:pic>
            <p:nvPicPr>
              <p:cNvPr id="307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51402" y="4519627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4977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53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10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/>
      <p:bldP spid="174087" grpId="1"/>
      <p:bldP spid="174088" grpId="0"/>
      <p:bldP spid="174088" grpId="1"/>
      <p:bldP spid="174089" grpId="0"/>
      <p:bldP spid="174089" grpId="1"/>
      <p:bldP spid="174090" grpId="0"/>
      <p:bldP spid="174090" grpId="1"/>
      <p:bldP spid="174091" grpId="0"/>
      <p:bldP spid="174091" grpId="1"/>
      <p:bldP spid="174092" grpId="0"/>
      <p:bldP spid="174092" grpId="1"/>
      <p:bldP spid="174093" grpId="0"/>
      <p:bldP spid="174093" grpId="1"/>
      <p:bldP spid="174094" grpId="0"/>
      <p:bldP spid="174094" grpId="1"/>
      <p:bldP spid="174095" grpId="0"/>
      <p:bldP spid="174095" grpId="1"/>
      <p:bldP spid="174096" grpId="0"/>
      <p:bldP spid="174096" grpId="1"/>
      <p:bldP spid="174097" grpId="0" animBg="1"/>
      <p:bldP spid="174097" grpId="1" animBg="1"/>
      <p:bldP spid="1741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D0584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00200" y="2355850"/>
            <a:ext cx="9144000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5791200"/>
            <a:ext cx="1828800" cy="762000"/>
            <a:chOff x="3744" y="3600"/>
            <a:chExt cx="1536" cy="624"/>
          </a:xfrm>
        </p:grpSpPr>
        <p:sp>
          <p:nvSpPr>
            <p:cNvPr id="14360" name="Rectangle 4" descr="Alligator-01-june"/>
            <p:cNvSpPr>
              <a:spLocks noChangeArrowheads="1"/>
            </p:cNvSpPr>
            <p:nvPr/>
          </p:nvSpPr>
          <p:spPr bwMode="auto">
            <a:xfrm>
              <a:off x="3744" y="3600"/>
              <a:ext cx="768" cy="624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2000">
                <a:latin typeface=".VnTime" panose="020B7200000000000000" pitchFamily="34" charset="0"/>
              </a:endParaRPr>
            </a:p>
          </p:txBody>
        </p:sp>
        <p:sp>
          <p:nvSpPr>
            <p:cNvPr id="14361" name="Rectangle 5"/>
            <p:cNvSpPr>
              <a:spLocks noChangeArrowheads="1"/>
            </p:cNvSpPr>
            <p:nvPr/>
          </p:nvSpPr>
          <p:spPr bwMode="auto">
            <a:xfrm>
              <a:off x="4512" y="3600"/>
              <a:ext cx="76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sz="1800"/>
            </a:p>
          </p:txBody>
        </p:sp>
      </p:grpSp>
      <p:sp>
        <p:nvSpPr>
          <p:cNvPr id="168966" name="AutoShape 6" descr="Parchment"/>
          <p:cNvSpPr>
            <a:spLocks noChangeArrowheads="1"/>
          </p:cNvSpPr>
          <p:nvPr/>
        </p:nvSpPr>
        <p:spPr bwMode="auto">
          <a:xfrm>
            <a:off x="3276600" y="1295400"/>
            <a:ext cx="5943600" cy="1371600"/>
          </a:xfrm>
          <a:prstGeom prst="wedgeRoundRectCallout">
            <a:avLst>
              <a:gd name="adj1" fmla="val -64662"/>
              <a:gd name="adj2" fmla="val -78356"/>
              <a:gd name="adj3" fmla="val 16667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rgbClr val="3333FF"/>
                </a:solidFill>
                <a:latin typeface=".VnTime" panose="020B7200000000000000" pitchFamily="34" charset="0"/>
              </a:rPr>
              <a:t>……  cÊu t¹o nªn tõ. 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10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9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8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7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6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5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64770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4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3</a:t>
            </a: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2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0</a:t>
            </a: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4343400" y="3048000"/>
            <a:ext cx="3733800" cy="1524000"/>
          </a:xfrm>
          <a:prstGeom prst="rect">
            <a:avLst/>
          </a:prstGeom>
          <a:solidFill>
            <a:srgbClr val="FF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800000"/>
                </a:solidFill>
                <a:latin typeface=".VnTimeH" panose="020B7200000000000000" pitchFamily="34" charset="0"/>
              </a:rPr>
              <a:t>TiÕng</a:t>
            </a:r>
          </a:p>
        </p:txBody>
      </p:sp>
      <p:sp>
        <p:nvSpPr>
          <p:cNvPr id="168979" name="AutoShape 19"/>
          <p:cNvSpPr>
            <a:spLocks noChangeArrowheads="1"/>
          </p:cNvSpPr>
          <p:nvPr/>
        </p:nvSpPr>
        <p:spPr bwMode="auto">
          <a:xfrm>
            <a:off x="3200400" y="1905001"/>
            <a:ext cx="6781800" cy="4340225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 b="1">
                <a:latin typeface=".VnRevue" panose="020B7200000000000000" pitchFamily="34" charset="0"/>
              </a:rPr>
              <a:t>Hết giờ!</a:t>
            </a:r>
          </a:p>
        </p:txBody>
      </p:sp>
      <p:pic>
        <p:nvPicPr>
          <p:cNvPr id="14354" name="Picture 22" descr="Bellcol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1682750" y="2286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23" descr="Bellcol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58109">
            <a:off x="1676400" y="49974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4" descr="Bellcol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3625">
            <a:off x="8782050" y="50863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5" descr="Bellcol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5">
            <a:off x="8921750" y="3048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2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7200" y="6080125"/>
              <a:ext cx="1588" cy="1588"/>
            </p14:xfrm>
          </p:contentPart>
        </mc:Choice>
        <mc:Fallback xmlns="">
          <p:pic>
            <p:nvPicPr>
              <p:cNvPr id="102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25912" y="6038837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2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4" y="4560889"/>
              <a:ext cx="1587" cy="1587"/>
            </p14:xfrm>
          </p:contentPart>
        </mc:Choice>
        <mc:Fallback xmlns="">
          <p:pic>
            <p:nvPicPr>
              <p:cNvPr id="102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51402" y="4519627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88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53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8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1000"/>
                                        <p:tgtEl>
                                          <p:spTgt spid="168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animBg="1"/>
      <p:bldP spid="168968" grpId="0"/>
      <p:bldP spid="168968" grpId="1"/>
      <p:bldP spid="168969" grpId="0"/>
      <p:bldP spid="168969" grpId="1"/>
      <p:bldP spid="168970" grpId="0"/>
      <p:bldP spid="168970" grpId="1"/>
      <p:bldP spid="168971" grpId="0"/>
      <p:bldP spid="168971" grpId="1"/>
      <p:bldP spid="168972" grpId="0"/>
      <p:bldP spid="168972" grpId="1"/>
      <p:bldP spid="168973" grpId="0"/>
      <p:bldP spid="168973" grpId="1"/>
      <p:bldP spid="168974" grpId="0"/>
      <p:bldP spid="168974" grpId="1"/>
      <p:bldP spid="168975" grpId="0"/>
      <p:bldP spid="168975" grpId="1"/>
      <p:bldP spid="168976" grpId="0"/>
      <p:bldP spid="168976" grpId="1"/>
      <p:bldP spid="168977" grpId="0"/>
      <p:bldP spid="168977" grpId="1"/>
      <p:bldP spid="168978" grpId="0" animBg="1"/>
      <p:bldP spid="16897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D0584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5000" y="2203450"/>
            <a:ext cx="9144000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5791200"/>
            <a:ext cx="1828800" cy="762000"/>
            <a:chOff x="3744" y="3600"/>
            <a:chExt cx="1536" cy="624"/>
          </a:xfrm>
        </p:grpSpPr>
        <p:sp>
          <p:nvSpPr>
            <p:cNvPr id="15384" name="Rectangle 4" descr="Alligator-01-june"/>
            <p:cNvSpPr>
              <a:spLocks noChangeArrowheads="1"/>
            </p:cNvSpPr>
            <p:nvPr/>
          </p:nvSpPr>
          <p:spPr bwMode="auto">
            <a:xfrm>
              <a:off x="3744" y="3600"/>
              <a:ext cx="768" cy="624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2000">
                <a:latin typeface=".VnTime" panose="020B7200000000000000" pitchFamily="34" charset="0"/>
              </a:endParaRPr>
            </a:p>
          </p:txBody>
        </p:sp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4512" y="3600"/>
              <a:ext cx="76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sz="1800"/>
            </a:p>
          </p:txBody>
        </p:sp>
      </p:grp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10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9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8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7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6</a:t>
            </a: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5</a:t>
            </a:r>
          </a:p>
        </p:txBody>
      </p:sp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64770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4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3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2</a:t>
            </a: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0</a:t>
            </a:r>
          </a:p>
        </p:txBody>
      </p:sp>
      <p:sp>
        <p:nvSpPr>
          <p:cNvPr id="173073" name="Rectangle 17"/>
          <p:cNvSpPr>
            <a:spLocks noChangeArrowheads="1"/>
          </p:cNvSpPr>
          <p:nvPr/>
        </p:nvSpPr>
        <p:spPr bwMode="auto">
          <a:xfrm>
            <a:off x="4419600" y="2743200"/>
            <a:ext cx="3733800" cy="1524000"/>
          </a:xfrm>
          <a:prstGeom prst="rect">
            <a:avLst/>
          </a:prstGeom>
          <a:solidFill>
            <a:srgbClr val="FFCC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.VnTimeH" panose="020B7200000000000000" pitchFamily="34" charset="0"/>
              </a:rPr>
              <a:t>Mét tiÕng</a:t>
            </a:r>
          </a:p>
        </p:txBody>
      </p:sp>
      <p:pic>
        <p:nvPicPr>
          <p:cNvPr id="15376" name="Picture 20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1682750" y="2286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21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58109">
            <a:off x="1676400" y="49974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2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3625">
            <a:off x="8782050" y="50863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23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5">
            <a:off x="9067800" y="1524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80" name="AutoShape 24"/>
          <p:cNvSpPr>
            <a:spLocks noChangeArrowheads="1"/>
          </p:cNvSpPr>
          <p:nvPr/>
        </p:nvSpPr>
        <p:spPr bwMode="auto">
          <a:xfrm>
            <a:off x="1828800" y="1219200"/>
            <a:ext cx="8534400" cy="1219200"/>
          </a:xfrm>
          <a:prstGeom prst="cloudCallout">
            <a:avLst>
              <a:gd name="adj1" fmla="val -36940"/>
              <a:gd name="adj2" fmla="val -74088"/>
            </a:avLst>
          </a:prstGeom>
          <a:gradFill rotWithShape="1">
            <a:gsLst>
              <a:gs pos="0">
                <a:srgbClr val="FBFDAD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3300"/>
                </a:solidFill>
                <a:latin typeface=".VnTime" panose="020B7200000000000000" pitchFamily="34" charset="0"/>
              </a:rPr>
              <a:t>Tõ chØ gåm …… gäi lµ tõ ®¬n</a:t>
            </a:r>
          </a:p>
        </p:txBody>
      </p:sp>
      <p:sp>
        <p:nvSpPr>
          <p:cNvPr id="173081" name="AutoShape 25"/>
          <p:cNvSpPr>
            <a:spLocks noChangeArrowheads="1"/>
          </p:cNvSpPr>
          <p:nvPr/>
        </p:nvSpPr>
        <p:spPr bwMode="auto">
          <a:xfrm>
            <a:off x="2514600" y="1600201"/>
            <a:ext cx="6781800" cy="4340225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 b="1">
                <a:latin typeface=".VnRevue" panose="020B7200000000000000" pitchFamily="34" charset="0"/>
              </a:rPr>
              <a:t>Hết giờ!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5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7200" y="6080125"/>
              <a:ext cx="1588" cy="1588"/>
            </p14:xfrm>
          </p:contentPart>
        </mc:Choice>
        <mc:Fallback xmlns="">
          <p:pic>
            <p:nvPicPr>
              <p:cNvPr id="205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5912" y="6038837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5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4" y="4560889"/>
              <a:ext cx="1587" cy="1587"/>
            </p14:xfrm>
          </p:contentPart>
        </mc:Choice>
        <mc:Fallback xmlns="">
          <p:pic>
            <p:nvPicPr>
              <p:cNvPr id="205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51402" y="4519627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0665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73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53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10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/>
      <p:bldP spid="173063" grpId="1"/>
      <p:bldP spid="173064" grpId="0"/>
      <p:bldP spid="173064" grpId="1"/>
      <p:bldP spid="173065" grpId="0"/>
      <p:bldP spid="173065" grpId="1"/>
      <p:bldP spid="173066" grpId="0"/>
      <p:bldP spid="173066" grpId="1"/>
      <p:bldP spid="173067" grpId="0"/>
      <p:bldP spid="173067" grpId="1"/>
      <p:bldP spid="173068" grpId="0"/>
      <p:bldP spid="173068" grpId="1"/>
      <p:bldP spid="173069" grpId="0"/>
      <p:bldP spid="173069" grpId="1"/>
      <p:bldP spid="173070" grpId="0"/>
      <p:bldP spid="173070" grpId="1"/>
      <p:bldP spid="173071" grpId="0"/>
      <p:bldP spid="173071" grpId="1"/>
      <p:bldP spid="173072" grpId="0"/>
      <p:bldP spid="173072" grpId="1"/>
      <p:bldP spid="173073" grpId="0" animBg="1"/>
      <p:bldP spid="173073" grpId="1" animBg="1"/>
      <p:bldP spid="17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725" y="1719521"/>
            <a:ext cx="7205574" cy="1610226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687">
            <a:off x="2006716" y="2698114"/>
            <a:ext cx="765836" cy="111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3308" y="680906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08963" y="4125089"/>
            <a:ext cx="7205574" cy="1610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alt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r>
              <a:rPr lang="en-US" altLang="en-US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4299" y="2639919"/>
            <a:ext cx="7114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6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7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D05845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05000" y="2203450"/>
            <a:ext cx="9144000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6400" y="5791200"/>
            <a:ext cx="1828800" cy="762000"/>
            <a:chOff x="3744" y="3600"/>
            <a:chExt cx="1536" cy="624"/>
          </a:xfrm>
        </p:grpSpPr>
        <p:sp>
          <p:nvSpPr>
            <p:cNvPr id="20504" name="Rectangle 4" descr="Alligator-01-june"/>
            <p:cNvSpPr>
              <a:spLocks noChangeArrowheads="1"/>
            </p:cNvSpPr>
            <p:nvPr/>
          </p:nvSpPr>
          <p:spPr bwMode="auto">
            <a:xfrm>
              <a:off x="3744" y="3600"/>
              <a:ext cx="768" cy="624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sz="2000">
                <a:latin typeface=".VnTime" panose="020B7200000000000000" pitchFamily="34" charset="0"/>
              </a:endParaRPr>
            </a:p>
          </p:txBody>
        </p:sp>
        <p:sp>
          <p:nvSpPr>
            <p:cNvPr id="20505" name="Rectangle 5"/>
            <p:cNvSpPr>
              <a:spLocks noChangeArrowheads="1"/>
            </p:cNvSpPr>
            <p:nvPr/>
          </p:nvSpPr>
          <p:spPr bwMode="auto">
            <a:xfrm>
              <a:off x="4512" y="3600"/>
              <a:ext cx="76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sz="1800"/>
            </a:p>
          </p:txBody>
        </p:sp>
      </p:grp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10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9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8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7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6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5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64770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4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3</a:t>
            </a:r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64770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2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6400800" y="58674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6400800" y="5791201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000" b="1">
                <a:solidFill>
                  <a:srgbClr val="0066CC"/>
                </a:solidFill>
              </a:rPr>
              <a:t>0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4419600" y="2743200"/>
            <a:ext cx="3733800" cy="1524000"/>
          </a:xfrm>
          <a:prstGeom prst="rect">
            <a:avLst/>
          </a:prstGeom>
          <a:solidFill>
            <a:srgbClr val="FFCC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 marL="533400" indent="-533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0000FF"/>
                </a:solidFill>
                <a:latin typeface=".VnTime" panose="020B7200000000000000" pitchFamily="34" charset="0"/>
              </a:rPr>
              <a:t>c©u b</a:t>
            </a:r>
          </a:p>
        </p:txBody>
      </p:sp>
      <p:pic>
        <p:nvPicPr>
          <p:cNvPr id="20496" name="Picture 20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29160">
            <a:off x="1682750" y="2286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7" name="Picture 21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58109">
            <a:off x="1676400" y="49974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22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3625">
            <a:off x="8782050" y="508635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9" name="Picture 23" descr="Bellcol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755">
            <a:off x="9067800" y="152400"/>
            <a:ext cx="15176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4" name="AutoShape 24"/>
          <p:cNvSpPr>
            <a:spLocks noChangeArrowheads="1"/>
          </p:cNvSpPr>
          <p:nvPr/>
        </p:nvSpPr>
        <p:spPr bwMode="auto">
          <a:xfrm>
            <a:off x="1828800" y="304800"/>
            <a:ext cx="8839200" cy="2667000"/>
          </a:xfrm>
          <a:prstGeom prst="cloudCallout">
            <a:avLst>
              <a:gd name="adj1" fmla="val -37394"/>
              <a:gd name="adj2" fmla="val -26727"/>
            </a:avLst>
          </a:prstGeom>
          <a:gradFill rotWithShape="1">
            <a:gsLst>
              <a:gs pos="0">
                <a:srgbClr val="FBFDAD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Bé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phËn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in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nghiªng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trong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c©u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nµo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sau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®©y lµ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tõ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phøc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en-US" sz="2800" b="1" i="1" dirty="0" err="1">
                <a:solidFill>
                  <a:srgbClr val="FF3300"/>
                </a:solidFill>
                <a:latin typeface=".VnTime" panose="020B7200000000000000" pitchFamily="34" charset="0"/>
              </a:rPr>
              <a:t>C¸nh</a:t>
            </a:r>
            <a:r>
              <a:rPr lang="en-US" sz="2800" b="1" i="1" dirty="0">
                <a:solidFill>
                  <a:srgbClr val="FF3300"/>
                </a:solidFill>
                <a:latin typeface=".VnTime" panose="020B7200000000000000" pitchFamily="34" charset="0"/>
              </a:rPr>
              <a:t> gµ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rgbClr val="FF3300"/>
                </a:solidFill>
                <a:latin typeface=".VnTime" panose="020B7200000000000000" pitchFamily="34" charset="0"/>
              </a:rPr>
              <a:t>n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­ư</a:t>
            </a:r>
            <a:r>
              <a:rPr lang="en-US" sz="2800" b="1" dirty="0" err="1" smtClean="0">
                <a:solidFill>
                  <a:srgbClr val="FF3300"/>
                </a:solidFill>
                <a:latin typeface=".VnTime" panose="020B7200000000000000" pitchFamily="34" charset="0"/>
              </a:rPr>
              <a:t>íng</a:t>
            </a:r>
            <a:r>
              <a:rPr lang="en-US" sz="2800" b="1" dirty="0" smtClean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rÊt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ngon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ChÞ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Lan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®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øng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sau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.VnTime" panose="020B7200000000000000" pitchFamily="34" charset="0"/>
              </a:rPr>
              <a:t>c¸nh</a:t>
            </a:r>
            <a:r>
              <a:rPr lang="en-US" sz="2800" b="1" i="1" dirty="0">
                <a:solidFill>
                  <a:srgbClr val="FF3300"/>
                </a:solidFill>
                <a:latin typeface=".VnTime" panose="020B7200000000000000" pitchFamily="34" charset="0"/>
              </a:rPr>
              <a:t> gµ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 ®Ó </a:t>
            </a:r>
            <a:r>
              <a:rPr lang="en-US" sz="2800" b="1" dirty="0" err="1">
                <a:solidFill>
                  <a:srgbClr val="FF3300"/>
                </a:solidFill>
                <a:latin typeface=".VnTime" panose="020B7200000000000000" pitchFamily="34" charset="0"/>
              </a:rPr>
              <a:t>xem</a:t>
            </a:r>
            <a:r>
              <a:rPr lang="en-US" sz="2800" b="1" dirty="0">
                <a:solidFill>
                  <a:srgbClr val="FF3300"/>
                </a:solidFill>
                <a:latin typeface=".VnTime" panose="020B7200000000000000" pitchFamily="34" charset="0"/>
              </a:rPr>
              <a:t>.</a:t>
            </a:r>
          </a:p>
        </p:txBody>
      </p:sp>
      <p:sp>
        <p:nvSpPr>
          <p:cNvPr id="194585" name="AutoShape 25"/>
          <p:cNvSpPr>
            <a:spLocks noChangeArrowheads="1"/>
          </p:cNvSpPr>
          <p:nvPr/>
        </p:nvSpPr>
        <p:spPr bwMode="auto">
          <a:xfrm>
            <a:off x="3886200" y="1752601"/>
            <a:ext cx="6781800" cy="4340225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800" b="1">
                <a:latin typeface=".VnRevue" panose="020B7200000000000000" pitchFamily="34" charset="0"/>
              </a:rPr>
              <a:t>Hết giờ!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17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7200" y="6080125"/>
              <a:ext cx="1588" cy="1588"/>
            </p14:xfrm>
          </p:contentPart>
        </mc:Choice>
        <mc:Fallback xmlns="">
          <p:pic>
            <p:nvPicPr>
              <p:cNvPr id="717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25912" y="6038837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17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2664" y="4560889"/>
              <a:ext cx="1587" cy="1587"/>
            </p14:xfrm>
          </p:contentPart>
        </mc:Choice>
        <mc:Fallback xmlns="">
          <p:pic>
            <p:nvPicPr>
              <p:cNvPr id="717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51402" y="4519627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4623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4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53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10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50" autoRev="1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8" dur="250" autoRev="1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50" autoRev="1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7" grpId="0"/>
      <p:bldP spid="194567" grpId="1"/>
      <p:bldP spid="194568" grpId="0"/>
      <p:bldP spid="194568" grpId="1"/>
      <p:bldP spid="194569" grpId="0"/>
      <p:bldP spid="194569" grpId="1"/>
      <p:bldP spid="194570" grpId="0"/>
      <p:bldP spid="194570" grpId="1"/>
      <p:bldP spid="194571" grpId="0"/>
      <p:bldP spid="194571" grpId="1"/>
      <p:bldP spid="194572" grpId="0"/>
      <p:bldP spid="194572" grpId="1"/>
      <p:bldP spid="194573" grpId="0"/>
      <p:bldP spid="194573" grpId="1"/>
      <p:bldP spid="194574" grpId="0"/>
      <p:bldP spid="194574" grpId="1"/>
      <p:bldP spid="194575" grpId="0"/>
      <p:bldP spid="194575" grpId="1"/>
      <p:bldP spid="194576" grpId="0"/>
      <p:bldP spid="194576" grpId="1"/>
      <p:bldP spid="194577" grpId="0" animBg="1"/>
      <p:bldP spid="194577" grpId="1" animBg="1"/>
      <p:bldP spid="1945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06763"/>
            <a:ext cx="4572000" cy="35512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381000"/>
            <a:ext cx="10668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1828800"/>
            <a:ext cx="22098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57800"/>
            <a:ext cx="28194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000750"/>
            <a:ext cx="1905000" cy="857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038601" y="1981201"/>
            <a:ext cx="5715001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14400"/>
            <a:ext cx="8382000" cy="200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 VÀ TỪ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69654" y="371764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2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2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32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20894D33-148D-42BB-BD29-BA010D17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11145456" cy="2971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30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90" y="345258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428999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7" y="4852655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22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4567"/>
              </p:ext>
            </p:extLst>
          </p:nvPr>
        </p:nvGraphicFramePr>
        <p:xfrm>
          <a:off x="945796" y="2669865"/>
          <a:ext cx="1030659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298">
                  <a:extLst>
                    <a:ext uri="{9D8B030D-6E8A-4147-A177-3AD203B41FA5}">
                      <a16:colId xmlns:a16="http://schemas.microsoft.com/office/drawing/2014/main" xmlns="" val="2523450718"/>
                    </a:ext>
                  </a:extLst>
                </a:gridCol>
                <a:gridCol w="5153298">
                  <a:extLst>
                    <a:ext uri="{9D8B030D-6E8A-4147-A177-3AD203B41FA5}">
                      <a16:colId xmlns:a16="http://schemas.microsoft.com/office/drawing/2014/main" xmlns="" val="3642223668"/>
                    </a:ext>
                  </a:extLst>
                </a:gridCol>
              </a:tblGrid>
              <a:tr h="1171694">
                <a:tc>
                  <a:txBody>
                    <a:bodyPr/>
                    <a:lstStyle/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Từ chỉ gồm một tiếng</a:t>
                      </a:r>
                      <a:endParaRPr lang="en-US" sz="3600" b="1" i="0" kern="1200" dirty="0" smtClean="0">
                        <a:solidFill>
                          <a:srgbClr val="7030A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(từ đơn)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3600" b="1" i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3600" b="1" i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tiếng</a:t>
                      </a:r>
                      <a:r>
                        <a:rPr lang="en-US" sz="3600" b="1" i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phức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3423098"/>
                  </a:ext>
                </a:extLst>
              </a:tr>
              <a:tr h="14420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3186098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42763" y="3836021"/>
            <a:ext cx="90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4985" y="3836021"/>
            <a:ext cx="92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5213" y="3836021"/>
            <a:ext cx="76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2402" y="3836021"/>
            <a:ext cx="7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5555" y="3836021"/>
            <a:ext cx="948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5783" y="3836021"/>
            <a:ext cx="127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5889" y="4359241"/>
            <a:ext cx="1107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1173" y="4359241"/>
            <a:ext cx="96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98774" y="4359391"/>
            <a:ext cx="127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5779" y="4359316"/>
            <a:ext cx="99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30084" y="383602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iúp đỡ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56657" y="383602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56571" y="435924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72622" y="4359241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iên tiến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007" y="363375"/>
            <a:ext cx="104214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334" y="2728612"/>
            <a:ext cx="109862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i="0" dirty="0" smtClean="0">
                <a:effectLst/>
                <a:latin typeface="+mj-lt"/>
              </a:rPr>
              <a:t>-</a:t>
            </a:r>
            <a:r>
              <a:rPr lang="en-US" sz="3200" b="1" i="0" dirty="0" smtClean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vi-VN" sz="3200" b="1" i="0" dirty="0" smtClean="0">
                <a:solidFill>
                  <a:srgbClr val="FF0000"/>
                </a:solidFill>
                <a:effectLst/>
                <a:latin typeface="+mj-lt"/>
              </a:rPr>
              <a:t>Tiếng</a:t>
            </a:r>
            <a:r>
              <a:rPr lang="vi-VN" sz="3200" b="0" i="0" dirty="0" smtClean="0">
                <a:effectLst/>
                <a:latin typeface="+mj-lt"/>
              </a:rPr>
              <a:t> dùng để cấu tạo từ: </a:t>
            </a:r>
            <a:r>
              <a:rPr lang="en-US" sz="3200" b="0" i="0" dirty="0" smtClean="0">
                <a:effectLst/>
                <a:latin typeface="+mj-lt"/>
              </a:rPr>
              <a:t/>
            </a:r>
            <a:br>
              <a:rPr lang="en-US" sz="3200" b="0" i="0" dirty="0" smtClean="0">
                <a:effectLst/>
                <a:latin typeface="+mj-lt"/>
              </a:rPr>
            </a:br>
            <a:r>
              <a:rPr lang="en-US" sz="3200" b="0" i="0" dirty="0" smtClean="0">
                <a:effectLst/>
                <a:latin typeface="+mj-lt"/>
              </a:rPr>
              <a:t>  + </a:t>
            </a:r>
            <a:r>
              <a:rPr lang="vi-VN" sz="3200" b="0" i="0" dirty="0" smtClean="0">
                <a:effectLst/>
                <a:latin typeface="+mj-lt"/>
              </a:rPr>
              <a:t>Có thể dùng </a:t>
            </a:r>
            <a:r>
              <a:rPr lang="vi-VN" sz="3200" b="1" i="0" dirty="0" smtClean="0">
                <a:effectLst/>
                <a:latin typeface="+mj-lt"/>
              </a:rPr>
              <a:t>một</a:t>
            </a:r>
            <a:r>
              <a:rPr lang="vi-VN" sz="3200" b="0" i="0" dirty="0" smtClean="0">
                <a:effectLst/>
                <a:latin typeface="+mj-lt"/>
              </a:rPr>
              <a:t> tiếng để tạo nên một từ. Đó là </a:t>
            </a:r>
            <a:r>
              <a:rPr lang="vi-VN" sz="3200" b="1" i="0" dirty="0" smtClean="0">
                <a:effectLst/>
                <a:latin typeface="+mj-lt"/>
              </a:rPr>
              <a:t>từ đơn</a:t>
            </a:r>
            <a:r>
              <a:rPr lang="vi-VN" sz="3200" b="0" i="0" dirty="0" smtClean="0">
                <a:effectLst/>
                <a:latin typeface="+mj-lt"/>
              </a:rPr>
              <a:t>. </a:t>
            </a:r>
            <a:endParaRPr lang="en-US" sz="3200" b="0" i="0" dirty="0" smtClean="0">
              <a:effectLst/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b="0" i="0" dirty="0" smtClean="0">
                <a:effectLst/>
                <a:latin typeface="+mj-lt"/>
              </a:rPr>
              <a:t>+ </a:t>
            </a:r>
            <a:r>
              <a:rPr lang="vi-VN" sz="3200" b="0" i="0" dirty="0" smtClean="0">
                <a:effectLst/>
                <a:latin typeface="+mj-lt"/>
              </a:rPr>
              <a:t>Có thể dùng </a:t>
            </a:r>
            <a:r>
              <a:rPr lang="vi-VN" sz="3200" b="1" i="0" dirty="0" smtClean="0">
                <a:effectLst/>
                <a:latin typeface="+mj-lt"/>
              </a:rPr>
              <a:t>2 tiếng trở lên </a:t>
            </a:r>
            <a:r>
              <a:rPr lang="vi-VN" sz="3200" b="0" i="0" dirty="0" smtClean="0">
                <a:effectLst/>
                <a:latin typeface="+mj-lt"/>
              </a:rPr>
              <a:t>để tạo nên một từ. Đó là </a:t>
            </a:r>
            <a:r>
              <a:rPr lang="vi-VN" sz="3200" b="1" i="0" dirty="0" smtClean="0">
                <a:effectLst/>
                <a:latin typeface="+mj-lt"/>
              </a:rPr>
              <a:t>từ phức</a:t>
            </a:r>
            <a:r>
              <a:rPr lang="vi-VN" sz="3200" b="0" i="0" dirty="0" smtClean="0">
                <a:effectLst/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sz="3200" b="0" i="0" dirty="0" smtClean="0">
                <a:effectLst/>
                <a:latin typeface="+mj-lt"/>
              </a:rPr>
              <a:t>- </a:t>
            </a:r>
            <a:r>
              <a:rPr lang="vi-VN" sz="3200" b="1" i="0" dirty="0" smtClean="0">
                <a:solidFill>
                  <a:srgbClr val="FF0000"/>
                </a:solidFill>
                <a:effectLst/>
                <a:latin typeface="+mj-lt"/>
              </a:rPr>
              <a:t>Từ</a:t>
            </a:r>
            <a:r>
              <a:rPr lang="vi-VN" sz="3200" b="0" i="0" dirty="0" smtClean="0">
                <a:effectLst/>
                <a:latin typeface="+mj-lt"/>
              </a:rPr>
              <a:t> được dùng để cấu tạo câu. Từ nào cũng có nghĩa.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25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464578" y="2751857"/>
            <a:ext cx="5478744" cy="4106143"/>
          </a:xfrm>
          <a:prstGeom prst="heart">
            <a:avLst/>
          </a:prstGeom>
          <a:solidFill>
            <a:schemeClr val="accent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127" y="1066800"/>
            <a:ext cx="90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6891" y="1066800"/>
            <a:ext cx="1821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491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201341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53714" y="408286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5449" y="4101678"/>
            <a:ext cx="310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8674" y="49307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1209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9698" y="535726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29109" y="3150416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9109" y="3847297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9109" y="4544178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9109" y="5241059"/>
            <a:ext cx="514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0.00023 L 0.08412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625 -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023 L 0.08411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625 -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10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775</Words>
  <Application>Microsoft Office PowerPoint</Application>
  <PresentationFormat>Widescreen</PresentationFormat>
  <Paragraphs>175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.VnRevue</vt:lpstr>
      <vt:lpstr>.VnTime</vt:lpstr>
      <vt:lpstr>.VnTimeH</vt:lpstr>
      <vt:lpstr>Arial</vt:lpstr>
      <vt:lpstr>Bell MT</vt:lpstr>
      <vt:lpstr>Calibri</vt:lpstr>
      <vt:lpstr>Calibri Light</vt:lpstr>
      <vt:lpstr>Tahoma</vt:lpstr>
      <vt:lpstr>Times New Roman</vt:lpstr>
      <vt:lpstr>Office Theme</vt:lpstr>
      <vt:lpstr>PowerPoint Presentation</vt:lpstr>
      <vt:lpstr>          học, học hành, hợp tác xã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 BINH</dc:creator>
  <cp:lastModifiedBy>HT81</cp:lastModifiedBy>
  <cp:revision>24</cp:revision>
  <dcterms:created xsi:type="dcterms:W3CDTF">2021-08-04T18:52:07Z</dcterms:created>
  <dcterms:modified xsi:type="dcterms:W3CDTF">2021-09-20T13:55:13Z</dcterms:modified>
</cp:coreProperties>
</file>