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375" r:id="rId2"/>
    <p:sldId id="322" r:id="rId3"/>
    <p:sldId id="338" r:id="rId4"/>
    <p:sldId id="339" r:id="rId5"/>
    <p:sldId id="340" r:id="rId6"/>
    <p:sldId id="341" r:id="rId7"/>
    <p:sldId id="342" r:id="rId8"/>
    <p:sldId id="343" r:id="rId9"/>
    <p:sldId id="357" r:id="rId10"/>
    <p:sldId id="358" r:id="rId11"/>
    <p:sldId id="359" r:id="rId12"/>
    <p:sldId id="344" r:id="rId13"/>
    <p:sldId id="360" r:id="rId14"/>
    <p:sldId id="345" r:id="rId15"/>
    <p:sldId id="346" r:id="rId16"/>
    <p:sldId id="347" r:id="rId17"/>
    <p:sldId id="348" r:id="rId18"/>
    <p:sldId id="350" r:id="rId19"/>
    <p:sldId id="349" r:id="rId20"/>
    <p:sldId id="351" r:id="rId21"/>
    <p:sldId id="352" r:id="rId22"/>
    <p:sldId id="353" r:id="rId23"/>
    <p:sldId id="259" r:id="rId24"/>
    <p:sldId id="354" r:id="rId25"/>
    <p:sldId id="355" r:id="rId26"/>
    <p:sldId id="356" r:id="rId27"/>
    <p:sldId id="362" r:id="rId28"/>
    <p:sldId id="363" r:id="rId29"/>
    <p:sldId id="364" r:id="rId30"/>
    <p:sldId id="366" r:id="rId31"/>
    <p:sldId id="367" r:id="rId32"/>
    <p:sldId id="365" r:id="rId33"/>
    <p:sldId id="368" r:id="rId34"/>
    <p:sldId id="369" r:id="rId35"/>
    <p:sldId id="370" r:id="rId36"/>
    <p:sldId id="371" r:id="rId37"/>
    <p:sldId id="372" r:id="rId38"/>
    <p:sldId id="373" r:id="rId39"/>
    <p:sldId id="378" r:id="rId40"/>
    <p:sldId id="377" r:id="rId41"/>
  </p:sldIdLst>
  <p:sldSz cx="9144000" cy="6858000" type="screen4x3"/>
  <p:notesSz cx="6858000" cy="91440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0066"/>
    <a:srgbClr val="0000CC"/>
    <a:srgbClr val="006600"/>
    <a:srgbClr val="FF3399"/>
    <a:srgbClr val="D6009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28" autoAdjust="0"/>
    <p:restoredTop sz="94660"/>
  </p:normalViewPr>
  <p:slideViewPr>
    <p:cSldViewPr>
      <p:cViewPr>
        <p:scale>
          <a:sx n="77" d="100"/>
          <a:sy n="77" d="100"/>
        </p:scale>
        <p:origin x="-1637" y="-13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3A0EFF-658F-474B-8127-7BB12D294940}" type="datetimeFigureOut">
              <a:rPr lang="en-US" smtClean="0"/>
              <a:pPr/>
              <a:t>7/8/2020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350ADD-3CF0-484E-96F1-03458666AED1}" type="slidenum">
              <a:rPr lang="en-US" smtClean="0"/>
              <a:pPr/>
              <a:t>‹#›</a:t>
            </a:fld>
            <a:endParaRPr lang="en-US"/>
          </a:p>
        </p:txBody>
      </p:sp>
    </p:spTree>
    <p:extLst>
      <p:ext uri="{BB962C8B-B14F-4D97-AF65-F5344CB8AC3E}">
        <p14:creationId xmlns:p14="http://schemas.microsoft.com/office/powerpoint/2010/main" xmlns="" val="53684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48E030-FA05-4F7B-AA68-CDC80D89D2AF}"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15521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8E030-FA05-4F7B-AA68-CDC80D89D2AF}"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3209758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8E030-FA05-4F7B-AA68-CDC80D89D2AF}"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2213311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8E030-FA05-4F7B-AA68-CDC80D89D2AF}"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11879557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48E030-FA05-4F7B-AA68-CDC80D89D2AF}" type="datetimeFigureOut">
              <a:rPr lang="en-US" smtClean="0"/>
              <a:pPr/>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2058349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48E030-FA05-4F7B-AA68-CDC80D89D2AF}" type="datetimeFigureOut">
              <a:rPr lang="en-US" smtClean="0"/>
              <a:pPr/>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254325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48E030-FA05-4F7B-AA68-CDC80D89D2AF}" type="datetimeFigureOut">
              <a:rPr lang="en-US" smtClean="0"/>
              <a:pPr/>
              <a:t>7/8/2020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1623749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48E030-FA05-4F7B-AA68-CDC80D89D2AF}" type="datetimeFigureOut">
              <a:rPr lang="en-US" smtClean="0"/>
              <a:pPr/>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733667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48E030-FA05-4F7B-AA68-CDC80D89D2AF}" type="datetimeFigureOut">
              <a:rPr lang="en-US" smtClean="0"/>
              <a:pPr/>
              <a:t>7/8/2020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5918346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8E030-FA05-4F7B-AA68-CDC80D89D2AF}" type="datetimeFigureOut">
              <a:rPr lang="en-US" smtClean="0"/>
              <a:pPr/>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2429547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8E030-FA05-4F7B-AA68-CDC80D89D2AF}" type="datetimeFigureOut">
              <a:rPr lang="en-US" smtClean="0"/>
              <a:pPr/>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2350086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8E030-FA05-4F7B-AA68-CDC80D89D2AF}" type="datetimeFigureOut">
              <a:rPr lang="en-US" smtClean="0"/>
              <a:pPr/>
              <a:t>7/8/2020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35941-C175-4D9D-AA6A-408CD10179EA}" type="slidenum">
              <a:rPr lang="en-US" smtClean="0"/>
              <a:pPr/>
              <a:t>‹#›</a:t>
            </a:fld>
            <a:endParaRPr lang="en-US"/>
          </a:p>
        </p:txBody>
      </p:sp>
    </p:spTree>
    <p:extLst>
      <p:ext uri="{BB962C8B-B14F-4D97-AF65-F5344CB8AC3E}">
        <p14:creationId xmlns:p14="http://schemas.microsoft.com/office/powerpoint/2010/main" xmlns="" val="31379273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3.bp.blogspot.com/_FML_-sNtFzQ/SLvS-xGahHI/AAAAAAAAAXk/nuZDvLv3rhI/s1600-h/Mac+Dang+Dung.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WordArt 20"/>
          <p:cNvSpPr>
            <a:spLocks noChangeArrowheads="1" noChangeShapeType="1" noTextEdit="1"/>
          </p:cNvSpPr>
          <p:nvPr/>
        </p:nvSpPr>
        <p:spPr bwMode="auto">
          <a:xfrm>
            <a:off x="1143320" y="2057400"/>
            <a:ext cx="7086536" cy="762000"/>
          </a:xfrm>
          <a:prstGeom prst="rect">
            <a:avLst/>
          </a:prstGeom>
        </p:spPr>
        <p:txBody>
          <a:bodyPr wrap="none" fromWordArt="1">
            <a:prstTxWarp prst="textPlain">
              <a:avLst>
                <a:gd name="adj" fmla="val 50000"/>
              </a:avLst>
            </a:prstTxWarp>
          </a:bodyPr>
          <a:lstStyle/>
          <a:p>
            <a:r>
              <a:rPr lang="en-US" sz="3600"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Lịch</a:t>
            </a:r>
            <a:r>
              <a:rPr lang="en-US" sz="36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en-US" sz="3600" kern="10" dirty="0" err="1">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sử</a:t>
            </a:r>
            <a:r>
              <a:rPr lang="en-US" sz="36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 </a:t>
            </a:r>
            <a:r>
              <a:rPr lang="en-US" sz="3600" kern="10" dirty="0" err="1"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Tuần</a:t>
            </a:r>
            <a:r>
              <a:rPr lang="en-US" sz="3600"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25</a:t>
            </a:r>
            <a:endParaRPr lang="en-US" sz="3600"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457201" y="3276600"/>
            <a:ext cx="8229600" cy="4724400"/>
          </a:xfrm>
          <a:prstGeom prst="rect">
            <a:avLst/>
          </a:prstGeom>
        </p:spPr>
        <p:txBody>
          <a:bodyPr wrap="none" lIns="91430" tIns="45714" rIns="91430" bIns="45714" fromWordArt="1">
            <a:prstTxWarp prst="textPlain">
              <a:avLst>
                <a:gd name="adj" fmla="val 50000"/>
              </a:avLst>
            </a:prstTxWarp>
          </a:bodyPr>
          <a:lstStyle/>
          <a:p>
            <a:pPr algn="ctr">
              <a:defRPr/>
            </a:pPr>
            <a:r>
              <a:rPr lang="en-US"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r>
              <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21: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Trịnh</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Nguyễn</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phân</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tranh</a:t>
            </a:r>
            <a:r>
              <a:rPr lang="en-US"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a:t>
            </a:r>
            <a:endPar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algn="ctr">
              <a:defRPr/>
            </a:pPr>
            <a:endParaRPr lang="en-US"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algn="ctr">
              <a:defRPr/>
            </a:pPr>
            <a:r>
              <a:rPr lang="en-US" sz="3600" b="1" kern="10" dirty="0">
                <a:ln w="9525">
                  <a:solidFill>
                    <a:srgbClr val="FF00FF"/>
                  </a:solidFill>
                  <a:round/>
                  <a:headEnd/>
                  <a:tailEnd/>
                </a:ln>
                <a:effectLst>
                  <a:outerShdw dist="45791" dir="2021404" algn="ctr" rotWithShape="0">
                    <a:srgbClr val="B2B2B2">
                      <a:alpha val="79999"/>
                    </a:srgbClr>
                  </a:outerShdw>
                </a:effectLst>
                <a:latin typeface="Times New Roman"/>
                <a:cs typeface="Times New Roman"/>
              </a:rPr>
              <a:t> </a:t>
            </a:r>
          </a:p>
          <a:p>
            <a:pPr algn="ctr">
              <a:defRPr/>
            </a:pPr>
            <a:endParaRPr lang="en-US" sz="3600" b="1" kern="10" dirty="0">
              <a:ln w="9525">
                <a:solidFill>
                  <a:srgbClr val="FF00FF"/>
                </a:solidFill>
                <a:round/>
                <a:headEnd/>
                <a:tailEnd/>
              </a:ln>
              <a:effectLst>
                <a:outerShdw dist="45791" dir="2021404" algn="ctr" rotWithShape="0">
                  <a:srgbClr val="B2B2B2">
                    <a:alpha val="79999"/>
                  </a:srgbClr>
                </a:outerShdw>
              </a:effectLst>
              <a:latin typeface="Times New Roman"/>
              <a:cs typeface="Times New Roman"/>
            </a:endParaRPr>
          </a:p>
        </p:txBody>
      </p:sp>
      <p:grpSp>
        <p:nvGrpSpPr>
          <p:cNvPr id="2" name="Group 5"/>
          <p:cNvGrpSpPr>
            <a:grpSpLocks/>
          </p:cNvGrpSpPr>
          <p:nvPr/>
        </p:nvGrpSpPr>
        <p:grpSpPr bwMode="auto">
          <a:xfrm>
            <a:off x="0" y="0"/>
            <a:ext cx="9144000" cy="6858000"/>
            <a:chOff x="8" y="0"/>
            <a:chExt cx="5760" cy="4320"/>
          </a:xfrm>
        </p:grpSpPr>
        <p:pic>
          <p:nvPicPr>
            <p:cNvPr id="3080" name="Picture 6" descr="GRANS024"/>
            <p:cNvPicPr>
              <a:picLocks noChangeAspect="1" noChangeArrowheads="1"/>
            </p:cNvPicPr>
            <p:nvPr/>
          </p:nvPicPr>
          <p:blipFill>
            <a:blip r:embed="rId2"/>
            <a:srcRect/>
            <a:stretch>
              <a:fillRect/>
            </a:stretch>
          </p:blipFill>
          <p:spPr bwMode="auto">
            <a:xfrm rot="531882" flipH="1">
              <a:off x="4848" y="3394"/>
              <a:ext cx="912" cy="926"/>
            </a:xfrm>
            <a:prstGeom prst="rect">
              <a:avLst/>
            </a:prstGeom>
            <a:noFill/>
            <a:ln w="9525">
              <a:noFill/>
              <a:miter lim="800000"/>
              <a:headEnd/>
              <a:tailEnd/>
            </a:ln>
          </p:spPr>
        </p:pic>
        <p:pic>
          <p:nvPicPr>
            <p:cNvPr id="3081" name="Picture 7" descr="GRANS024"/>
            <p:cNvPicPr>
              <a:picLocks noChangeAspect="1" noChangeArrowheads="1"/>
            </p:cNvPicPr>
            <p:nvPr/>
          </p:nvPicPr>
          <p:blipFill>
            <a:blip r:embed="rId2"/>
            <a:srcRect/>
            <a:stretch>
              <a:fillRect/>
            </a:stretch>
          </p:blipFill>
          <p:spPr bwMode="auto">
            <a:xfrm rot="465066">
              <a:off x="96" y="3394"/>
              <a:ext cx="961" cy="926"/>
            </a:xfrm>
            <a:prstGeom prst="rect">
              <a:avLst/>
            </a:prstGeom>
            <a:noFill/>
            <a:ln w="9525">
              <a:noFill/>
              <a:miter lim="800000"/>
              <a:headEnd/>
              <a:tailEnd/>
            </a:ln>
          </p:spPr>
        </p:pic>
        <p:grpSp>
          <p:nvGrpSpPr>
            <p:cNvPr id="3" name="Group 8"/>
            <p:cNvGrpSpPr>
              <a:grpSpLocks/>
            </p:cNvGrpSpPr>
            <p:nvPr/>
          </p:nvGrpSpPr>
          <p:grpSpPr bwMode="auto">
            <a:xfrm>
              <a:off x="8" y="0"/>
              <a:ext cx="5760" cy="4320"/>
              <a:chOff x="672" y="0"/>
              <a:chExt cx="5760" cy="4320"/>
            </a:xfrm>
          </p:grpSpPr>
          <p:pic>
            <p:nvPicPr>
              <p:cNvPr id="3083" name="Picture 9" descr="BD21325_"/>
              <p:cNvPicPr>
                <a:picLocks noChangeAspect="1" noChangeArrowheads="1"/>
              </p:cNvPicPr>
              <p:nvPr/>
            </p:nvPicPr>
            <p:blipFill>
              <a:blip r:embed="rId3"/>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084" name="Picture 10" descr="BD21325_"/>
              <p:cNvPicPr>
                <a:picLocks noChangeAspect="1" noChangeArrowheads="1"/>
              </p:cNvPicPr>
              <p:nvPr/>
            </p:nvPicPr>
            <p:blipFill>
              <a:blip r:embed="rId3"/>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085" name="Picture 11" descr="BD21325_"/>
              <p:cNvPicPr>
                <a:picLocks noChangeAspect="1" noChangeArrowheads="1"/>
              </p:cNvPicPr>
              <p:nvPr/>
            </p:nvPicPr>
            <p:blipFill>
              <a:blip r:embed="rId4"/>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3086" name="Picture 12" descr="BD21325_"/>
              <p:cNvPicPr>
                <a:picLocks noChangeAspect="1" noChangeArrowheads="1"/>
              </p:cNvPicPr>
              <p:nvPr/>
            </p:nvPicPr>
            <p:blipFill>
              <a:blip r:embed="rId4"/>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pic>
        <p:nvPicPr>
          <p:cNvPr id="3078" name="Picture 2" descr="Bemua"/>
          <p:cNvPicPr>
            <a:picLocks noChangeAspect="1" noChangeArrowheads="1" noCrop="1"/>
          </p:cNvPicPr>
          <p:nvPr/>
        </p:nvPicPr>
        <p:blipFill>
          <a:blip r:embed="rId5"/>
          <a:srcRect/>
          <a:stretch>
            <a:fillRect/>
          </a:stretch>
        </p:blipFill>
        <p:spPr bwMode="auto">
          <a:xfrm>
            <a:off x="1600392" y="5562600"/>
            <a:ext cx="3123965" cy="1066800"/>
          </a:xfrm>
          <a:prstGeom prst="rect">
            <a:avLst/>
          </a:prstGeom>
          <a:noFill/>
          <a:ln w="9525">
            <a:noFill/>
            <a:miter lim="800000"/>
            <a:headEnd/>
            <a:tailEnd/>
          </a:ln>
        </p:spPr>
      </p:pic>
      <p:pic>
        <p:nvPicPr>
          <p:cNvPr id="3079" name="Picture 2" descr="Bemua"/>
          <p:cNvPicPr>
            <a:picLocks noChangeAspect="1" noChangeArrowheads="1" noCrop="1"/>
          </p:cNvPicPr>
          <p:nvPr/>
        </p:nvPicPr>
        <p:blipFill>
          <a:blip r:embed="rId5"/>
          <a:srcRect/>
          <a:stretch>
            <a:fillRect/>
          </a:stretch>
        </p:blipFill>
        <p:spPr bwMode="auto">
          <a:xfrm>
            <a:off x="4801176" y="5638800"/>
            <a:ext cx="3047146" cy="985838"/>
          </a:xfrm>
          <a:prstGeom prst="rect">
            <a:avLst/>
          </a:prstGeom>
          <a:noFill/>
          <a:ln w="9525">
            <a:noFill/>
            <a:miter lim="800000"/>
            <a:headEnd/>
            <a:tailEnd/>
          </a:ln>
        </p:spPr>
      </p:pic>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80" name="Picture 4" descr="Mạc Đăng Dung thuở nhỏ nhà nghèo, phải đi đánh cá ở ven sông để kiếm ăn"/>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100013"/>
            <a:ext cx="9144000" cy="5462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5781" name="Text Box 5"/>
          <p:cNvSpPr txBox="1">
            <a:spLocks noChangeArrowheads="1"/>
          </p:cNvSpPr>
          <p:nvPr/>
        </p:nvSpPr>
        <p:spPr bwMode="auto">
          <a:xfrm>
            <a:off x="525462" y="5662312"/>
            <a:ext cx="8093075"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r>
              <a:rPr lang="en-US" sz="2800" dirty="0" err="1">
                <a:solidFill>
                  <a:srgbClr val="FF0000"/>
                </a:solidFill>
                <a:latin typeface="VNI-Times" pitchFamily="2" charset="0"/>
              </a:rPr>
              <a:t>Maïc</a:t>
            </a:r>
            <a:r>
              <a:rPr lang="en-US" sz="2800" dirty="0">
                <a:solidFill>
                  <a:srgbClr val="FF0000"/>
                </a:solidFill>
                <a:latin typeface="VNI-Times" pitchFamily="2" charset="0"/>
              </a:rPr>
              <a:t> </a:t>
            </a:r>
            <a:r>
              <a:rPr lang="en-US" sz="2800" dirty="0" err="1">
                <a:solidFill>
                  <a:srgbClr val="FF0000"/>
                </a:solidFill>
                <a:latin typeface="VNI-Times" pitchFamily="2" charset="0"/>
              </a:rPr>
              <a:t>Ñaêng</a:t>
            </a:r>
            <a:r>
              <a:rPr lang="en-US" sz="2800" dirty="0">
                <a:solidFill>
                  <a:srgbClr val="FF0000"/>
                </a:solidFill>
                <a:latin typeface="VNI-Times" pitchFamily="2" charset="0"/>
              </a:rPr>
              <a:t> Dung </a:t>
            </a:r>
            <a:r>
              <a:rPr lang="en-US" sz="2800" dirty="0" err="1">
                <a:solidFill>
                  <a:srgbClr val="FF0000"/>
                </a:solidFill>
                <a:latin typeface="VNI-Times" pitchFamily="2" charset="0"/>
              </a:rPr>
              <a:t>thuôû</a:t>
            </a:r>
            <a:r>
              <a:rPr lang="en-US" sz="2800" dirty="0">
                <a:solidFill>
                  <a:srgbClr val="FF0000"/>
                </a:solidFill>
                <a:latin typeface="VNI-Times" pitchFamily="2" charset="0"/>
              </a:rPr>
              <a:t> </a:t>
            </a:r>
            <a:r>
              <a:rPr lang="en-US" sz="2800" dirty="0" err="1">
                <a:solidFill>
                  <a:srgbClr val="FF0000"/>
                </a:solidFill>
                <a:latin typeface="VNI-Times" pitchFamily="2" charset="0"/>
              </a:rPr>
              <a:t>nhoû</a:t>
            </a:r>
            <a:r>
              <a:rPr lang="en-US" sz="2800" dirty="0">
                <a:solidFill>
                  <a:srgbClr val="FF0000"/>
                </a:solidFill>
                <a:latin typeface="VNI-Times" pitchFamily="2" charset="0"/>
              </a:rPr>
              <a:t>, </a:t>
            </a:r>
            <a:r>
              <a:rPr lang="en-US" sz="2800" dirty="0" err="1">
                <a:solidFill>
                  <a:srgbClr val="FF0000"/>
                </a:solidFill>
                <a:latin typeface="VNI-Times" pitchFamily="2" charset="0"/>
              </a:rPr>
              <a:t>nhaø</a:t>
            </a:r>
            <a:r>
              <a:rPr lang="en-US" sz="2800" dirty="0">
                <a:solidFill>
                  <a:srgbClr val="FF0000"/>
                </a:solidFill>
                <a:latin typeface="VNI-Times" pitchFamily="2" charset="0"/>
              </a:rPr>
              <a:t> </a:t>
            </a:r>
            <a:r>
              <a:rPr lang="en-US" sz="2800" dirty="0" err="1">
                <a:solidFill>
                  <a:srgbClr val="FF0000"/>
                </a:solidFill>
                <a:latin typeface="VNI-Times" pitchFamily="2" charset="0"/>
              </a:rPr>
              <a:t>ngheøo</a:t>
            </a:r>
            <a:r>
              <a:rPr lang="en-US" sz="2800" dirty="0">
                <a:solidFill>
                  <a:srgbClr val="FF0000"/>
                </a:solidFill>
                <a:latin typeface="VNI-Times" pitchFamily="2" charset="0"/>
              </a:rPr>
              <a:t> ,</a:t>
            </a:r>
            <a:r>
              <a:rPr lang="en-US" sz="2800" dirty="0" err="1">
                <a:solidFill>
                  <a:srgbClr val="FF0000"/>
                </a:solidFill>
                <a:latin typeface="VNI-Times" pitchFamily="2" charset="0"/>
              </a:rPr>
              <a:t>nhôø</a:t>
            </a:r>
            <a:r>
              <a:rPr lang="en-US" sz="2800" dirty="0">
                <a:solidFill>
                  <a:srgbClr val="FF0000"/>
                </a:solidFill>
                <a:latin typeface="VNI-Times" pitchFamily="2" charset="0"/>
              </a:rPr>
              <a:t> </a:t>
            </a:r>
            <a:r>
              <a:rPr lang="en-US" sz="2800" dirty="0" err="1">
                <a:solidFill>
                  <a:srgbClr val="FF0000"/>
                </a:solidFill>
                <a:latin typeface="VNI-Times" pitchFamily="2" charset="0"/>
              </a:rPr>
              <a:t>coù</a:t>
            </a:r>
            <a:r>
              <a:rPr lang="en-US" sz="2800" dirty="0">
                <a:solidFill>
                  <a:srgbClr val="FF0000"/>
                </a:solidFill>
                <a:latin typeface="VNI-Times" pitchFamily="2" charset="0"/>
              </a:rPr>
              <a:t> </a:t>
            </a:r>
            <a:r>
              <a:rPr lang="en-US" sz="2800" dirty="0" err="1">
                <a:solidFill>
                  <a:srgbClr val="FF0000"/>
                </a:solidFill>
                <a:latin typeface="VNI-Times" pitchFamily="2" charset="0"/>
              </a:rPr>
              <a:t>söùc</a:t>
            </a:r>
            <a:r>
              <a:rPr lang="en-US" sz="2800" dirty="0">
                <a:solidFill>
                  <a:srgbClr val="FF0000"/>
                </a:solidFill>
                <a:latin typeface="VNI-Times" pitchFamily="2" charset="0"/>
              </a:rPr>
              <a:t> </a:t>
            </a:r>
            <a:r>
              <a:rPr lang="en-US" sz="2800" dirty="0" err="1">
                <a:solidFill>
                  <a:srgbClr val="FF0000"/>
                </a:solidFill>
                <a:latin typeface="VNI-Times" pitchFamily="2" charset="0"/>
              </a:rPr>
              <a:t>khoeû</a:t>
            </a:r>
            <a:r>
              <a:rPr lang="en-US" sz="2800" dirty="0">
                <a:solidFill>
                  <a:srgbClr val="FF0000"/>
                </a:solidFill>
                <a:latin typeface="VNI-Times" pitchFamily="2" charset="0"/>
              </a:rPr>
              <a:t> </a:t>
            </a:r>
            <a:r>
              <a:rPr lang="en-US" sz="2800" dirty="0" err="1">
                <a:solidFill>
                  <a:srgbClr val="FF0000"/>
                </a:solidFill>
                <a:latin typeface="VNI-Times" pitchFamily="2" charset="0"/>
              </a:rPr>
              <a:t>ñaõ</a:t>
            </a:r>
            <a:r>
              <a:rPr lang="en-US" sz="2800" dirty="0">
                <a:solidFill>
                  <a:srgbClr val="FF0000"/>
                </a:solidFill>
                <a:latin typeface="VNI-Times" pitchFamily="2" charset="0"/>
              </a:rPr>
              <a:t> </a:t>
            </a:r>
            <a:r>
              <a:rPr lang="en-US" sz="2800" dirty="0" err="1">
                <a:solidFill>
                  <a:srgbClr val="FF0000"/>
                </a:solidFill>
                <a:latin typeface="VNI-Times" pitchFamily="2" charset="0"/>
              </a:rPr>
              <a:t>luyeän</a:t>
            </a:r>
            <a:r>
              <a:rPr lang="en-US" sz="2800" dirty="0">
                <a:solidFill>
                  <a:srgbClr val="FF0000"/>
                </a:solidFill>
                <a:latin typeface="VNI-Times" pitchFamily="2" charset="0"/>
              </a:rPr>
              <a:t> </a:t>
            </a:r>
            <a:r>
              <a:rPr lang="en-US" sz="2800" dirty="0" err="1">
                <a:solidFill>
                  <a:srgbClr val="FF0000"/>
                </a:solidFill>
                <a:latin typeface="VNI-Times" pitchFamily="2" charset="0"/>
              </a:rPr>
              <a:t>voõ</a:t>
            </a:r>
            <a:r>
              <a:rPr lang="en-US" sz="2800" dirty="0">
                <a:solidFill>
                  <a:srgbClr val="FF0000"/>
                </a:solidFill>
                <a:latin typeface="VNI-Times" pitchFamily="2" charset="0"/>
              </a:rPr>
              <a:t> </a:t>
            </a:r>
            <a:r>
              <a:rPr lang="en-US" sz="2800" dirty="0" err="1">
                <a:solidFill>
                  <a:srgbClr val="FF0000"/>
                </a:solidFill>
                <a:latin typeface="VNI-Times" pitchFamily="2" charset="0"/>
              </a:rPr>
              <a:t>tìm</a:t>
            </a:r>
            <a:r>
              <a:rPr lang="en-US" sz="2800" dirty="0">
                <a:solidFill>
                  <a:srgbClr val="FF0000"/>
                </a:solidFill>
                <a:latin typeface="VNI-Times" pitchFamily="2" charset="0"/>
              </a:rPr>
              <a:t> </a:t>
            </a:r>
            <a:r>
              <a:rPr lang="en-US" sz="2800" dirty="0" err="1">
                <a:solidFill>
                  <a:srgbClr val="FF0000"/>
                </a:solidFill>
                <a:latin typeface="VNI-Times" pitchFamily="2" charset="0"/>
              </a:rPr>
              <a:t>caùch</a:t>
            </a:r>
            <a:r>
              <a:rPr lang="en-US" sz="2800" dirty="0">
                <a:solidFill>
                  <a:srgbClr val="FF0000"/>
                </a:solidFill>
                <a:latin typeface="VNI-Times" pitchFamily="2" charset="0"/>
              </a:rPr>
              <a:t> </a:t>
            </a:r>
            <a:r>
              <a:rPr lang="en-US" sz="2800" dirty="0" err="1">
                <a:solidFill>
                  <a:srgbClr val="FF0000"/>
                </a:solidFill>
                <a:latin typeface="VNI-Times" pitchFamily="2" charset="0"/>
              </a:rPr>
              <a:t>tieán</a:t>
            </a:r>
            <a:r>
              <a:rPr lang="en-US" sz="2800" dirty="0">
                <a:solidFill>
                  <a:srgbClr val="FF0000"/>
                </a:solidFill>
                <a:latin typeface="VNI-Times" pitchFamily="2" charset="0"/>
              </a:rPr>
              <a:t> </a:t>
            </a:r>
            <a:r>
              <a:rPr lang="en-US" sz="2800" dirty="0" err="1">
                <a:solidFill>
                  <a:srgbClr val="FF0000"/>
                </a:solidFill>
                <a:latin typeface="VNI-Times" pitchFamily="2" charset="0"/>
              </a:rPr>
              <a:t>thaân</a:t>
            </a:r>
            <a:r>
              <a:rPr lang="en-US" sz="2800" dirty="0">
                <a:solidFill>
                  <a:srgbClr val="FF0000"/>
                </a:solidFill>
                <a:latin typeface="VNI-Times" pitchFamily="2" charset="0"/>
              </a:rPr>
              <a:t> - </a:t>
            </a:r>
            <a:r>
              <a:rPr lang="en-US" sz="2800" dirty="0" err="1">
                <a:solidFill>
                  <a:srgbClr val="FF0000"/>
                </a:solidFill>
                <a:latin typeface="VNI-Times" pitchFamily="2" charset="0"/>
              </a:rPr>
              <a:t>thi</a:t>
            </a:r>
            <a:r>
              <a:rPr lang="en-US" sz="2800" dirty="0">
                <a:solidFill>
                  <a:srgbClr val="FF0000"/>
                </a:solidFill>
                <a:latin typeface="VNI-Times" pitchFamily="2" charset="0"/>
              </a:rPr>
              <a:t> </a:t>
            </a:r>
            <a:r>
              <a:rPr lang="en-US" sz="2800" dirty="0" err="1">
                <a:solidFill>
                  <a:srgbClr val="FF0000"/>
                </a:solidFill>
                <a:latin typeface="VNI-Times" pitchFamily="2" charset="0"/>
              </a:rPr>
              <a:t>ñoã</a:t>
            </a:r>
            <a:r>
              <a:rPr lang="en-US" sz="2800" dirty="0">
                <a:solidFill>
                  <a:srgbClr val="FF0000"/>
                </a:solidFill>
                <a:latin typeface="VNI-Times" pitchFamily="2" charset="0"/>
              </a:rPr>
              <a:t> </a:t>
            </a:r>
            <a:r>
              <a:rPr lang="en-US" sz="2800" dirty="0" err="1">
                <a:solidFill>
                  <a:srgbClr val="FF0000"/>
                </a:solidFill>
                <a:latin typeface="VNI-Times" pitchFamily="2" charset="0"/>
              </a:rPr>
              <a:t>löïc</a:t>
            </a:r>
            <a:r>
              <a:rPr lang="en-US" sz="2800" dirty="0">
                <a:solidFill>
                  <a:srgbClr val="FF0000"/>
                </a:solidFill>
                <a:latin typeface="VNI-Times" pitchFamily="2" charset="0"/>
              </a:rPr>
              <a:t> </a:t>
            </a:r>
            <a:r>
              <a:rPr lang="en-US" sz="2800" dirty="0" err="1">
                <a:solidFill>
                  <a:srgbClr val="FF0000"/>
                </a:solidFill>
                <a:latin typeface="VNI-Times" pitchFamily="2" charset="0"/>
              </a:rPr>
              <a:t>só</a:t>
            </a:r>
            <a:r>
              <a:rPr lang="en-US" sz="2800" dirty="0">
                <a:solidFill>
                  <a:srgbClr val="FF0000"/>
                </a:solidFill>
                <a:latin typeface="VNI-Times" pitchFamily="2" charset="0"/>
              </a:rPr>
              <a:t> .</a:t>
            </a:r>
          </a:p>
        </p:txBody>
      </p:sp>
    </p:spTree>
    <p:extLst>
      <p:ext uri="{BB962C8B-B14F-4D97-AF65-F5344CB8AC3E}">
        <p14:creationId xmlns:p14="http://schemas.microsoft.com/office/powerpoint/2010/main" xmlns="" val="29365180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5780"/>
                                        </p:tgtEl>
                                        <p:attrNameLst>
                                          <p:attrName>style.visibility</p:attrName>
                                        </p:attrNameLst>
                                      </p:cBhvr>
                                      <p:to>
                                        <p:strVal val="visible"/>
                                      </p:to>
                                    </p:set>
                                    <p:animEffect transition="in" filter="box(in)">
                                      <p:cBhvr>
                                        <p:cTn id="7" dur="500"/>
                                        <p:tgtEl>
                                          <p:spTgt spid="757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75781"/>
                                        </p:tgtEl>
                                        <p:attrNameLst>
                                          <p:attrName>style.visibility</p:attrName>
                                        </p:attrNameLst>
                                      </p:cBhvr>
                                      <p:to>
                                        <p:strVal val="visible"/>
                                      </p:to>
                                    </p:set>
                                    <p:anim calcmode="lin" valueType="num">
                                      <p:cBhvr>
                                        <p:cTn id="12" dur="500" decel="50000" fill="hold">
                                          <p:stCondLst>
                                            <p:cond delay="0"/>
                                          </p:stCondLst>
                                        </p:cTn>
                                        <p:tgtEl>
                                          <p:spTgt spid="75781"/>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75781"/>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75781"/>
                                        </p:tgtEl>
                                        <p:attrNameLst>
                                          <p:attrName>ppt_w</p:attrName>
                                        </p:attrNameLst>
                                      </p:cBhvr>
                                      <p:tavLst>
                                        <p:tav tm="0">
                                          <p:val>
                                            <p:strVal val="#ppt_w*.05"/>
                                          </p:val>
                                        </p:tav>
                                        <p:tav tm="100000">
                                          <p:val>
                                            <p:strVal val="#ppt_w"/>
                                          </p:val>
                                        </p:tav>
                                      </p:tavLst>
                                    </p:anim>
                                    <p:anim calcmode="lin" valueType="num">
                                      <p:cBhvr>
                                        <p:cTn id="15" dur="1000" fill="hold"/>
                                        <p:tgtEl>
                                          <p:spTgt spid="75781"/>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75781"/>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75781"/>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75781"/>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75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4" name="Picture 4" descr="Qua các đời vua trước, Mạc Đăng Dung được cử đi giữ đất Hải Dươ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381000"/>
            <a:ext cx="86106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6805" name="Text Box 5"/>
          <p:cNvSpPr txBox="1">
            <a:spLocks noChangeArrowheads="1"/>
          </p:cNvSpPr>
          <p:nvPr/>
        </p:nvSpPr>
        <p:spPr bwMode="auto">
          <a:xfrm>
            <a:off x="152400" y="5257464"/>
            <a:ext cx="86868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r>
              <a:rPr lang="en-US" sz="3600" dirty="0" err="1">
                <a:solidFill>
                  <a:srgbClr val="FF0000"/>
                </a:solidFill>
                <a:latin typeface="VNI-Times" pitchFamily="2" charset="0"/>
              </a:rPr>
              <a:t>Mạc</a:t>
            </a:r>
            <a:r>
              <a:rPr lang="en-US" sz="3600" dirty="0">
                <a:solidFill>
                  <a:srgbClr val="FF0000"/>
                </a:solidFill>
                <a:latin typeface="VNI-Times" pitchFamily="2" charset="0"/>
              </a:rPr>
              <a:t> </a:t>
            </a:r>
            <a:r>
              <a:rPr lang="en-US" sz="3600" dirty="0" err="1">
                <a:solidFill>
                  <a:srgbClr val="FF0000"/>
                </a:solidFill>
                <a:latin typeface="VNI-Times" pitchFamily="2" charset="0"/>
              </a:rPr>
              <a:t>Ñaêng</a:t>
            </a:r>
            <a:r>
              <a:rPr lang="en-US" sz="3600" dirty="0">
                <a:solidFill>
                  <a:srgbClr val="FF0000"/>
                </a:solidFill>
                <a:latin typeface="VNI-Times" pitchFamily="2" charset="0"/>
              </a:rPr>
              <a:t> Dung </a:t>
            </a:r>
            <a:r>
              <a:rPr lang="en-US" sz="3600" dirty="0" err="1">
                <a:solidFill>
                  <a:srgbClr val="FF0000"/>
                </a:solidFill>
                <a:latin typeface="VNI-Times" pitchFamily="2" charset="0"/>
              </a:rPr>
              <a:t>nhaän</a:t>
            </a:r>
            <a:r>
              <a:rPr lang="en-US" sz="3600" dirty="0">
                <a:solidFill>
                  <a:srgbClr val="FF0000"/>
                </a:solidFill>
                <a:latin typeface="VNI-Times" pitchFamily="2" charset="0"/>
              </a:rPr>
              <a:t> </a:t>
            </a:r>
            <a:r>
              <a:rPr lang="en-US" sz="3600" dirty="0" err="1">
                <a:solidFill>
                  <a:srgbClr val="FF0000"/>
                </a:solidFill>
                <a:latin typeface="VNI-Times" pitchFamily="2" charset="0"/>
              </a:rPr>
              <a:t>binh</a:t>
            </a:r>
            <a:r>
              <a:rPr lang="en-US" sz="3600" dirty="0">
                <a:solidFill>
                  <a:srgbClr val="FF0000"/>
                </a:solidFill>
                <a:latin typeface="VNI-Times" pitchFamily="2" charset="0"/>
              </a:rPr>
              <a:t> </a:t>
            </a:r>
            <a:r>
              <a:rPr lang="en-US" sz="3600" dirty="0" err="1">
                <a:solidFill>
                  <a:srgbClr val="FF0000"/>
                </a:solidFill>
                <a:latin typeface="VNI-Times" pitchFamily="2" charset="0"/>
              </a:rPr>
              <a:t>quyeàn</a:t>
            </a:r>
            <a:r>
              <a:rPr lang="en-US" sz="3600" dirty="0">
                <a:solidFill>
                  <a:srgbClr val="FF0000"/>
                </a:solidFill>
                <a:latin typeface="VNI-Times" pitchFamily="2" charset="0"/>
              </a:rPr>
              <a:t> </a:t>
            </a:r>
            <a:r>
              <a:rPr lang="en-US" sz="3600" dirty="0" err="1">
                <a:solidFill>
                  <a:srgbClr val="FF0000"/>
                </a:solidFill>
                <a:latin typeface="VNI-Times" pitchFamily="2" charset="0"/>
              </a:rPr>
              <a:t>cuûa</a:t>
            </a:r>
            <a:r>
              <a:rPr lang="en-US" sz="3600" dirty="0">
                <a:solidFill>
                  <a:srgbClr val="FF0000"/>
                </a:solidFill>
                <a:latin typeface="VNI-Times" pitchFamily="2" charset="0"/>
              </a:rPr>
              <a:t> </a:t>
            </a:r>
            <a:r>
              <a:rPr lang="en-US" sz="3600" dirty="0" err="1">
                <a:solidFill>
                  <a:srgbClr val="FF0000"/>
                </a:solidFill>
                <a:latin typeface="VNI-Times" pitchFamily="2" charset="0"/>
              </a:rPr>
              <a:t>Leâ</a:t>
            </a:r>
            <a:r>
              <a:rPr lang="en-US" sz="3600" dirty="0">
                <a:solidFill>
                  <a:srgbClr val="FF0000"/>
                </a:solidFill>
                <a:latin typeface="VNI-Times" pitchFamily="2" charset="0"/>
              </a:rPr>
              <a:t> </a:t>
            </a:r>
            <a:r>
              <a:rPr lang="en-US" sz="3600" dirty="0" err="1">
                <a:solidFill>
                  <a:srgbClr val="FF0000"/>
                </a:solidFill>
                <a:latin typeface="VNI-Times" pitchFamily="2" charset="0"/>
              </a:rPr>
              <a:t>Chieâu</a:t>
            </a:r>
            <a:r>
              <a:rPr lang="en-US" sz="3600" dirty="0">
                <a:solidFill>
                  <a:srgbClr val="FF0000"/>
                </a:solidFill>
                <a:latin typeface="VNI-Times" pitchFamily="2" charset="0"/>
              </a:rPr>
              <a:t> </a:t>
            </a:r>
            <a:r>
              <a:rPr lang="en-US" sz="3600" dirty="0" err="1">
                <a:solidFill>
                  <a:srgbClr val="FF0000"/>
                </a:solidFill>
                <a:latin typeface="VNI-Times" pitchFamily="2" charset="0"/>
              </a:rPr>
              <a:t>Toâng</a:t>
            </a:r>
            <a:r>
              <a:rPr lang="en-US" sz="3600" dirty="0">
                <a:solidFill>
                  <a:srgbClr val="FF0000"/>
                </a:solidFill>
                <a:latin typeface="VNI-Times" pitchFamily="2" charset="0"/>
              </a:rPr>
              <a:t> </a:t>
            </a:r>
            <a:r>
              <a:rPr lang="en-US" sz="3600" dirty="0" err="1">
                <a:solidFill>
                  <a:srgbClr val="FF0000"/>
                </a:solidFill>
                <a:latin typeface="VNI-Times" pitchFamily="2" charset="0"/>
              </a:rPr>
              <a:t>ñeå</a:t>
            </a:r>
            <a:r>
              <a:rPr lang="en-US" sz="3600" dirty="0">
                <a:solidFill>
                  <a:srgbClr val="FF0000"/>
                </a:solidFill>
                <a:latin typeface="VNI-Times" pitchFamily="2" charset="0"/>
              </a:rPr>
              <a:t> </a:t>
            </a:r>
            <a:r>
              <a:rPr lang="en-US" sz="3600" dirty="0" err="1" smtClean="0">
                <a:solidFill>
                  <a:srgbClr val="FF0000"/>
                </a:solidFill>
                <a:latin typeface="VNI-Times" pitchFamily="2" charset="0"/>
              </a:rPr>
              <a:t>deïp</a:t>
            </a:r>
            <a:r>
              <a:rPr lang="en-US" sz="3600" dirty="0" smtClean="0">
                <a:solidFill>
                  <a:srgbClr val="FF0000"/>
                </a:solidFill>
                <a:latin typeface="VNI-Times" pitchFamily="2" charset="0"/>
              </a:rPr>
              <a:t> </a:t>
            </a:r>
            <a:r>
              <a:rPr lang="en-US" sz="3600" dirty="0" err="1">
                <a:solidFill>
                  <a:srgbClr val="FF0000"/>
                </a:solidFill>
                <a:latin typeface="VNI-Times" pitchFamily="2" charset="0"/>
              </a:rPr>
              <a:t>boïn</a:t>
            </a:r>
            <a:r>
              <a:rPr lang="en-US" sz="3600" dirty="0">
                <a:solidFill>
                  <a:srgbClr val="FF0000"/>
                </a:solidFill>
                <a:latin typeface="VNI-Times" pitchFamily="2" charset="0"/>
              </a:rPr>
              <a:t> </a:t>
            </a:r>
            <a:r>
              <a:rPr lang="en-US" sz="3600" dirty="0" err="1">
                <a:solidFill>
                  <a:srgbClr val="FF0000"/>
                </a:solidFill>
                <a:latin typeface="VNI-Times" pitchFamily="2" charset="0"/>
              </a:rPr>
              <a:t>phaûn</a:t>
            </a:r>
            <a:r>
              <a:rPr lang="en-US" sz="3600" dirty="0">
                <a:solidFill>
                  <a:srgbClr val="FF0000"/>
                </a:solidFill>
                <a:latin typeface="VNI-Times" pitchFamily="2" charset="0"/>
              </a:rPr>
              <a:t> </a:t>
            </a:r>
            <a:r>
              <a:rPr lang="en-US" sz="3600" dirty="0" err="1">
                <a:solidFill>
                  <a:srgbClr val="FF0000"/>
                </a:solidFill>
                <a:latin typeface="VNI-Times" pitchFamily="2" charset="0"/>
              </a:rPr>
              <a:t>loaïn</a:t>
            </a:r>
            <a:r>
              <a:rPr lang="en-US" sz="3600" dirty="0">
                <a:solidFill>
                  <a:srgbClr val="FF0000"/>
                </a:solidFill>
                <a:latin typeface="VNI-Times" pitchFamily="2" charset="0"/>
              </a:rPr>
              <a:t> .</a:t>
            </a:r>
          </a:p>
        </p:txBody>
      </p:sp>
    </p:spTree>
    <p:extLst>
      <p:ext uri="{BB962C8B-B14F-4D97-AF65-F5344CB8AC3E}">
        <p14:creationId xmlns:p14="http://schemas.microsoft.com/office/powerpoint/2010/main" xmlns="" val="3214100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76804"/>
                                        </p:tgtEl>
                                        <p:attrNameLst>
                                          <p:attrName>style.visibility</p:attrName>
                                        </p:attrNameLst>
                                      </p:cBhvr>
                                      <p:to>
                                        <p:strVal val="visible"/>
                                      </p:to>
                                    </p:set>
                                    <p:anim calcmode="lin" valueType="num">
                                      <p:cBhvr>
                                        <p:cTn id="7" dur="500" decel="50000" fill="hold">
                                          <p:stCondLst>
                                            <p:cond delay="0"/>
                                          </p:stCondLst>
                                        </p:cTn>
                                        <p:tgtEl>
                                          <p:spTgt spid="7680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680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6804"/>
                                        </p:tgtEl>
                                        <p:attrNameLst>
                                          <p:attrName>ppt_w</p:attrName>
                                        </p:attrNameLst>
                                      </p:cBhvr>
                                      <p:tavLst>
                                        <p:tav tm="0">
                                          <p:val>
                                            <p:strVal val="#ppt_w*.05"/>
                                          </p:val>
                                        </p:tav>
                                        <p:tav tm="100000">
                                          <p:val>
                                            <p:strVal val="#ppt_w"/>
                                          </p:val>
                                        </p:tav>
                                      </p:tavLst>
                                    </p:anim>
                                    <p:anim calcmode="lin" valueType="num">
                                      <p:cBhvr>
                                        <p:cTn id="10" dur="1000" fill="hold"/>
                                        <p:tgtEl>
                                          <p:spTgt spid="7680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680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680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680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680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6805"/>
                                        </p:tgtEl>
                                        <p:attrNameLst>
                                          <p:attrName>style.visibility</p:attrName>
                                        </p:attrNameLst>
                                      </p:cBhvr>
                                      <p:to>
                                        <p:strVal val="visible"/>
                                      </p:to>
                                    </p:set>
                                    <p:animEffect transition="in" filter="blinds(horizontal)">
                                      <p:cBhvr>
                                        <p:cTn id="19" dur="500"/>
                                        <p:tgtEl>
                                          <p:spTgt spid="76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1200329"/>
          </a:xfrm>
          <a:prstGeom prst="rect">
            <a:avLst/>
          </a:prstGeom>
        </p:spPr>
        <p:txBody>
          <a:bodyPr wrap="square">
            <a:spAutoFit/>
          </a:bodyPr>
          <a:lstStyle/>
          <a:p>
            <a:r>
              <a:rPr lang="de-DE" sz="3600" b="1" dirty="0">
                <a:latin typeface="Arial" pitchFamily="34" charset="0"/>
                <a:cs typeface="Arial" pitchFamily="34" charset="0"/>
              </a:rPr>
              <a:t>Nhà Mạc ra đời như thế nào? Triều đình nhà Mạc được sử cũ gọi là gì?</a:t>
            </a:r>
            <a:endParaRPr lang="en-US" sz="3600" b="1" dirty="0">
              <a:latin typeface="Arial" pitchFamily="34" charset="0"/>
              <a:cs typeface="Arial" pitchFamily="34" charset="0"/>
            </a:endParaRPr>
          </a:p>
        </p:txBody>
      </p:sp>
      <p:sp>
        <p:nvSpPr>
          <p:cNvPr id="3" name="Rectangle 2"/>
          <p:cNvSpPr/>
          <p:nvPr/>
        </p:nvSpPr>
        <p:spPr>
          <a:xfrm>
            <a:off x="195648" y="1447800"/>
            <a:ext cx="8795951" cy="5262979"/>
          </a:xfrm>
          <a:prstGeom prst="rect">
            <a:avLst/>
          </a:prstGeom>
        </p:spPr>
        <p:txBody>
          <a:bodyPr wrap="square">
            <a:spAutoFit/>
          </a:bodyPr>
          <a:lstStyle/>
          <a:p>
            <a:r>
              <a:rPr lang="de-DE" sz="4800" b="1" dirty="0">
                <a:solidFill>
                  <a:srgbClr val="0000CC"/>
                </a:solidFill>
                <a:latin typeface="Arial" pitchFamily="34" charset="0"/>
                <a:cs typeface="Arial" pitchFamily="34" charset="0"/>
              </a:rPr>
              <a:t>Năm 1527, lợi dụng tình hình suy thoái của nhà Hậu Lê, Mạc Đăng Dung đã cầm đầu 1 số quan lại cướp ngôi nhà Lê, lập ra triều Mạc. Sử cũ gọi là Bắc Triều (vì ở phía bắc).</a:t>
            </a:r>
            <a:endParaRPr lang="en-US" sz="48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xmlns="" val="55463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8" name="Picture 4" descr="Di_tich_thanh_nha_Mac"/>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144000" cy="5902325"/>
          </a:xfrm>
          <a:prstGeom prst="rect">
            <a:avLst/>
          </a:prstGeom>
          <a:noFill/>
          <a:ln w="381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pic>
      <p:sp>
        <p:nvSpPr>
          <p:cNvPr id="77829" name="Text Box 5"/>
          <p:cNvSpPr txBox="1">
            <a:spLocks noChangeArrowheads="1"/>
          </p:cNvSpPr>
          <p:nvPr/>
        </p:nvSpPr>
        <p:spPr bwMode="auto">
          <a:xfrm>
            <a:off x="838200" y="6019800"/>
            <a:ext cx="678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57150" algn="ctr">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eaLnBrk="1" hangingPunct="1">
              <a:spcBef>
                <a:spcPct val="50000"/>
              </a:spcBef>
            </a:pPr>
            <a:r>
              <a:rPr lang="en-US">
                <a:solidFill>
                  <a:srgbClr val="FF00FF"/>
                </a:solidFill>
                <a:cs typeface="Arial" pitchFamily="34" charset="0"/>
              </a:rPr>
              <a:t>DI TÍCH THÀNH NHÀ MẠC</a:t>
            </a:r>
          </a:p>
        </p:txBody>
      </p:sp>
    </p:spTree>
    <p:extLst>
      <p:ext uri="{BB962C8B-B14F-4D97-AF65-F5344CB8AC3E}">
        <p14:creationId xmlns:p14="http://schemas.microsoft.com/office/powerpoint/2010/main" xmlns="" val="2219291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77828"/>
                                        </p:tgtEl>
                                        <p:attrNameLst>
                                          <p:attrName>style.visibility</p:attrName>
                                        </p:attrNameLst>
                                      </p:cBhvr>
                                      <p:to>
                                        <p:strVal val="visible"/>
                                      </p:to>
                                    </p:set>
                                    <p:animEffect transition="in" filter="blinds(horizontal)">
                                      <p:cBhvr>
                                        <p:cTn id="7" dur="500"/>
                                        <p:tgtEl>
                                          <p:spTgt spid="77828"/>
                                        </p:tgtEl>
                                      </p:cBhvr>
                                    </p:animEffect>
                                  </p:childTnLst>
                                </p:cTn>
                              </p:par>
                            </p:childTnLst>
                          </p:cTn>
                        </p:par>
                        <p:par>
                          <p:cTn id="8" fill="hold" nodeType="afterGroup">
                            <p:stCondLst>
                              <p:cond delay="500"/>
                            </p:stCondLst>
                            <p:childTnLst>
                              <p:par>
                                <p:cTn id="9" presetID="19" presetClass="emph" presetSubtype="0" fill="hold" nodeType="afterEffect">
                                  <p:stCondLst>
                                    <p:cond delay="0"/>
                                  </p:stCondLst>
                                  <p:childTnLst>
                                    <p:animClr clrSpc="rgb" dir="cw">
                                      <p:cBhvr override="childStyle">
                                        <p:cTn id="10" dur="5000" fill="hold"/>
                                        <p:tgtEl>
                                          <p:spTgt spid="77828"/>
                                        </p:tgtEl>
                                        <p:attrNameLst>
                                          <p:attrName>style.color</p:attrName>
                                        </p:attrNameLst>
                                      </p:cBhvr>
                                      <p:to>
                                        <a:schemeClr val="accent2"/>
                                      </p:to>
                                    </p:animClr>
                                    <p:animClr clrSpc="rgb" dir="cw">
                                      <p:cBhvr>
                                        <p:cTn id="11" dur="5000" fill="hold"/>
                                        <p:tgtEl>
                                          <p:spTgt spid="77828"/>
                                        </p:tgtEl>
                                        <p:attrNameLst>
                                          <p:attrName>fillcolor</p:attrName>
                                        </p:attrNameLst>
                                      </p:cBhvr>
                                      <p:to>
                                        <a:schemeClr val="accent2"/>
                                      </p:to>
                                    </p:animClr>
                                    <p:set>
                                      <p:cBhvr>
                                        <p:cTn id="12" dur="5000" fill="hold"/>
                                        <p:tgtEl>
                                          <p:spTgt spid="77828"/>
                                        </p:tgtEl>
                                        <p:attrNameLst>
                                          <p:attrName>fill.type</p:attrName>
                                        </p:attrNameLst>
                                      </p:cBhvr>
                                      <p:to>
                                        <p:strVal val="solid"/>
                                      </p:to>
                                    </p:set>
                                    <p:set>
                                      <p:cBhvr>
                                        <p:cTn id="13" dur="5000" fill="hold"/>
                                        <p:tgtEl>
                                          <p:spTgt spid="77828"/>
                                        </p:tgtEl>
                                        <p:attrNameLst>
                                          <p:attrName>fill.on</p:attrName>
                                        </p:attrNameLst>
                                      </p:cBhvr>
                                      <p:to>
                                        <p:strVal val="true"/>
                                      </p:to>
                                    </p:set>
                                  </p:childTnLst>
                                </p:cTn>
                              </p:par>
                            </p:childTnLst>
                          </p:cTn>
                        </p:par>
                        <p:par>
                          <p:cTn id="14" fill="hold" nodeType="afterGroup">
                            <p:stCondLst>
                              <p:cond delay="5500"/>
                            </p:stCondLst>
                            <p:childTnLst>
                              <p:par>
                                <p:cTn id="15" presetID="3" presetClass="exit" presetSubtype="10" fill="hold" nodeType="afterEffect">
                                  <p:stCondLst>
                                    <p:cond delay="0"/>
                                  </p:stCondLst>
                                  <p:childTnLst>
                                    <p:animEffect transition="out" filter="blinds(horizontal)">
                                      <p:cBhvr>
                                        <p:cTn id="16" dur="500"/>
                                        <p:tgtEl>
                                          <p:spTgt spid="77828"/>
                                        </p:tgtEl>
                                      </p:cBhvr>
                                    </p:animEffect>
                                    <p:set>
                                      <p:cBhvr>
                                        <p:cTn id="17" dur="1" fill="hold">
                                          <p:stCondLst>
                                            <p:cond delay="499"/>
                                          </p:stCondLst>
                                        </p:cTn>
                                        <p:tgtEl>
                                          <p:spTgt spid="77828"/>
                                        </p:tgtEl>
                                        <p:attrNameLst>
                                          <p:attrName>style.visibility</p:attrName>
                                        </p:attrNameLst>
                                      </p:cBhvr>
                                      <p:to>
                                        <p:strVal val="hidden"/>
                                      </p:to>
                                    </p:set>
                                  </p:childTnLst>
                                </p:cTn>
                              </p:par>
                            </p:childTnLst>
                          </p:cTn>
                        </p:par>
                        <p:par>
                          <p:cTn id="18" fill="hold" nodeType="afterGroup">
                            <p:stCondLst>
                              <p:cond delay="6000"/>
                            </p:stCondLst>
                            <p:childTnLst>
                              <p:par>
                                <p:cTn id="19" presetID="4" presetClass="exit" presetSubtype="16" fill="hold" grpId="0" nodeType="afterEffect">
                                  <p:stCondLst>
                                    <p:cond delay="0"/>
                                  </p:stCondLst>
                                  <p:childTnLst>
                                    <p:animEffect transition="out" filter="box(in)">
                                      <p:cBhvr>
                                        <p:cTn id="20" dur="500"/>
                                        <p:tgtEl>
                                          <p:spTgt spid="77829"/>
                                        </p:tgtEl>
                                      </p:cBhvr>
                                    </p:animEffect>
                                    <p:set>
                                      <p:cBhvr>
                                        <p:cTn id="21" dur="1" fill="hold">
                                          <p:stCondLst>
                                            <p:cond delay="499"/>
                                          </p:stCondLst>
                                        </p:cTn>
                                        <p:tgtEl>
                                          <p:spTgt spid="778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2585323"/>
          </a:xfrm>
          <a:prstGeom prst="rect">
            <a:avLst/>
          </a:prstGeom>
        </p:spPr>
        <p:txBody>
          <a:bodyPr wrap="square">
            <a:spAutoFit/>
          </a:bodyPr>
          <a:lstStyle/>
          <a:p>
            <a:r>
              <a:rPr lang="de-DE" sz="5400" b="1" dirty="0">
                <a:solidFill>
                  <a:srgbClr val="FF0000"/>
                </a:solidFill>
                <a:latin typeface="Arial" pitchFamily="34" charset="0"/>
                <a:cs typeface="Arial" pitchFamily="34" charset="0"/>
              </a:rPr>
              <a:t>Nam triều là triều đình của dòng họ phong kiến nào? Ra đời như thế nào</a:t>
            </a:r>
            <a:r>
              <a:rPr lang="de-DE" sz="5400" b="1" dirty="0" smtClean="0">
                <a:solidFill>
                  <a:srgbClr val="FF0000"/>
                </a:solidFill>
                <a:latin typeface="Arial" pitchFamily="34" charset="0"/>
                <a:cs typeface="Arial" pitchFamily="34" charset="0"/>
              </a:rPr>
              <a:t>?</a:t>
            </a:r>
            <a:endParaRPr lang="en-US" sz="5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241156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839200" cy="5909310"/>
          </a:xfrm>
          <a:prstGeom prst="rect">
            <a:avLst/>
          </a:prstGeom>
        </p:spPr>
        <p:txBody>
          <a:bodyPr wrap="square">
            <a:spAutoFit/>
          </a:bodyPr>
          <a:lstStyle/>
          <a:p>
            <a:r>
              <a:rPr lang="de-DE" sz="5400" b="1" dirty="0">
                <a:latin typeface="Arial" pitchFamily="34" charset="0"/>
                <a:cs typeface="Arial" pitchFamily="34" charset="0"/>
              </a:rPr>
              <a:t>Nam triều là triều đình của dòng họ Lê. Năm 1533, một  quan võ của họ Lê là Nguyễn Kim đã đưa 1 người thuộc dòng dõi nhà Lê lên ngôi, lập ra triều đình riêng ở Thanh Hoá.</a:t>
            </a:r>
            <a:endParaRPr lang="en-US" sz="5400" b="1" dirty="0">
              <a:latin typeface="Arial" pitchFamily="34" charset="0"/>
              <a:cs typeface="Arial" pitchFamily="34" charset="0"/>
            </a:endParaRPr>
          </a:p>
        </p:txBody>
      </p:sp>
    </p:spTree>
    <p:extLst>
      <p:ext uri="{BB962C8B-B14F-4D97-AF65-F5344CB8AC3E}">
        <p14:creationId xmlns:p14="http://schemas.microsoft.com/office/powerpoint/2010/main" xmlns="" val="543519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534400" cy="1938992"/>
          </a:xfrm>
          <a:prstGeom prst="rect">
            <a:avLst/>
          </a:prstGeom>
        </p:spPr>
        <p:txBody>
          <a:bodyPr wrap="square">
            <a:spAutoFit/>
          </a:bodyPr>
          <a:lstStyle/>
          <a:p>
            <a:r>
              <a:rPr lang="de-DE" sz="6000" b="1" dirty="0">
                <a:solidFill>
                  <a:srgbClr val="FF0000"/>
                </a:solidFill>
                <a:latin typeface="Arial" pitchFamily="34" charset="0"/>
                <a:cs typeface="Arial" pitchFamily="34" charset="0"/>
              </a:rPr>
              <a:t>Vì sao có chiến tranh Nam - Bắc triều? </a:t>
            </a:r>
            <a:endParaRPr lang="en-US" sz="6000" b="1" dirty="0">
              <a:solidFill>
                <a:srgbClr val="FF0000"/>
              </a:solidFill>
              <a:latin typeface="Arial" pitchFamily="34" charset="0"/>
              <a:cs typeface="Arial" pitchFamily="34" charset="0"/>
            </a:endParaRPr>
          </a:p>
        </p:txBody>
      </p:sp>
      <p:sp>
        <p:nvSpPr>
          <p:cNvPr id="3" name="Rectangle 2"/>
          <p:cNvSpPr/>
          <p:nvPr/>
        </p:nvSpPr>
        <p:spPr>
          <a:xfrm>
            <a:off x="448962" y="2209800"/>
            <a:ext cx="8686800" cy="4154984"/>
          </a:xfrm>
          <a:prstGeom prst="rect">
            <a:avLst/>
          </a:prstGeom>
        </p:spPr>
        <p:txBody>
          <a:bodyPr wrap="square">
            <a:spAutoFit/>
          </a:bodyPr>
          <a:lstStyle/>
          <a:p>
            <a:r>
              <a:rPr lang="de-DE" sz="6600" b="1" dirty="0">
                <a:latin typeface="Arial" pitchFamily="34" charset="0"/>
                <a:cs typeface="Arial" pitchFamily="34" charset="0"/>
              </a:rPr>
              <a:t>Hai thế lực phong kiến Nam triều và Bắc triều tranh giành quyền lực với nhau.</a:t>
            </a:r>
            <a:endParaRPr lang="en-US" sz="6600" b="1" dirty="0">
              <a:latin typeface="Arial" pitchFamily="34" charset="0"/>
              <a:cs typeface="Arial" pitchFamily="34" charset="0"/>
            </a:endParaRPr>
          </a:p>
        </p:txBody>
      </p:sp>
    </p:spTree>
    <p:extLst>
      <p:ext uri="{BB962C8B-B14F-4D97-AF65-F5344CB8AC3E}">
        <p14:creationId xmlns:p14="http://schemas.microsoft.com/office/powerpoint/2010/main" xmlns="" val="283904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686800" cy="2308324"/>
          </a:xfrm>
          <a:prstGeom prst="rect">
            <a:avLst/>
          </a:prstGeom>
        </p:spPr>
        <p:txBody>
          <a:bodyPr wrap="square">
            <a:spAutoFit/>
          </a:bodyPr>
          <a:lstStyle/>
          <a:p>
            <a:r>
              <a:rPr lang="de-DE" sz="4800" b="1" dirty="0">
                <a:solidFill>
                  <a:srgbClr val="FF0000"/>
                </a:solidFill>
                <a:latin typeface="Arial" pitchFamily="34" charset="0"/>
                <a:cs typeface="Arial" pitchFamily="34" charset="0"/>
              </a:rPr>
              <a:t>Chiến tranh Nam – Bắc triều kéo dài bao nhiêu năm và có kết quả như thế nào?</a:t>
            </a:r>
            <a:endParaRPr lang="en-US" sz="4800" b="1" dirty="0">
              <a:solidFill>
                <a:srgbClr val="FF0000"/>
              </a:solidFill>
              <a:latin typeface="Arial" pitchFamily="34" charset="0"/>
              <a:cs typeface="Arial" pitchFamily="34" charset="0"/>
            </a:endParaRPr>
          </a:p>
        </p:txBody>
      </p:sp>
      <p:sp>
        <p:nvSpPr>
          <p:cNvPr id="3" name="Rectangle 2"/>
          <p:cNvSpPr/>
          <p:nvPr/>
        </p:nvSpPr>
        <p:spPr>
          <a:xfrm>
            <a:off x="304800" y="2585969"/>
            <a:ext cx="8686800" cy="3416320"/>
          </a:xfrm>
          <a:prstGeom prst="rect">
            <a:avLst/>
          </a:prstGeom>
        </p:spPr>
        <p:txBody>
          <a:bodyPr wrap="square">
            <a:spAutoFit/>
          </a:bodyPr>
          <a:lstStyle/>
          <a:p>
            <a:r>
              <a:rPr lang="de-DE" sz="5400" b="1" dirty="0">
                <a:solidFill>
                  <a:srgbClr val="0000CC"/>
                </a:solidFill>
                <a:latin typeface="Arial" pitchFamily="34" charset="0"/>
                <a:cs typeface="Arial" pitchFamily="34" charset="0"/>
              </a:rPr>
              <a:t>Kéo dài hơn 50 năm, đến năm 1592 khi Nam triều chiếm được Thăng Long thì </a:t>
            </a:r>
            <a:r>
              <a:rPr lang="de-DE" sz="4800" b="1" dirty="0">
                <a:solidFill>
                  <a:srgbClr val="0000CC"/>
                </a:solidFill>
                <a:latin typeface="Arial" pitchFamily="34" charset="0"/>
                <a:cs typeface="Arial" pitchFamily="34" charset="0"/>
              </a:rPr>
              <a:t>chiến tranh mới kết thúc.</a:t>
            </a:r>
            <a:endParaRPr lang="en-US" sz="48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xmlns="" val="415698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7899214" cy="769441"/>
          </a:xfrm>
          <a:prstGeom prst="rect">
            <a:avLst/>
          </a:prstGeom>
        </p:spPr>
        <p:txBody>
          <a:bodyPr wrap="none">
            <a:spAutoFit/>
          </a:bodyPr>
          <a:lstStyle/>
          <a:p>
            <a:r>
              <a:rPr lang="de-DE" sz="4400" b="1" dirty="0" smtClean="0">
                <a:solidFill>
                  <a:srgbClr val="FF0000"/>
                </a:solidFill>
                <a:latin typeface="Arial" pitchFamily="34" charset="0"/>
                <a:cs typeface="Arial" pitchFamily="34" charset="0"/>
              </a:rPr>
              <a:t>3.Chiến </a:t>
            </a:r>
            <a:r>
              <a:rPr lang="de-DE" sz="4400" b="1" dirty="0">
                <a:solidFill>
                  <a:srgbClr val="FF0000"/>
                </a:solidFill>
                <a:latin typeface="Arial" pitchFamily="34" charset="0"/>
                <a:cs typeface="Arial" pitchFamily="34" charset="0"/>
              </a:rPr>
              <a:t>tranh Trịnh - Nguyễn</a:t>
            </a:r>
            <a:endParaRPr lang="en-US" sz="4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147367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346" y="304800"/>
            <a:ext cx="8763000" cy="4401205"/>
          </a:xfrm>
          <a:prstGeom prst="rect">
            <a:avLst/>
          </a:prstGeom>
        </p:spPr>
        <p:txBody>
          <a:bodyPr wrap="square">
            <a:spAutoFit/>
          </a:bodyPr>
          <a:lstStyle/>
          <a:p>
            <a:r>
              <a:rPr lang="de-DE" sz="4800" b="1" dirty="0" smtClean="0">
                <a:latin typeface="Arial" pitchFamily="34" charset="0"/>
                <a:cs typeface="Arial" pitchFamily="34" charset="0"/>
              </a:rPr>
              <a:t>1.Nguyên </a:t>
            </a:r>
            <a:r>
              <a:rPr lang="de-DE" sz="4800" b="1" dirty="0">
                <a:latin typeface="Arial" pitchFamily="34" charset="0"/>
                <a:cs typeface="Arial" pitchFamily="34" charset="0"/>
              </a:rPr>
              <a:t>nhân nào dẫn đến chiến tranh Trịnh - Nguyễn?</a:t>
            </a:r>
            <a:endParaRPr lang="en-US" sz="4800" b="1" dirty="0">
              <a:latin typeface="Arial" pitchFamily="34" charset="0"/>
              <a:cs typeface="Arial" pitchFamily="34" charset="0"/>
            </a:endParaRPr>
          </a:p>
          <a:p>
            <a:r>
              <a:rPr lang="de-DE" sz="4400" b="1" dirty="0" smtClean="0">
                <a:solidFill>
                  <a:srgbClr val="FF0000"/>
                </a:solidFill>
                <a:latin typeface="Arial" pitchFamily="34" charset="0"/>
                <a:cs typeface="Arial" pitchFamily="34" charset="0"/>
              </a:rPr>
              <a:t>2.Trình </a:t>
            </a:r>
            <a:r>
              <a:rPr lang="de-DE" sz="4400" b="1" dirty="0">
                <a:solidFill>
                  <a:srgbClr val="FF0000"/>
                </a:solidFill>
                <a:latin typeface="Arial" pitchFamily="34" charset="0"/>
                <a:cs typeface="Arial" pitchFamily="34" charset="0"/>
              </a:rPr>
              <a:t>bày diễn biến chính của chiến tranh Trịnh - Nguyễn?</a:t>
            </a:r>
            <a:endParaRPr lang="en-US" sz="4400" b="1" dirty="0">
              <a:solidFill>
                <a:srgbClr val="FF0000"/>
              </a:solidFill>
              <a:latin typeface="Arial" pitchFamily="34" charset="0"/>
              <a:cs typeface="Arial" pitchFamily="34" charset="0"/>
            </a:endParaRPr>
          </a:p>
          <a:p>
            <a:r>
              <a:rPr lang="de-DE" sz="4800" b="1" dirty="0">
                <a:latin typeface="Arial" pitchFamily="34" charset="0"/>
                <a:cs typeface="Arial" pitchFamily="34" charset="0"/>
              </a:rPr>
              <a:t> </a:t>
            </a:r>
            <a:r>
              <a:rPr lang="en-US" sz="4800" b="1" dirty="0" smtClean="0">
                <a:latin typeface="Arial" pitchFamily="34" charset="0"/>
                <a:cs typeface="Arial" pitchFamily="34" charset="0"/>
              </a:rPr>
              <a:t>3.</a:t>
            </a:r>
            <a:r>
              <a:rPr lang="de-DE" sz="4800" b="1" dirty="0" smtClean="0">
                <a:latin typeface="Arial" pitchFamily="34" charset="0"/>
                <a:cs typeface="Arial" pitchFamily="34" charset="0"/>
              </a:rPr>
              <a:t>Kết </a:t>
            </a:r>
            <a:r>
              <a:rPr lang="de-DE" sz="4800" b="1" dirty="0">
                <a:latin typeface="Arial" pitchFamily="34" charset="0"/>
                <a:cs typeface="Arial" pitchFamily="34" charset="0"/>
              </a:rPr>
              <a:t>quả của chiến tranh Trịnh - Nguyễn ra sao?</a:t>
            </a:r>
            <a:endParaRPr lang="en-US" sz="4800" b="1" dirty="0">
              <a:latin typeface="Arial" pitchFamily="34" charset="0"/>
              <a:cs typeface="Arial" pitchFamily="34" charset="0"/>
            </a:endParaRPr>
          </a:p>
        </p:txBody>
      </p:sp>
      <p:pic>
        <p:nvPicPr>
          <p:cNvPr id="3" name="Picture 10" descr="Thao luan nhon"/>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743200" y="4650400"/>
            <a:ext cx="24003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19002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72946" y="2998587"/>
            <a:ext cx="4467764" cy="1107996"/>
          </a:xfrm>
          <a:prstGeom prst="rect">
            <a:avLst/>
          </a:prstGeom>
          <a:noFill/>
        </p:spPr>
        <p:txBody>
          <a:bodyPr wrap="square" rtlCol="0">
            <a:spAutoFit/>
          </a:bodyPr>
          <a:lstStyle/>
          <a:p>
            <a:r>
              <a:rPr lang="en-US" sz="6600" b="1" dirty="0" smtClean="0">
                <a:ln>
                  <a:solidFill>
                    <a:srgbClr val="C00000"/>
                  </a:solidFill>
                </a:ln>
                <a:solidFill>
                  <a:srgbClr val="006600"/>
                </a:solidFill>
                <a:latin typeface="Times New Roman" panose="02020603050405020304" pitchFamily="18" charset="0"/>
                <a:cs typeface="Times New Roman" panose="02020603050405020304" pitchFamily="18" charset="0"/>
              </a:rPr>
              <a:t>SGK / 55</a:t>
            </a:r>
            <a:endParaRPr lang="en-US" sz="6600" b="1" dirty="0">
              <a:ln>
                <a:solidFill>
                  <a:srgbClr val="C00000"/>
                </a:solidFill>
              </a:ln>
              <a:solidFill>
                <a:srgbClr val="0066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52400" y="533400"/>
            <a:ext cx="8586247" cy="1446550"/>
          </a:xfrm>
          <a:prstGeom prst="rect">
            <a:avLst/>
          </a:prstGeom>
        </p:spPr>
        <p:txBody>
          <a:bodyPr wrap="square">
            <a:spAutoFit/>
          </a:bodyPr>
          <a:lstStyle/>
          <a:p>
            <a:pPr algn="ctr"/>
            <a:r>
              <a:rPr lang="en-US" sz="4400" b="1" dirty="0" err="1" smtClean="0">
                <a:solidFill>
                  <a:srgbClr val="FF0000"/>
                </a:solidFill>
                <a:latin typeface="Arial" pitchFamily="34" charset="0"/>
                <a:cs typeface="Arial" pitchFamily="34" charset="0"/>
              </a:rPr>
              <a:t>Bài</a:t>
            </a:r>
            <a:r>
              <a:rPr lang="en-US" sz="4400" b="1" dirty="0" smtClean="0">
                <a:solidFill>
                  <a:srgbClr val="FF0000"/>
                </a:solidFill>
                <a:latin typeface="Arial" pitchFamily="34" charset="0"/>
                <a:cs typeface="Arial" pitchFamily="34" charset="0"/>
              </a:rPr>
              <a:t> 21: </a:t>
            </a:r>
          </a:p>
          <a:p>
            <a:pPr algn="ctr"/>
            <a:r>
              <a:rPr lang="en-US" sz="4400" b="1" dirty="0" err="1" smtClean="0">
                <a:solidFill>
                  <a:srgbClr val="FF0000"/>
                </a:solidFill>
                <a:latin typeface="Arial" pitchFamily="34" charset="0"/>
                <a:cs typeface="Arial" pitchFamily="34" charset="0"/>
              </a:rPr>
              <a:t>Trịnh</a:t>
            </a:r>
            <a:r>
              <a:rPr lang="en-US" sz="4400" b="1" dirty="0" smtClean="0">
                <a:solidFill>
                  <a:srgbClr val="FF0000"/>
                </a:solidFill>
                <a:latin typeface="Arial" pitchFamily="34" charset="0"/>
                <a:cs typeface="Arial" pitchFamily="34" charset="0"/>
              </a:rPr>
              <a:t> </a:t>
            </a:r>
            <a:r>
              <a:rPr lang="en-US" sz="4400" b="1" dirty="0">
                <a:solidFill>
                  <a:srgbClr val="FF0000"/>
                </a:solidFill>
                <a:latin typeface="Arial" pitchFamily="34" charset="0"/>
                <a:cs typeface="Arial" pitchFamily="34" charset="0"/>
              </a:rPr>
              <a:t>- </a:t>
            </a:r>
            <a:r>
              <a:rPr lang="en-US" sz="4400" b="1" dirty="0" err="1">
                <a:solidFill>
                  <a:srgbClr val="FF0000"/>
                </a:solidFill>
                <a:latin typeface="Arial" pitchFamily="34" charset="0"/>
                <a:cs typeface="Arial" pitchFamily="34" charset="0"/>
              </a:rPr>
              <a:t>Nguyễn</a:t>
            </a:r>
            <a:r>
              <a:rPr lang="en-US" sz="4400" b="1" dirty="0">
                <a:solidFill>
                  <a:srgbClr val="FF0000"/>
                </a:solidFill>
                <a:latin typeface="Arial" pitchFamily="34" charset="0"/>
                <a:cs typeface="Arial" pitchFamily="34" charset="0"/>
              </a:rPr>
              <a:t> </a:t>
            </a:r>
            <a:r>
              <a:rPr lang="en-US" sz="4400" b="1" dirty="0" err="1">
                <a:solidFill>
                  <a:srgbClr val="FF0000"/>
                </a:solidFill>
                <a:latin typeface="Arial" pitchFamily="34" charset="0"/>
                <a:cs typeface="Arial" pitchFamily="34" charset="0"/>
              </a:rPr>
              <a:t>phân</a:t>
            </a:r>
            <a:r>
              <a:rPr lang="en-US" sz="4400" b="1" dirty="0">
                <a:solidFill>
                  <a:srgbClr val="FF0000"/>
                </a:solidFill>
                <a:latin typeface="Arial" pitchFamily="34" charset="0"/>
                <a:cs typeface="Arial" pitchFamily="34" charset="0"/>
              </a:rPr>
              <a:t> </a:t>
            </a:r>
            <a:r>
              <a:rPr lang="en-US" sz="4400" b="1" dirty="0" err="1">
                <a:solidFill>
                  <a:srgbClr val="FF0000"/>
                </a:solidFill>
                <a:latin typeface="Arial" pitchFamily="34" charset="0"/>
                <a:cs typeface="Arial" pitchFamily="34" charset="0"/>
              </a:rPr>
              <a:t>tranh</a:t>
            </a:r>
            <a:endParaRPr lang="en-US" sz="4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03203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828800"/>
            <a:ext cx="8382000" cy="923330"/>
          </a:xfrm>
          <a:prstGeom prst="rect">
            <a:avLst/>
          </a:prstGeom>
        </p:spPr>
        <p:txBody>
          <a:bodyPr wrap="square">
            <a:spAutoFit/>
          </a:bodyPr>
          <a:lstStyle/>
          <a:p>
            <a:r>
              <a:rPr lang="de-DE" sz="5400" b="1" dirty="0">
                <a:latin typeface="Arial" pitchFamily="34" charset="0"/>
                <a:cs typeface="Arial" pitchFamily="34" charset="0"/>
              </a:rPr>
              <a:t>Tranh giành quyền lực</a:t>
            </a:r>
            <a:r>
              <a:rPr lang="de-DE" sz="5400" b="1" dirty="0" smtClean="0">
                <a:latin typeface="Arial" pitchFamily="34" charset="0"/>
                <a:cs typeface="Arial" pitchFamily="34" charset="0"/>
              </a:rPr>
              <a:t>.</a:t>
            </a:r>
            <a:endParaRPr lang="en-US" sz="5400" b="1" dirty="0">
              <a:latin typeface="Arial" pitchFamily="34" charset="0"/>
              <a:cs typeface="Arial" pitchFamily="34" charset="0"/>
            </a:endParaRPr>
          </a:p>
        </p:txBody>
      </p:sp>
      <p:sp>
        <p:nvSpPr>
          <p:cNvPr id="3" name="Rectangle 2"/>
          <p:cNvSpPr/>
          <p:nvPr/>
        </p:nvSpPr>
        <p:spPr>
          <a:xfrm>
            <a:off x="304800" y="240787"/>
            <a:ext cx="8610600" cy="1446550"/>
          </a:xfrm>
          <a:prstGeom prst="rect">
            <a:avLst/>
          </a:prstGeom>
        </p:spPr>
        <p:txBody>
          <a:bodyPr wrap="square">
            <a:spAutoFit/>
          </a:bodyPr>
          <a:lstStyle/>
          <a:p>
            <a:r>
              <a:rPr lang="de-DE" sz="4400" b="1" dirty="0">
                <a:solidFill>
                  <a:srgbClr val="FF0000"/>
                </a:solidFill>
                <a:latin typeface="Arial" pitchFamily="34" charset="0"/>
                <a:cs typeface="Arial" pitchFamily="34" charset="0"/>
              </a:rPr>
              <a:t>1.Nguyên nhân nào dẫn đến chiến tranh Trịnh - Nguyễn?</a:t>
            </a:r>
            <a:endParaRPr lang="en-US" sz="4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17181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168" y="1827550"/>
            <a:ext cx="8763000" cy="4247317"/>
          </a:xfrm>
          <a:prstGeom prst="rect">
            <a:avLst/>
          </a:prstGeom>
        </p:spPr>
        <p:txBody>
          <a:bodyPr wrap="square">
            <a:spAutoFit/>
          </a:bodyPr>
          <a:lstStyle/>
          <a:p>
            <a:r>
              <a:rPr lang="de-DE" sz="5400" b="1" dirty="0">
                <a:latin typeface="Arial" pitchFamily="34" charset="0"/>
                <a:cs typeface="Arial" pitchFamily="34" charset="0"/>
              </a:rPr>
              <a:t>Trong khoảng 50 năm, hai họ Trịnh, Nguyễn đánh nhau 7 lần, vùng đất miền Trung trở thành chiến trường ác liệt.</a:t>
            </a:r>
            <a:endParaRPr lang="en-US" sz="5400" b="1" dirty="0">
              <a:latin typeface="Arial" pitchFamily="34" charset="0"/>
              <a:cs typeface="Arial" pitchFamily="34" charset="0"/>
            </a:endParaRPr>
          </a:p>
        </p:txBody>
      </p:sp>
      <p:sp>
        <p:nvSpPr>
          <p:cNvPr id="3" name="Rectangle 2"/>
          <p:cNvSpPr/>
          <p:nvPr/>
        </p:nvSpPr>
        <p:spPr>
          <a:xfrm>
            <a:off x="152400" y="381000"/>
            <a:ext cx="8763000" cy="1446550"/>
          </a:xfrm>
          <a:prstGeom prst="rect">
            <a:avLst/>
          </a:prstGeom>
        </p:spPr>
        <p:txBody>
          <a:bodyPr wrap="square">
            <a:spAutoFit/>
          </a:bodyPr>
          <a:lstStyle/>
          <a:p>
            <a:r>
              <a:rPr lang="de-DE" sz="4400" b="1" dirty="0">
                <a:solidFill>
                  <a:srgbClr val="FF0000"/>
                </a:solidFill>
                <a:latin typeface="Arial" pitchFamily="34" charset="0"/>
                <a:cs typeface="Arial" pitchFamily="34" charset="0"/>
              </a:rPr>
              <a:t>2.Trình bày diễn biến chính của chiến tranh Trịnh - Nguyễn?</a:t>
            </a:r>
            <a:endParaRPr lang="en-US" sz="4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79187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292" y="2209800"/>
            <a:ext cx="8763000" cy="4154984"/>
          </a:xfrm>
          <a:prstGeom prst="rect">
            <a:avLst/>
          </a:prstGeom>
        </p:spPr>
        <p:txBody>
          <a:bodyPr wrap="square">
            <a:spAutoFit/>
          </a:bodyPr>
          <a:lstStyle/>
          <a:p>
            <a:r>
              <a:rPr lang="de-DE" sz="4400" b="1" dirty="0">
                <a:solidFill>
                  <a:srgbClr val="0000CC"/>
                </a:solidFill>
                <a:latin typeface="Arial" pitchFamily="34" charset="0"/>
                <a:cs typeface="Arial" pitchFamily="34" charset="0"/>
              </a:rPr>
              <a:t>Hai họ lấy sông Gianh (Quảng Bình) làm ranh giới chia cắt đất nước. Đàng Ngoài từ sông Gianh trở ra, Đàng Trong từ sông Gianh trở vào làm cho đất nước bị chia cắt hơn 200 năm.</a:t>
            </a:r>
            <a:endParaRPr lang="en-US" sz="4400" b="1" dirty="0">
              <a:solidFill>
                <a:srgbClr val="0000CC"/>
              </a:solidFill>
              <a:latin typeface="Arial" pitchFamily="34" charset="0"/>
              <a:cs typeface="Arial" pitchFamily="34" charset="0"/>
            </a:endParaRPr>
          </a:p>
        </p:txBody>
      </p:sp>
      <p:sp>
        <p:nvSpPr>
          <p:cNvPr id="3" name="Rectangle 2"/>
          <p:cNvSpPr/>
          <p:nvPr/>
        </p:nvSpPr>
        <p:spPr>
          <a:xfrm>
            <a:off x="214184" y="228600"/>
            <a:ext cx="8732108" cy="1754326"/>
          </a:xfrm>
          <a:prstGeom prst="rect">
            <a:avLst/>
          </a:prstGeom>
        </p:spPr>
        <p:txBody>
          <a:bodyPr wrap="square">
            <a:spAutoFit/>
          </a:bodyPr>
          <a:lstStyle/>
          <a:p>
            <a:r>
              <a:rPr lang="en-US" sz="5400" b="1" dirty="0">
                <a:solidFill>
                  <a:srgbClr val="FF0000"/>
                </a:solidFill>
                <a:latin typeface="Arial" pitchFamily="34" charset="0"/>
                <a:cs typeface="Arial" pitchFamily="34" charset="0"/>
              </a:rPr>
              <a:t>3.</a:t>
            </a:r>
            <a:r>
              <a:rPr lang="de-DE" sz="5400" b="1" dirty="0">
                <a:solidFill>
                  <a:srgbClr val="FF0000"/>
                </a:solidFill>
                <a:latin typeface="Arial" pitchFamily="34" charset="0"/>
                <a:cs typeface="Arial" pitchFamily="34" charset="0"/>
              </a:rPr>
              <a:t>Kết quả của chiến tranh Trịnh - Nguyễn ra sao?</a:t>
            </a:r>
            <a:endParaRPr lang="en-US" sz="5400" dirty="0">
              <a:solidFill>
                <a:srgbClr val="FF0000"/>
              </a:solidFill>
            </a:endParaRPr>
          </a:p>
        </p:txBody>
      </p:sp>
    </p:spTree>
    <p:extLst>
      <p:ext uri="{BB962C8B-B14F-4D97-AF65-F5344CB8AC3E}">
        <p14:creationId xmlns:p14="http://schemas.microsoft.com/office/powerpoint/2010/main" xmlns="" val="40650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Tuyen.aptech01\Desktop\2012-02-27_083353.png"/>
          <p:cNvPicPr>
            <a:picLocks noChangeAspect="1" noChangeArrowheads="1"/>
          </p:cNvPicPr>
          <p:nvPr/>
        </p:nvPicPr>
        <p:blipFill rotWithShape="1">
          <a:blip r:embed="rId3">
            <a:extLst>
              <a:ext uri="{28A0092B-C50C-407E-A947-70E740481C1C}">
                <a14:useLocalDpi xmlns:a14="http://schemas.microsoft.com/office/drawing/2010/main" xmlns="" val="0"/>
              </a:ext>
            </a:extLst>
          </a:blip>
          <a:srcRect b="6195"/>
          <a:stretch/>
        </p:blipFill>
        <p:spPr bwMode="auto">
          <a:xfrm>
            <a:off x="2260022" y="0"/>
            <a:ext cx="5715001" cy="6858001"/>
          </a:xfrm>
          <a:prstGeom prst="rect">
            <a:avLst/>
          </a:prstGeom>
          <a:noFill/>
          <a:ln>
            <a:solidFill>
              <a:srgbClr val="FF0000"/>
            </a:solidFill>
          </a:ln>
          <a:extLst>
            <a:ext uri="{909E8E84-426E-40DD-AFC4-6F175D3DCCD1}">
              <a14:hiddenFill xmlns:a14="http://schemas.microsoft.com/office/drawing/2010/main" xmlns="">
                <a:solidFill>
                  <a:srgbClr val="FFFFFF"/>
                </a:solidFill>
              </a14:hiddenFill>
            </a:ext>
          </a:extLst>
        </p:spPr>
      </p:pic>
      <p:sp>
        <p:nvSpPr>
          <p:cNvPr id="3" name="Freeform 2"/>
          <p:cNvSpPr/>
          <p:nvPr/>
        </p:nvSpPr>
        <p:spPr>
          <a:xfrm>
            <a:off x="5055177" y="2320636"/>
            <a:ext cx="678873" cy="249382"/>
          </a:xfrm>
          <a:custGeom>
            <a:avLst/>
            <a:gdLst>
              <a:gd name="connsiteX0" fmla="*/ 0 w 678873"/>
              <a:gd name="connsiteY0" fmla="*/ 83127 h 249382"/>
              <a:gd name="connsiteX1" fmla="*/ 124691 w 678873"/>
              <a:gd name="connsiteY1" fmla="*/ 27709 h 249382"/>
              <a:gd name="connsiteX2" fmla="*/ 207819 w 678873"/>
              <a:gd name="connsiteY2" fmla="*/ 0 h 249382"/>
              <a:gd name="connsiteX3" fmla="*/ 332509 w 678873"/>
              <a:gd name="connsiteY3" fmla="*/ 27709 h 249382"/>
              <a:gd name="connsiteX4" fmla="*/ 429491 w 678873"/>
              <a:gd name="connsiteY4" fmla="*/ 55418 h 249382"/>
              <a:gd name="connsiteX5" fmla="*/ 512619 w 678873"/>
              <a:gd name="connsiteY5" fmla="*/ 110836 h 249382"/>
              <a:gd name="connsiteX6" fmla="*/ 554182 w 678873"/>
              <a:gd name="connsiteY6" fmla="*/ 138545 h 249382"/>
              <a:gd name="connsiteX7" fmla="*/ 595746 w 678873"/>
              <a:gd name="connsiteY7" fmla="*/ 180109 h 249382"/>
              <a:gd name="connsiteX8" fmla="*/ 637309 w 678873"/>
              <a:gd name="connsiteY8" fmla="*/ 207818 h 249382"/>
              <a:gd name="connsiteX9" fmla="*/ 678873 w 678873"/>
              <a:gd name="connsiteY9" fmla="*/ 249382 h 249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78873" h="249382">
                <a:moveTo>
                  <a:pt x="0" y="83127"/>
                </a:moveTo>
                <a:cubicBezTo>
                  <a:pt x="104821" y="20234"/>
                  <a:pt x="29558" y="56248"/>
                  <a:pt x="124691" y="27709"/>
                </a:cubicBezTo>
                <a:cubicBezTo>
                  <a:pt x="152667" y="19316"/>
                  <a:pt x="207819" y="0"/>
                  <a:pt x="207819" y="0"/>
                </a:cubicBezTo>
                <a:cubicBezTo>
                  <a:pt x="357853" y="25005"/>
                  <a:pt x="237002" y="422"/>
                  <a:pt x="332509" y="27709"/>
                </a:cubicBezTo>
                <a:cubicBezTo>
                  <a:pt x="347288" y="31931"/>
                  <a:pt x="411899" y="45645"/>
                  <a:pt x="429491" y="55418"/>
                </a:cubicBezTo>
                <a:cubicBezTo>
                  <a:pt x="458602" y="71591"/>
                  <a:pt x="484910" y="92363"/>
                  <a:pt x="512619" y="110836"/>
                </a:cubicBezTo>
                <a:cubicBezTo>
                  <a:pt x="526473" y="120072"/>
                  <a:pt x="542408" y="126771"/>
                  <a:pt x="554182" y="138545"/>
                </a:cubicBezTo>
                <a:cubicBezTo>
                  <a:pt x="568037" y="152400"/>
                  <a:pt x="580694" y="167566"/>
                  <a:pt x="595746" y="180109"/>
                </a:cubicBezTo>
                <a:cubicBezTo>
                  <a:pt x="608538" y="190769"/>
                  <a:pt x="624307" y="197416"/>
                  <a:pt x="637309" y="207818"/>
                </a:cubicBezTo>
                <a:cubicBezTo>
                  <a:pt x="637326" y="207832"/>
                  <a:pt x="671938" y="242446"/>
                  <a:pt x="678873" y="249382"/>
                </a:cubicBezTo>
              </a:path>
            </a:pathLst>
          </a:custGeom>
          <a:ln w="762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Khung Chú Thích Bầu Dục 7"/>
          <p:cNvSpPr/>
          <p:nvPr/>
        </p:nvSpPr>
        <p:spPr bwMode="auto">
          <a:xfrm>
            <a:off x="5867400" y="1140707"/>
            <a:ext cx="1929246" cy="1140424"/>
          </a:xfrm>
          <a:prstGeom prst="wedgeEllipseCallout">
            <a:avLst>
              <a:gd name="adj1" fmla="val -71694"/>
              <a:gd name="adj2" fmla="val 59077"/>
            </a:avLst>
          </a:prstGeom>
          <a:solidFill>
            <a:schemeClr val="accent3"/>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vi-VN" sz="1600" b="1" i="0" u="none" strike="noStrike" cap="none" normalizeH="0" dirty="0" smtClean="0">
                <a:ln>
                  <a:noFill/>
                </a:ln>
                <a:effectLst/>
                <a:latin typeface="+mj-lt"/>
              </a:rPr>
              <a:t>SÔNG GIANH</a:t>
            </a:r>
          </a:p>
          <a:p>
            <a:pPr marL="0" marR="0" indent="0" algn="ctr" defTabSz="914400" rtl="0" eaLnBrk="0" fontAlgn="base" latinLnBrk="0" hangingPunct="0">
              <a:lnSpc>
                <a:spcPct val="100000"/>
              </a:lnSpc>
              <a:spcBef>
                <a:spcPct val="0"/>
              </a:spcBef>
              <a:spcAft>
                <a:spcPct val="0"/>
              </a:spcAft>
              <a:buClrTx/>
              <a:buSzTx/>
              <a:buFontTx/>
              <a:buNone/>
              <a:tabLst/>
            </a:pPr>
            <a:r>
              <a:rPr kumimoji="0" lang="vi-VN" sz="1600" b="0" i="0" u="none" strike="noStrike" cap="none" normalizeH="0" dirty="0" smtClean="0">
                <a:ln>
                  <a:noFill/>
                </a:ln>
                <a:effectLst/>
                <a:latin typeface="+mj-lt"/>
              </a:rPr>
              <a:t>( Quảng Bình)</a:t>
            </a:r>
            <a:endParaRPr kumimoji="0" lang="en-US" sz="1600" b="0" i="0" u="none" strike="noStrike" cap="none" normalizeH="0" baseline="0" dirty="0" smtClean="0">
              <a:ln>
                <a:noFill/>
              </a:ln>
              <a:effectLst/>
              <a:latin typeface="+mj-lt"/>
            </a:endParaRPr>
          </a:p>
        </p:txBody>
      </p:sp>
      <p:sp>
        <p:nvSpPr>
          <p:cNvPr id="2" name="Freeform 1"/>
          <p:cNvSpPr/>
          <p:nvPr/>
        </p:nvSpPr>
        <p:spPr>
          <a:xfrm>
            <a:off x="5754832" y="4572000"/>
            <a:ext cx="1179368" cy="1219200"/>
          </a:xfrm>
          <a:custGeom>
            <a:avLst/>
            <a:gdLst>
              <a:gd name="connsiteX0" fmla="*/ 1108364 w 1288473"/>
              <a:gd name="connsiteY0" fmla="*/ 0 h 1870364"/>
              <a:gd name="connsiteX1" fmla="*/ 1080655 w 1288473"/>
              <a:gd name="connsiteY1" fmla="*/ 69273 h 1870364"/>
              <a:gd name="connsiteX2" fmla="*/ 1066800 w 1288473"/>
              <a:gd name="connsiteY2" fmla="*/ 110836 h 1870364"/>
              <a:gd name="connsiteX3" fmla="*/ 1025236 w 1288473"/>
              <a:gd name="connsiteY3" fmla="*/ 124691 h 1870364"/>
              <a:gd name="connsiteX4" fmla="*/ 734291 w 1288473"/>
              <a:gd name="connsiteY4" fmla="*/ 138545 h 1870364"/>
              <a:gd name="connsiteX5" fmla="*/ 623455 w 1288473"/>
              <a:gd name="connsiteY5" fmla="*/ 207818 h 1870364"/>
              <a:gd name="connsiteX6" fmla="*/ 595745 w 1288473"/>
              <a:gd name="connsiteY6" fmla="*/ 235527 h 1870364"/>
              <a:gd name="connsiteX7" fmla="*/ 581891 w 1288473"/>
              <a:gd name="connsiteY7" fmla="*/ 360218 h 1870364"/>
              <a:gd name="connsiteX8" fmla="*/ 498764 w 1288473"/>
              <a:gd name="connsiteY8" fmla="*/ 471055 h 1870364"/>
              <a:gd name="connsiteX9" fmla="*/ 484909 w 1288473"/>
              <a:gd name="connsiteY9" fmla="*/ 512618 h 1870364"/>
              <a:gd name="connsiteX10" fmla="*/ 346364 w 1288473"/>
              <a:gd name="connsiteY10" fmla="*/ 554182 h 1870364"/>
              <a:gd name="connsiteX11" fmla="*/ 304800 w 1288473"/>
              <a:gd name="connsiteY11" fmla="*/ 581891 h 1870364"/>
              <a:gd name="connsiteX12" fmla="*/ 263236 w 1288473"/>
              <a:gd name="connsiteY12" fmla="*/ 595745 h 1870364"/>
              <a:gd name="connsiteX13" fmla="*/ 249382 w 1288473"/>
              <a:gd name="connsiteY13" fmla="*/ 665018 h 1870364"/>
              <a:gd name="connsiteX14" fmla="*/ 221673 w 1288473"/>
              <a:gd name="connsiteY14" fmla="*/ 706582 h 1870364"/>
              <a:gd name="connsiteX15" fmla="*/ 207818 w 1288473"/>
              <a:gd name="connsiteY15" fmla="*/ 748145 h 1870364"/>
              <a:gd name="connsiteX16" fmla="*/ 221673 w 1288473"/>
              <a:gd name="connsiteY16" fmla="*/ 858982 h 1870364"/>
              <a:gd name="connsiteX17" fmla="*/ 235527 w 1288473"/>
              <a:gd name="connsiteY17" fmla="*/ 1025236 h 1870364"/>
              <a:gd name="connsiteX18" fmla="*/ 83127 w 1288473"/>
              <a:gd name="connsiteY18" fmla="*/ 1066800 h 1870364"/>
              <a:gd name="connsiteX19" fmla="*/ 55418 w 1288473"/>
              <a:gd name="connsiteY19" fmla="*/ 1108364 h 1870364"/>
              <a:gd name="connsiteX20" fmla="*/ 0 w 1288473"/>
              <a:gd name="connsiteY20" fmla="*/ 1163782 h 1870364"/>
              <a:gd name="connsiteX21" fmla="*/ 13855 w 1288473"/>
              <a:gd name="connsiteY21" fmla="*/ 1205345 h 1870364"/>
              <a:gd name="connsiteX22" fmla="*/ 41564 w 1288473"/>
              <a:gd name="connsiteY22" fmla="*/ 1233055 h 1870364"/>
              <a:gd name="connsiteX23" fmla="*/ 69273 w 1288473"/>
              <a:gd name="connsiteY23" fmla="*/ 1316182 h 1870364"/>
              <a:gd name="connsiteX24" fmla="*/ 83127 w 1288473"/>
              <a:gd name="connsiteY24" fmla="*/ 1496291 h 1870364"/>
              <a:gd name="connsiteX25" fmla="*/ 110836 w 1288473"/>
              <a:gd name="connsiteY25" fmla="*/ 1579418 h 1870364"/>
              <a:gd name="connsiteX26" fmla="*/ 124691 w 1288473"/>
              <a:gd name="connsiteY26" fmla="*/ 1620982 h 1870364"/>
              <a:gd name="connsiteX27" fmla="*/ 152400 w 1288473"/>
              <a:gd name="connsiteY27" fmla="*/ 1662545 h 1870364"/>
              <a:gd name="connsiteX28" fmla="*/ 180109 w 1288473"/>
              <a:gd name="connsiteY28" fmla="*/ 1745673 h 1870364"/>
              <a:gd name="connsiteX29" fmla="*/ 193964 w 1288473"/>
              <a:gd name="connsiteY29" fmla="*/ 1787236 h 1870364"/>
              <a:gd name="connsiteX30" fmla="*/ 249382 w 1288473"/>
              <a:gd name="connsiteY30" fmla="*/ 1870364 h 1870364"/>
              <a:gd name="connsiteX31" fmla="*/ 429491 w 1288473"/>
              <a:gd name="connsiteY31" fmla="*/ 1856509 h 1870364"/>
              <a:gd name="connsiteX32" fmla="*/ 484909 w 1288473"/>
              <a:gd name="connsiteY32" fmla="*/ 1773382 h 1870364"/>
              <a:gd name="connsiteX33" fmla="*/ 623455 w 1288473"/>
              <a:gd name="connsiteY33" fmla="*/ 1745673 h 1870364"/>
              <a:gd name="connsiteX34" fmla="*/ 665018 w 1288473"/>
              <a:gd name="connsiteY34" fmla="*/ 1717964 h 1870364"/>
              <a:gd name="connsiteX35" fmla="*/ 775855 w 1288473"/>
              <a:gd name="connsiteY35" fmla="*/ 1690255 h 1870364"/>
              <a:gd name="connsiteX36" fmla="*/ 886691 w 1288473"/>
              <a:gd name="connsiteY36" fmla="*/ 1607127 h 1870364"/>
              <a:gd name="connsiteX37" fmla="*/ 969818 w 1288473"/>
              <a:gd name="connsiteY37" fmla="*/ 1579418 h 1870364"/>
              <a:gd name="connsiteX38" fmla="*/ 1011382 w 1288473"/>
              <a:gd name="connsiteY38" fmla="*/ 1565564 h 1870364"/>
              <a:gd name="connsiteX39" fmla="*/ 1039091 w 1288473"/>
              <a:gd name="connsiteY39" fmla="*/ 1524000 h 1870364"/>
              <a:gd name="connsiteX40" fmla="*/ 1080655 w 1288473"/>
              <a:gd name="connsiteY40" fmla="*/ 1496291 h 1870364"/>
              <a:gd name="connsiteX41" fmla="*/ 1094509 w 1288473"/>
              <a:gd name="connsiteY41" fmla="*/ 1454727 h 1870364"/>
              <a:gd name="connsiteX42" fmla="*/ 1136073 w 1288473"/>
              <a:gd name="connsiteY42" fmla="*/ 1413164 h 1870364"/>
              <a:gd name="connsiteX43" fmla="*/ 1149927 w 1288473"/>
              <a:gd name="connsiteY43" fmla="*/ 1371600 h 1870364"/>
              <a:gd name="connsiteX44" fmla="*/ 1191491 w 1288473"/>
              <a:gd name="connsiteY44" fmla="*/ 1330036 h 1870364"/>
              <a:gd name="connsiteX45" fmla="*/ 1233055 w 1288473"/>
              <a:gd name="connsiteY45" fmla="*/ 1025236 h 1870364"/>
              <a:gd name="connsiteX46" fmla="*/ 1246909 w 1288473"/>
              <a:gd name="connsiteY46" fmla="*/ 1094509 h 1870364"/>
              <a:gd name="connsiteX47" fmla="*/ 1260764 w 1288473"/>
              <a:gd name="connsiteY47" fmla="*/ 1136073 h 1870364"/>
              <a:gd name="connsiteX48" fmla="*/ 1288473 w 1288473"/>
              <a:gd name="connsiteY48" fmla="*/ 1094509 h 1870364"/>
              <a:gd name="connsiteX49" fmla="*/ 1274618 w 1288473"/>
              <a:gd name="connsiteY49" fmla="*/ 858982 h 1870364"/>
              <a:gd name="connsiteX50" fmla="*/ 1246909 w 1288473"/>
              <a:gd name="connsiteY50" fmla="*/ 775855 h 1870364"/>
              <a:gd name="connsiteX51" fmla="*/ 1233055 w 1288473"/>
              <a:gd name="connsiteY51" fmla="*/ 401782 h 1870364"/>
              <a:gd name="connsiteX52" fmla="*/ 1219200 w 1288473"/>
              <a:gd name="connsiteY52" fmla="*/ 360218 h 1870364"/>
              <a:gd name="connsiteX53" fmla="*/ 1191491 w 1288473"/>
              <a:gd name="connsiteY53" fmla="*/ 249382 h 1870364"/>
              <a:gd name="connsiteX54" fmla="*/ 1136073 w 1288473"/>
              <a:gd name="connsiteY54" fmla="*/ 166255 h 1870364"/>
              <a:gd name="connsiteX55" fmla="*/ 1094509 w 1288473"/>
              <a:gd name="connsiteY55" fmla="*/ 69273 h 1870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88473" h="1870364">
                <a:moveTo>
                  <a:pt x="1108364" y="0"/>
                </a:moveTo>
                <a:cubicBezTo>
                  <a:pt x="1099128" y="23091"/>
                  <a:pt x="1089387" y="45987"/>
                  <a:pt x="1080655" y="69273"/>
                </a:cubicBezTo>
                <a:cubicBezTo>
                  <a:pt x="1075527" y="82947"/>
                  <a:pt x="1077127" y="100510"/>
                  <a:pt x="1066800" y="110836"/>
                </a:cubicBezTo>
                <a:cubicBezTo>
                  <a:pt x="1056473" y="121163"/>
                  <a:pt x="1039790" y="123478"/>
                  <a:pt x="1025236" y="124691"/>
                </a:cubicBezTo>
                <a:cubicBezTo>
                  <a:pt x="928480" y="132754"/>
                  <a:pt x="831273" y="133927"/>
                  <a:pt x="734291" y="138545"/>
                </a:cubicBezTo>
                <a:cubicBezTo>
                  <a:pt x="614359" y="178524"/>
                  <a:pt x="679343" y="137960"/>
                  <a:pt x="623455" y="207818"/>
                </a:cubicBezTo>
                <a:cubicBezTo>
                  <a:pt x="615295" y="218018"/>
                  <a:pt x="604982" y="226291"/>
                  <a:pt x="595745" y="235527"/>
                </a:cubicBezTo>
                <a:cubicBezTo>
                  <a:pt x="591127" y="277091"/>
                  <a:pt x="595115" y="320545"/>
                  <a:pt x="581891" y="360218"/>
                </a:cubicBezTo>
                <a:cubicBezTo>
                  <a:pt x="566226" y="407213"/>
                  <a:pt x="531586" y="438232"/>
                  <a:pt x="498764" y="471055"/>
                </a:cubicBezTo>
                <a:cubicBezTo>
                  <a:pt x="494146" y="484909"/>
                  <a:pt x="494032" y="501214"/>
                  <a:pt x="484909" y="512618"/>
                </a:cubicBezTo>
                <a:cubicBezTo>
                  <a:pt x="452389" y="553267"/>
                  <a:pt x="388806" y="548119"/>
                  <a:pt x="346364" y="554182"/>
                </a:cubicBezTo>
                <a:cubicBezTo>
                  <a:pt x="332509" y="563418"/>
                  <a:pt x="319693" y="574445"/>
                  <a:pt x="304800" y="581891"/>
                </a:cubicBezTo>
                <a:cubicBezTo>
                  <a:pt x="291738" y="588422"/>
                  <a:pt x="271337" y="583594"/>
                  <a:pt x="263236" y="595745"/>
                </a:cubicBezTo>
                <a:cubicBezTo>
                  <a:pt x="250174" y="615338"/>
                  <a:pt x="257650" y="642969"/>
                  <a:pt x="249382" y="665018"/>
                </a:cubicBezTo>
                <a:cubicBezTo>
                  <a:pt x="243535" y="680609"/>
                  <a:pt x="229120" y="691689"/>
                  <a:pt x="221673" y="706582"/>
                </a:cubicBezTo>
                <a:cubicBezTo>
                  <a:pt x="215142" y="719644"/>
                  <a:pt x="212436" y="734291"/>
                  <a:pt x="207818" y="748145"/>
                </a:cubicBezTo>
                <a:cubicBezTo>
                  <a:pt x="212436" y="785091"/>
                  <a:pt x="211876" y="823061"/>
                  <a:pt x="221673" y="858982"/>
                </a:cubicBezTo>
                <a:cubicBezTo>
                  <a:pt x="242661" y="935938"/>
                  <a:pt x="326362" y="882496"/>
                  <a:pt x="235527" y="1025236"/>
                </a:cubicBezTo>
                <a:cubicBezTo>
                  <a:pt x="225274" y="1041348"/>
                  <a:pt x="104276" y="1062570"/>
                  <a:pt x="83127" y="1066800"/>
                </a:cubicBezTo>
                <a:cubicBezTo>
                  <a:pt x="73891" y="1080655"/>
                  <a:pt x="68420" y="1097962"/>
                  <a:pt x="55418" y="1108364"/>
                </a:cubicBezTo>
                <a:cubicBezTo>
                  <a:pt x="-11756" y="1162103"/>
                  <a:pt x="30230" y="1073095"/>
                  <a:pt x="0" y="1163782"/>
                </a:cubicBezTo>
                <a:cubicBezTo>
                  <a:pt x="4618" y="1177636"/>
                  <a:pt x="6341" y="1192822"/>
                  <a:pt x="13855" y="1205345"/>
                </a:cubicBezTo>
                <a:cubicBezTo>
                  <a:pt x="20576" y="1216546"/>
                  <a:pt x="35722" y="1221372"/>
                  <a:pt x="41564" y="1233055"/>
                </a:cubicBezTo>
                <a:cubicBezTo>
                  <a:pt x="54626" y="1259179"/>
                  <a:pt x="69273" y="1316182"/>
                  <a:pt x="69273" y="1316182"/>
                </a:cubicBezTo>
                <a:cubicBezTo>
                  <a:pt x="73891" y="1376218"/>
                  <a:pt x="73736" y="1436814"/>
                  <a:pt x="83127" y="1496291"/>
                </a:cubicBezTo>
                <a:cubicBezTo>
                  <a:pt x="87682" y="1525141"/>
                  <a:pt x="101600" y="1551709"/>
                  <a:pt x="110836" y="1579418"/>
                </a:cubicBezTo>
                <a:cubicBezTo>
                  <a:pt x="115454" y="1593273"/>
                  <a:pt x="116590" y="1608831"/>
                  <a:pt x="124691" y="1620982"/>
                </a:cubicBezTo>
                <a:cubicBezTo>
                  <a:pt x="133927" y="1634836"/>
                  <a:pt x="145637" y="1647329"/>
                  <a:pt x="152400" y="1662545"/>
                </a:cubicBezTo>
                <a:cubicBezTo>
                  <a:pt x="164263" y="1689236"/>
                  <a:pt x="170872" y="1717964"/>
                  <a:pt x="180109" y="1745673"/>
                </a:cubicBezTo>
                <a:cubicBezTo>
                  <a:pt x="184727" y="1759527"/>
                  <a:pt x="185863" y="1775085"/>
                  <a:pt x="193964" y="1787236"/>
                </a:cubicBezTo>
                <a:lnTo>
                  <a:pt x="249382" y="1870364"/>
                </a:lnTo>
                <a:lnTo>
                  <a:pt x="429491" y="1856509"/>
                </a:lnTo>
                <a:cubicBezTo>
                  <a:pt x="460285" y="1843829"/>
                  <a:pt x="453316" y="1783913"/>
                  <a:pt x="484909" y="1773382"/>
                </a:cubicBezTo>
                <a:cubicBezTo>
                  <a:pt x="557453" y="1749200"/>
                  <a:pt x="512016" y="1761592"/>
                  <a:pt x="623455" y="1745673"/>
                </a:cubicBezTo>
                <a:cubicBezTo>
                  <a:pt x="637309" y="1736437"/>
                  <a:pt x="649370" y="1723654"/>
                  <a:pt x="665018" y="1717964"/>
                </a:cubicBezTo>
                <a:cubicBezTo>
                  <a:pt x="700808" y="1704950"/>
                  <a:pt x="775855" y="1690255"/>
                  <a:pt x="775855" y="1690255"/>
                </a:cubicBezTo>
                <a:cubicBezTo>
                  <a:pt x="808678" y="1657430"/>
                  <a:pt x="839691" y="1622794"/>
                  <a:pt x="886691" y="1607127"/>
                </a:cubicBezTo>
                <a:lnTo>
                  <a:pt x="969818" y="1579418"/>
                </a:lnTo>
                <a:lnTo>
                  <a:pt x="1011382" y="1565564"/>
                </a:lnTo>
                <a:cubicBezTo>
                  <a:pt x="1020618" y="1551709"/>
                  <a:pt x="1027317" y="1535774"/>
                  <a:pt x="1039091" y="1524000"/>
                </a:cubicBezTo>
                <a:cubicBezTo>
                  <a:pt x="1050865" y="1512226"/>
                  <a:pt x="1070253" y="1509293"/>
                  <a:pt x="1080655" y="1496291"/>
                </a:cubicBezTo>
                <a:cubicBezTo>
                  <a:pt x="1089778" y="1484887"/>
                  <a:pt x="1086408" y="1466878"/>
                  <a:pt x="1094509" y="1454727"/>
                </a:cubicBezTo>
                <a:cubicBezTo>
                  <a:pt x="1105377" y="1438424"/>
                  <a:pt x="1122218" y="1427018"/>
                  <a:pt x="1136073" y="1413164"/>
                </a:cubicBezTo>
                <a:cubicBezTo>
                  <a:pt x="1140691" y="1399309"/>
                  <a:pt x="1141826" y="1383751"/>
                  <a:pt x="1149927" y="1371600"/>
                </a:cubicBezTo>
                <a:cubicBezTo>
                  <a:pt x="1160795" y="1355297"/>
                  <a:pt x="1188134" y="1349340"/>
                  <a:pt x="1191491" y="1330036"/>
                </a:cubicBezTo>
                <a:cubicBezTo>
                  <a:pt x="1249518" y="996380"/>
                  <a:pt x="1133804" y="1124483"/>
                  <a:pt x="1233055" y="1025236"/>
                </a:cubicBezTo>
                <a:cubicBezTo>
                  <a:pt x="1237673" y="1048327"/>
                  <a:pt x="1241198" y="1071664"/>
                  <a:pt x="1246909" y="1094509"/>
                </a:cubicBezTo>
                <a:cubicBezTo>
                  <a:pt x="1250451" y="1108677"/>
                  <a:pt x="1246160" y="1136073"/>
                  <a:pt x="1260764" y="1136073"/>
                </a:cubicBezTo>
                <a:cubicBezTo>
                  <a:pt x="1277415" y="1136073"/>
                  <a:pt x="1279237" y="1108364"/>
                  <a:pt x="1288473" y="1094509"/>
                </a:cubicBezTo>
                <a:cubicBezTo>
                  <a:pt x="1283855" y="1016000"/>
                  <a:pt x="1284790" y="936966"/>
                  <a:pt x="1274618" y="858982"/>
                </a:cubicBezTo>
                <a:cubicBezTo>
                  <a:pt x="1270840" y="830019"/>
                  <a:pt x="1246909" y="775855"/>
                  <a:pt x="1246909" y="775855"/>
                </a:cubicBezTo>
                <a:cubicBezTo>
                  <a:pt x="1242291" y="651164"/>
                  <a:pt x="1241355" y="526282"/>
                  <a:pt x="1233055" y="401782"/>
                </a:cubicBezTo>
                <a:cubicBezTo>
                  <a:pt x="1232084" y="387210"/>
                  <a:pt x="1223043" y="374308"/>
                  <a:pt x="1219200" y="360218"/>
                </a:cubicBezTo>
                <a:cubicBezTo>
                  <a:pt x="1209180" y="323478"/>
                  <a:pt x="1212615" y="281068"/>
                  <a:pt x="1191491" y="249382"/>
                </a:cubicBezTo>
                <a:cubicBezTo>
                  <a:pt x="1173018" y="221673"/>
                  <a:pt x="1146604" y="197848"/>
                  <a:pt x="1136073" y="166255"/>
                </a:cubicBezTo>
                <a:cubicBezTo>
                  <a:pt x="1106299" y="76931"/>
                  <a:pt x="1129018" y="103780"/>
                  <a:pt x="1094509" y="69273"/>
                </a:cubicBez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2895601" y="1492800"/>
            <a:ext cx="1371600" cy="1077218"/>
          </a:xfrm>
          <a:prstGeom prst="rect">
            <a:avLst/>
          </a:prstGeom>
          <a:noFill/>
        </p:spPr>
        <p:txBody>
          <a:bodyPr wrap="square" rtlCol="0">
            <a:spAutoFit/>
          </a:bodyPr>
          <a:lstStyle/>
          <a:p>
            <a:r>
              <a:rPr lang="en-US" sz="3200" b="1" dirty="0" err="1" smtClean="0">
                <a:solidFill>
                  <a:srgbClr val="FF0000"/>
                </a:solidFill>
                <a:latin typeface="Arial" pitchFamily="34" charset="0"/>
                <a:cs typeface="Arial" pitchFamily="34" charset="0"/>
              </a:rPr>
              <a:t>Đàng</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ngoài</a:t>
            </a:r>
            <a:endParaRPr lang="en-US" sz="3200" b="1" dirty="0">
              <a:solidFill>
                <a:srgbClr val="FF0000"/>
              </a:solidFill>
              <a:latin typeface="Arial" pitchFamily="34" charset="0"/>
              <a:cs typeface="Arial" pitchFamily="34" charset="0"/>
            </a:endParaRPr>
          </a:p>
        </p:txBody>
      </p:sp>
      <p:sp>
        <p:nvSpPr>
          <p:cNvPr id="7" name="TextBox 6"/>
          <p:cNvSpPr txBox="1"/>
          <p:nvPr/>
        </p:nvSpPr>
        <p:spPr>
          <a:xfrm>
            <a:off x="3954443" y="3733800"/>
            <a:ext cx="1752600" cy="1077218"/>
          </a:xfrm>
          <a:prstGeom prst="rect">
            <a:avLst/>
          </a:prstGeom>
          <a:noFill/>
        </p:spPr>
        <p:txBody>
          <a:bodyPr wrap="square" rtlCol="0">
            <a:spAutoFit/>
          </a:bodyPr>
          <a:lstStyle/>
          <a:p>
            <a:r>
              <a:rPr lang="en-US" sz="3200" b="1" dirty="0" err="1" smtClean="0">
                <a:solidFill>
                  <a:srgbClr val="FF0000"/>
                </a:solidFill>
                <a:latin typeface="Arial" pitchFamily="34" charset="0"/>
                <a:cs typeface="Arial" pitchFamily="34" charset="0"/>
              </a:rPr>
              <a:t>Đàng</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trong</a:t>
            </a:r>
            <a:endParaRPr lang="en-US" sz="3200" b="1" dirty="0">
              <a:solidFill>
                <a:srgbClr val="FF0000"/>
              </a:solidFill>
              <a:latin typeface="Arial" pitchFamily="34" charset="0"/>
              <a:cs typeface="Arial" pitchFamily="34" charset="0"/>
            </a:endParaRPr>
          </a:p>
        </p:txBody>
      </p:sp>
      <p:cxnSp>
        <p:nvCxnSpPr>
          <p:cNvPr id="8" name="Straight Arrow Connector 7"/>
          <p:cNvCxnSpPr/>
          <p:nvPr/>
        </p:nvCxnSpPr>
        <p:spPr>
          <a:xfrm flipV="1">
            <a:off x="4114800" y="1219200"/>
            <a:ext cx="1031554" cy="81221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117522" y="3429000"/>
            <a:ext cx="1102041" cy="843409"/>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xmlns="" val="372591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par>
                          <p:cTn id="13" fill="hold">
                            <p:stCondLst>
                              <p:cond delay="500"/>
                            </p:stCondLst>
                            <p:childTnLst>
                              <p:par>
                                <p:cTn id="14" presetID="23" presetClass="emph" presetSubtype="0" fill="hold" grpId="1" nodeType="afterEffect">
                                  <p:stCondLst>
                                    <p:cond delay="0"/>
                                  </p:stCondLst>
                                  <p:childTnLst>
                                    <p:animClr clrSpc="hsl" dir="cw">
                                      <p:cBhvr override="childStyle">
                                        <p:cTn id="15" dur="500" fill="hold"/>
                                        <p:tgtEl>
                                          <p:spTgt spid="3"/>
                                        </p:tgtEl>
                                        <p:attrNameLst>
                                          <p:attrName>style.color</p:attrName>
                                        </p:attrNameLst>
                                      </p:cBhvr>
                                      <p:by>
                                        <p:hsl h="10842353" s="0" l="0"/>
                                      </p:by>
                                    </p:animClr>
                                    <p:animClr clrSpc="hsl" dir="cw">
                                      <p:cBhvr>
                                        <p:cTn id="16" dur="500" fill="hold"/>
                                        <p:tgtEl>
                                          <p:spTgt spid="3"/>
                                        </p:tgtEl>
                                        <p:attrNameLst>
                                          <p:attrName>fillcolor</p:attrName>
                                        </p:attrNameLst>
                                      </p:cBhvr>
                                      <p:by>
                                        <p:hsl h="10842353" s="0" l="0"/>
                                      </p:by>
                                    </p:animClr>
                                    <p:animClr clrSpc="hsl" dir="cw">
                                      <p:cBhvr>
                                        <p:cTn id="17" dur="500" fill="hold"/>
                                        <p:tgtEl>
                                          <p:spTgt spid="3"/>
                                        </p:tgtEl>
                                        <p:attrNameLst>
                                          <p:attrName>stroke.color</p:attrName>
                                        </p:attrNameLst>
                                      </p:cBhvr>
                                      <p:by>
                                        <p:hsl h="10842353" s="0" l="0"/>
                                      </p:by>
                                    </p:animClr>
                                    <p:set>
                                      <p:cBhvr>
                                        <p:cTn id="18" dur="500" fill="hold"/>
                                        <p:tgtEl>
                                          <p:spTgt spid="3"/>
                                        </p:tgtEl>
                                        <p:attrNameLst>
                                          <p:attrName>fill.type</p:attrName>
                                        </p:attrNameLst>
                                      </p:cBhvr>
                                      <p:to>
                                        <p:strVal val="solid"/>
                                      </p:to>
                                    </p:set>
                                  </p:childTnLst>
                                </p:cTn>
                              </p:par>
                            </p:childTnLst>
                          </p:cTn>
                        </p:par>
                        <p:par>
                          <p:cTn id="19" fill="hold">
                            <p:stCondLst>
                              <p:cond delay="1000"/>
                            </p:stCondLst>
                            <p:childTnLst>
                              <p:par>
                                <p:cTn id="20" presetID="23" presetClass="emph" presetSubtype="0" fill="hold" grpId="2" nodeType="afterEffect">
                                  <p:stCondLst>
                                    <p:cond delay="0"/>
                                  </p:stCondLst>
                                  <p:childTnLst>
                                    <p:animClr clrSpc="hsl" dir="cw">
                                      <p:cBhvr override="childStyle">
                                        <p:cTn id="21" dur="500" fill="hold"/>
                                        <p:tgtEl>
                                          <p:spTgt spid="3"/>
                                        </p:tgtEl>
                                        <p:attrNameLst>
                                          <p:attrName>style.color</p:attrName>
                                        </p:attrNameLst>
                                      </p:cBhvr>
                                      <p:by>
                                        <p:hsl h="10842353" s="0" l="0"/>
                                      </p:by>
                                    </p:animClr>
                                    <p:animClr clrSpc="hsl" dir="cw">
                                      <p:cBhvr>
                                        <p:cTn id="22" dur="500" fill="hold"/>
                                        <p:tgtEl>
                                          <p:spTgt spid="3"/>
                                        </p:tgtEl>
                                        <p:attrNameLst>
                                          <p:attrName>fillcolor</p:attrName>
                                        </p:attrNameLst>
                                      </p:cBhvr>
                                      <p:by>
                                        <p:hsl h="10842353" s="0" l="0"/>
                                      </p:by>
                                    </p:animClr>
                                    <p:animClr clrSpc="hsl" dir="cw">
                                      <p:cBhvr>
                                        <p:cTn id="23" dur="500" fill="hold"/>
                                        <p:tgtEl>
                                          <p:spTgt spid="3"/>
                                        </p:tgtEl>
                                        <p:attrNameLst>
                                          <p:attrName>stroke.color</p:attrName>
                                        </p:attrNameLst>
                                      </p:cBhvr>
                                      <p:by>
                                        <p:hsl h="10842353" s="0" l="0"/>
                                      </p:by>
                                    </p:animClr>
                                    <p:set>
                                      <p:cBhvr>
                                        <p:cTn id="24" dur="500" fill="hold"/>
                                        <p:tgtEl>
                                          <p:spTgt spid="3"/>
                                        </p:tgtEl>
                                        <p:attrNameLst>
                                          <p:attrName>fill.type</p:attrName>
                                        </p:attrNameLst>
                                      </p:cBhvr>
                                      <p:to>
                                        <p:strVal val="solid"/>
                                      </p:to>
                                    </p:set>
                                  </p:childTnLst>
                                </p:cTn>
                              </p:par>
                            </p:childTnLst>
                          </p:cTn>
                        </p:par>
                        <p:par>
                          <p:cTn id="25" fill="hold">
                            <p:stCondLst>
                              <p:cond delay="1500"/>
                            </p:stCondLst>
                            <p:childTnLst>
                              <p:par>
                                <p:cTn id="26" presetID="23" presetClass="emph" presetSubtype="0" fill="hold" grpId="3" nodeType="afterEffect">
                                  <p:stCondLst>
                                    <p:cond delay="0"/>
                                  </p:stCondLst>
                                  <p:childTnLst>
                                    <p:animClr clrSpc="hsl" dir="cw">
                                      <p:cBhvr override="childStyle">
                                        <p:cTn id="27" dur="500" fill="hold"/>
                                        <p:tgtEl>
                                          <p:spTgt spid="3"/>
                                        </p:tgtEl>
                                        <p:attrNameLst>
                                          <p:attrName>style.color</p:attrName>
                                        </p:attrNameLst>
                                      </p:cBhvr>
                                      <p:by>
                                        <p:hsl h="10842353" s="0" l="0"/>
                                      </p:by>
                                    </p:animClr>
                                    <p:animClr clrSpc="hsl" dir="cw">
                                      <p:cBhvr>
                                        <p:cTn id="28" dur="500" fill="hold"/>
                                        <p:tgtEl>
                                          <p:spTgt spid="3"/>
                                        </p:tgtEl>
                                        <p:attrNameLst>
                                          <p:attrName>fillcolor</p:attrName>
                                        </p:attrNameLst>
                                      </p:cBhvr>
                                      <p:by>
                                        <p:hsl h="10842353" s="0" l="0"/>
                                      </p:by>
                                    </p:animClr>
                                    <p:animClr clrSpc="hsl" dir="cw">
                                      <p:cBhvr>
                                        <p:cTn id="29" dur="500" fill="hold"/>
                                        <p:tgtEl>
                                          <p:spTgt spid="3"/>
                                        </p:tgtEl>
                                        <p:attrNameLst>
                                          <p:attrName>stroke.color</p:attrName>
                                        </p:attrNameLst>
                                      </p:cBhvr>
                                      <p:by>
                                        <p:hsl h="10842353" s="0" l="0"/>
                                      </p:by>
                                    </p:animClr>
                                    <p:set>
                                      <p:cBhvr>
                                        <p:cTn id="30" dur="500" fill="hold"/>
                                        <p:tgtEl>
                                          <p:spTgt spid="3"/>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down)">
                                      <p:cBhvr>
                                        <p:cTn id="35" dur="500"/>
                                        <p:tgtEl>
                                          <p:spTgt spid="4"/>
                                        </p:tgtEl>
                                      </p:cBhvr>
                                    </p:animEffect>
                                  </p:childTnLst>
                                </p:cTn>
                              </p:par>
                              <p:par>
                                <p:cTn id="36" presetID="22" presetClass="entr" presetSubtype="4"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down)">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barn(inVertical)">
                                      <p:cBhvr>
                                        <p:cTn id="43" dur="500"/>
                                        <p:tgtEl>
                                          <p:spTgt spid="7"/>
                                        </p:tgtEl>
                                      </p:cBhvr>
                                    </p:animEffect>
                                  </p:childTnLst>
                                </p:cTn>
                              </p:par>
                              <p:par>
                                <p:cTn id="44" presetID="16" presetClass="entr" presetSubtype="21" fill="hold"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arn(inVertical)">
                                      <p:cBhvr>
                                        <p:cTn id="4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3" grpId="2" animBg="1"/>
      <p:bldP spid="3" grpId="3" animBg="1"/>
      <p:bldP spid="9" grpId="0" animBg="1"/>
      <p:bldP spid="4"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04800"/>
            <a:ext cx="8763000" cy="2308324"/>
          </a:xfrm>
          <a:prstGeom prst="rect">
            <a:avLst/>
          </a:prstGeom>
        </p:spPr>
        <p:txBody>
          <a:bodyPr wrap="square">
            <a:spAutoFit/>
          </a:bodyPr>
          <a:lstStyle/>
          <a:p>
            <a:r>
              <a:rPr lang="de-DE" sz="7200" b="1" dirty="0" smtClean="0">
                <a:solidFill>
                  <a:srgbClr val="FF0000"/>
                </a:solidFill>
                <a:latin typeface="Arial" pitchFamily="34" charset="0"/>
                <a:cs typeface="Arial" pitchFamily="34" charset="0"/>
              </a:rPr>
              <a:t>4.Đời </a:t>
            </a:r>
            <a:r>
              <a:rPr lang="de-DE" sz="7200" b="1" dirty="0">
                <a:solidFill>
                  <a:srgbClr val="FF0000"/>
                </a:solidFill>
                <a:latin typeface="Arial" pitchFamily="34" charset="0"/>
                <a:cs typeface="Arial" pitchFamily="34" charset="0"/>
              </a:rPr>
              <a:t>sống nhân dân ở thế kỉ XVI</a:t>
            </a:r>
            <a:endParaRPr lang="en-US" sz="72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10877265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772" y="76200"/>
            <a:ext cx="9041027" cy="3416320"/>
          </a:xfrm>
          <a:prstGeom prst="rect">
            <a:avLst/>
          </a:prstGeom>
        </p:spPr>
        <p:txBody>
          <a:bodyPr wrap="square">
            <a:spAutoFit/>
          </a:bodyPr>
          <a:lstStyle/>
          <a:p>
            <a:r>
              <a:rPr lang="de-DE" sz="5400" b="1" dirty="0">
                <a:solidFill>
                  <a:srgbClr val="FF0000"/>
                </a:solidFill>
                <a:latin typeface="Arial" pitchFamily="34" charset="0"/>
                <a:cs typeface="Arial" pitchFamily="34" charset="0"/>
              </a:rPr>
              <a:t>Chiến tranh Nam triều và Bắc triều, cũng như chiến tranh Trịnh - Nguyễn diễn ra mục đích gì?</a:t>
            </a:r>
            <a:endParaRPr lang="en-US" sz="5400" b="1" dirty="0">
              <a:solidFill>
                <a:srgbClr val="FF0000"/>
              </a:solidFill>
              <a:latin typeface="Arial" pitchFamily="34" charset="0"/>
              <a:cs typeface="Arial" pitchFamily="34" charset="0"/>
            </a:endParaRPr>
          </a:p>
        </p:txBody>
      </p:sp>
      <p:sp>
        <p:nvSpPr>
          <p:cNvPr id="5" name="Rectangle 4"/>
          <p:cNvSpPr/>
          <p:nvPr/>
        </p:nvSpPr>
        <p:spPr>
          <a:xfrm>
            <a:off x="368643" y="3657600"/>
            <a:ext cx="8305800" cy="2585323"/>
          </a:xfrm>
          <a:prstGeom prst="rect">
            <a:avLst/>
          </a:prstGeom>
        </p:spPr>
        <p:txBody>
          <a:bodyPr wrap="square">
            <a:spAutoFit/>
          </a:bodyPr>
          <a:lstStyle/>
          <a:p>
            <a:r>
              <a:rPr lang="de-DE" sz="5400" b="1" dirty="0">
                <a:latin typeface="Arial" pitchFamily="34" charset="0"/>
                <a:cs typeface="Arial" pitchFamily="34" charset="0"/>
              </a:rPr>
              <a:t>Nhằm mục đích tranh giành ngai vàng của các thế lực phong kiến.</a:t>
            </a:r>
            <a:endParaRPr lang="en-US" sz="5400" b="1" dirty="0">
              <a:latin typeface="Arial" pitchFamily="34" charset="0"/>
              <a:cs typeface="Arial" pitchFamily="34" charset="0"/>
            </a:endParaRPr>
          </a:p>
        </p:txBody>
      </p:sp>
    </p:spTree>
    <p:extLst>
      <p:ext uri="{BB962C8B-B14F-4D97-AF65-F5344CB8AC3E}">
        <p14:creationId xmlns:p14="http://schemas.microsoft.com/office/powerpoint/2010/main" xmlns="" val="204128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8763000" cy="1754326"/>
          </a:xfrm>
          <a:prstGeom prst="rect">
            <a:avLst/>
          </a:prstGeom>
        </p:spPr>
        <p:txBody>
          <a:bodyPr wrap="square">
            <a:spAutoFit/>
          </a:bodyPr>
          <a:lstStyle/>
          <a:p>
            <a:r>
              <a:rPr lang="de-DE" sz="5400" b="1" dirty="0">
                <a:solidFill>
                  <a:srgbClr val="FF0000"/>
                </a:solidFill>
                <a:latin typeface="Arial" pitchFamily="34" charset="0"/>
                <a:cs typeface="Arial" pitchFamily="34" charset="0"/>
              </a:rPr>
              <a:t>Cuộc chiến tranh này đã gây ra hậu quả gì?</a:t>
            </a:r>
            <a:endParaRPr lang="en-US" sz="5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867895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8763000" cy="584775"/>
          </a:xfrm>
          <a:prstGeom prst="rect">
            <a:avLst/>
          </a:prstGeom>
        </p:spPr>
        <p:txBody>
          <a:bodyPr wrap="square">
            <a:spAutoFit/>
          </a:bodyPr>
          <a:lstStyle/>
          <a:p>
            <a:r>
              <a:rPr lang="de-DE" sz="3200" b="1" dirty="0">
                <a:solidFill>
                  <a:srgbClr val="006600"/>
                </a:solidFill>
                <a:latin typeface="Arial" pitchFamily="34" charset="0"/>
                <a:cs typeface="Arial" pitchFamily="34" charset="0"/>
              </a:rPr>
              <a:t>Cuộc chiến tranh này đã gây ra hậu </a:t>
            </a:r>
            <a:r>
              <a:rPr lang="de-DE" sz="3200" b="1" dirty="0" smtClean="0">
                <a:solidFill>
                  <a:srgbClr val="006600"/>
                </a:solidFill>
                <a:latin typeface="Arial" pitchFamily="34" charset="0"/>
                <a:cs typeface="Arial" pitchFamily="34" charset="0"/>
              </a:rPr>
              <a:t>quả:</a:t>
            </a:r>
            <a:endParaRPr lang="en-US" sz="3200" b="1" dirty="0">
              <a:solidFill>
                <a:srgbClr val="006600"/>
              </a:solidFill>
              <a:latin typeface="Arial" pitchFamily="34" charset="0"/>
              <a:cs typeface="Arial" pitchFamily="34" charset="0"/>
            </a:endParaRPr>
          </a:p>
        </p:txBody>
      </p:sp>
      <p:sp>
        <p:nvSpPr>
          <p:cNvPr id="5" name="Rectangle 4"/>
          <p:cNvSpPr/>
          <p:nvPr/>
        </p:nvSpPr>
        <p:spPr>
          <a:xfrm>
            <a:off x="199768" y="838200"/>
            <a:ext cx="8750643" cy="4832092"/>
          </a:xfrm>
          <a:prstGeom prst="rect">
            <a:avLst/>
          </a:prstGeom>
        </p:spPr>
        <p:txBody>
          <a:bodyPr wrap="square">
            <a:spAutoFit/>
          </a:bodyPr>
          <a:lstStyle/>
          <a:p>
            <a:r>
              <a:rPr lang="de-DE" sz="4400" b="1" dirty="0" smtClean="0">
                <a:solidFill>
                  <a:srgbClr val="0000CC"/>
                </a:solidFill>
                <a:latin typeface="Arial" pitchFamily="34" charset="0"/>
                <a:cs typeface="Arial" pitchFamily="34" charset="0"/>
              </a:rPr>
              <a:t>- Đời </a:t>
            </a:r>
            <a:r>
              <a:rPr lang="de-DE" sz="4400" b="1" dirty="0">
                <a:solidFill>
                  <a:srgbClr val="0000CC"/>
                </a:solidFill>
                <a:latin typeface="Arial" pitchFamily="34" charset="0"/>
                <a:cs typeface="Arial" pitchFamily="34" charset="0"/>
              </a:rPr>
              <a:t>sống nhân dân vô cùng khổ </a:t>
            </a:r>
            <a:r>
              <a:rPr lang="de-DE" sz="4400" b="1" dirty="0" smtClean="0">
                <a:solidFill>
                  <a:srgbClr val="0000CC"/>
                </a:solidFill>
                <a:latin typeface="Arial" pitchFamily="34" charset="0"/>
                <a:cs typeface="Arial" pitchFamily="34" charset="0"/>
              </a:rPr>
              <a:t>cực</a:t>
            </a:r>
            <a:r>
              <a:rPr lang="de-DE" sz="4400" b="1" dirty="0">
                <a:solidFill>
                  <a:srgbClr val="0000CC"/>
                </a:solidFill>
                <a:latin typeface="Arial" pitchFamily="34" charset="0"/>
                <a:cs typeface="Arial" pitchFamily="34" charset="0"/>
              </a:rPr>
              <a:t>.</a:t>
            </a:r>
            <a:endParaRPr lang="de-DE" sz="4400" b="1" dirty="0" smtClean="0">
              <a:solidFill>
                <a:srgbClr val="0000CC"/>
              </a:solidFill>
              <a:latin typeface="Arial" pitchFamily="34" charset="0"/>
              <a:cs typeface="Arial" pitchFamily="34" charset="0"/>
            </a:endParaRPr>
          </a:p>
          <a:p>
            <a:r>
              <a:rPr lang="de-DE" sz="4400" b="1" dirty="0" smtClean="0">
                <a:solidFill>
                  <a:srgbClr val="FF0000"/>
                </a:solidFill>
                <a:latin typeface="Arial" pitchFamily="34" charset="0"/>
                <a:cs typeface="Arial" pitchFamily="34" charset="0"/>
              </a:rPr>
              <a:t>- Đàn </a:t>
            </a:r>
            <a:r>
              <a:rPr lang="de-DE" sz="4400" b="1" dirty="0">
                <a:solidFill>
                  <a:srgbClr val="FF0000"/>
                </a:solidFill>
                <a:latin typeface="Arial" pitchFamily="34" charset="0"/>
                <a:cs typeface="Arial" pitchFamily="34" charset="0"/>
              </a:rPr>
              <a:t>ông thì phải ra trận chém, giết lẫn </a:t>
            </a:r>
            <a:r>
              <a:rPr lang="de-DE" sz="4400" b="1" dirty="0" smtClean="0">
                <a:solidFill>
                  <a:srgbClr val="FF0000"/>
                </a:solidFill>
                <a:latin typeface="Arial" pitchFamily="34" charset="0"/>
                <a:cs typeface="Arial" pitchFamily="34" charset="0"/>
              </a:rPr>
              <a:t>nhau</a:t>
            </a:r>
            <a:r>
              <a:rPr lang="de-DE" sz="4400" b="1" dirty="0">
                <a:solidFill>
                  <a:srgbClr val="FF0000"/>
                </a:solidFill>
                <a:latin typeface="Arial" pitchFamily="34" charset="0"/>
                <a:cs typeface="Arial" pitchFamily="34" charset="0"/>
              </a:rPr>
              <a:t>.</a:t>
            </a:r>
            <a:r>
              <a:rPr lang="de-DE" sz="4400" b="1" dirty="0" smtClean="0">
                <a:solidFill>
                  <a:srgbClr val="FF0000"/>
                </a:solidFill>
                <a:latin typeface="Arial" pitchFamily="34" charset="0"/>
                <a:cs typeface="Arial" pitchFamily="34" charset="0"/>
              </a:rPr>
              <a:t> </a:t>
            </a:r>
            <a:endParaRPr lang="de-DE" sz="4400" b="1" dirty="0">
              <a:solidFill>
                <a:srgbClr val="FF0000"/>
              </a:solidFill>
              <a:latin typeface="Arial" pitchFamily="34" charset="0"/>
              <a:cs typeface="Arial" pitchFamily="34" charset="0"/>
            </a:endParaRPr>
          </a:p>
          <a:p>
            <a:r>
              <a:rPr lang="de-DE" sz="4400" b="1" dirty="0" smtClean="0">
                <a:solidFill>
                  <a:srgbClr val="0000CC"/>
                </a:solidFill>
                <a:latin typeface="Arial" pitchFamily="34" charset="0"/>
                <a:cs typeface="Arial" pitchFamily="34" charset="0"/>
              </a:rPr>
              <a:t>- Đàn </a:t>
            </a:r>
            <a:r>
              <a:rPr lang="de-DE" sz="4400" b="1" dirty="0">
                <a:solidFill>
                  <a:srgbClr val="0000CC"/>
                </a:solidFill>
                <a:latin typeface="Arial" pitchFamily="34" charset="0"/>
                <a:cs typeface="Arial" pitchFamily="34" charset="0"/>
              </a:rPr>
              <a:t>bà, con trẻ thì ở nhà trong cuộc sống đói rách</a:t>
            </a:r>
            <a:r>
              <a:rPr lang="de-DE" sz="4400" b="1" dirty="0" smtClean="0">
                <a:solidFill>
                  <a:srgbClr val="0000CC"/>
                </a:solidFill>
                <a:latin typeface="Arial" pitchFamily="34" charset="0"/>
                <a:cs typeface="Arial" pitchFamily="34" charset="0"/>
              </a:rPr>
              <a:t>.</a:t>
            </a:r>
          </a:p>
          <a:p>
            <a:r>
              <a:rPr lang="de-DE" sz="4400" b="1" dirty="0" smtClean="0">
                <a:solidFill>
                  <a:srgbClr val="FF0000"/>
                </a:solidFill>
                <a:latin typeface="Arial" pitchFamily="34" charset="0"/>
                <a:cs typeface="Arial" pitchFamily="34" charset="0"/>
              </a:rPr>
              <a:t>- Kinh </a:t>
            </a:r>
            <a:r>
              <a:rPr lang="de-DE" sz="4400" b="1" dirty="0">
                <a:solidFill>
                  <a:srgbClr val="FF0000"/>
                </a:solidFill>
                <a:latin typeface="Arial" pitchFamily="34" charset="0"/>
                <a:cs typeface="Arial" pitchFamily="34" charset="0"/>
              </a:rPr>
              <a:t>tế đất nước suy yếu.</a:t>
            </a:r>
            <a:endParaRPr lang="en-US" sz="4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280596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val 2"/>
          <p:cNvSpPr>
            <a:spLocks noChangeArrowheads="1"/>
          </p:cNvSpPr>
          <p:nvPr/>
        </p:nvSpPr>
        <p:spPr bwMode="auto">
          <a:xfrm>
            <a:off x="2667000" y="0"/>
            <a:ext cx="3657600" cy="914400"/>
          </a:xfrm>
          <a:prstGeom prst="ellipse">
            <a:avLst/>
          </a:prstGeom>
          <a:solidFill>
            <a:srgbClr val="FFFF00"/>
          </a:solidFill>
          <a:ln w="9525">
            <a:solidFill>
              <a:schemeClr val="tx1"/>
            </a:solidFill>
            <a:round/>
            <a:headEnd/>
            <a:tailEnd/>
          </a:ln>
          <a:effectLst>
            <a:outerShdw dist="107763" dir="8100000" algn="ctr" rotWithShape="0">
              <a:schemeClr val="bg2">
                <a:alpha val="50000"/>
              </a:schemeClr>
            </a:outerShdw>
          </a:effectLst>
        </p:spPr>
        <p:txBody>
          <a:bodyPr wrap="none" anchor="ctr"/>
          <a:lstStyle/>
          <a:p>
            <a:pPr algn="ctr" eaLnBrk="1" hangingPunct="1"/>
            <a:endParaRPr lang="en-US" sz="3000"/>
          </a:p>
        </p:txBody>
      </p:sp>
      <p:sp>
        <p:nvSpPr>
          <p:cNvPr id="27651" name="Text Box 3"/>
          <p:cNvSpPr txBox="1">
            <a:spLocks noChangeArrowheads="1"/>
          </p:cNvSpPr>
          <p:nvPr/>
        </p:nvSpPr>
        <p:spPr bwMode="auto">
          <a:xfrm>
            <a:off x="2971800" y="304800"/>
            <a:ext cx="31781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a:solidFill>
                  <a:srgbClr val="0033CC"/>
                </a:solidFill>
                <a:latin typeface="Arial" pitchFamily="34" charset="0"/>
              </a:rPr>
              <a:t>   Nhà Lê suy yếu</a:t>
            </a:r>
          </a:p>
        </p:txBody>
      </p:sp>
      <p:sp>
        <p:nvSpPr>
          <p:cNvPr id="27652" name="Text Box 4"/>
          <p:cNvSpPr txBox="1">
            <a:spLocks noChangeArrowheads="1"/>
          </p:cNvSpPr>
          <p:nvPr/>
        </p:nvSpPr>
        <p:spPr bwMode="auto">
          <a:xfrm>
            <a:off x="381000" y="2286000"/>
            <a:ext cx="2743200" cy="457200"/>
          </a:xfrm>
          <a:prstGeom prst="rect">
            <a:avLst/>
          </a:prstGeom>
          <a:solidFill>
            <a:srgbClr val="FFFF00"/>
          </a:solidFill>
          <a:ln>
            <a:noFill/>
          </a:ln>
          <a:effectLst>
            <a:outerShdw dist="107763" dir="18900000" algn="ctr" rotWithShape="0">
              <a:schemeClr val="bg2">
                <a:alpha val="50000"/>
              </a:schemeClr>
            </a:outerShdw>
          </a:effec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eaLnBrk="1" hangingPunct="1">
              <a:spcBef>
                <a:spcPct val="50000"/>
              </a:spcBef>
            </a:pPr>
            <a:r>
              <a:rPr lang="en-US" dirty="0" err="1">
                <a:solidFill>
                  <a:srgbClr val="0033CC"/>
                </a:solidFill>
                <a:latin typeface="Arial" pitchFamily="34" charset="0"/>
              </a:rPr>
              <a:t>Bắc</a:t>
            </a:r>
            <a:r>
              <a:rPr lang="en-US" dirty="0">
                <a:solidFill>
                  <a:srgbClr val="0033CC"/>
                </a:solidFill>
                <a:latin typeface="Arial" pitchFamily="34" charset="0"/>
              </a:rPr>
              <a:t> </a:t>
            </a:r>
            <a:r>
              <a:rPr lang="en-US" dirty="0" err="1">
                <a:solidFill>
                  <a:srgbClr val="0033CC"/>
                </a:solidFill>
                <a:latin typeface="Arial" pitchFamily="34" charset="0"/>
              </a:rPr>
              <a:t>triều</a:t>
            </a:r>
            <a:endParaRPr lang="en-US" dirty="0">
              <a:solidFill>
                <a:srgbClr val="0033CC"/>
              </a:solidFill>
              <a:latin typeface="Arial" pitchFamily="34" charset="0"/>
            </a:endParaRPr>
          </a:p>
        </p:txBody>
      </p:sp>
      <p:sp>
        <p:nvSpPr>
          <p:cNvPr id="27653" name="Text Box 5"/>
          <p:cNvSpPr txBox="1">
            <a:spLocks noChangeArrowheads="1"/>
          </p:cNvSpPr>
          <p:nvPr/>
        </p:nvSpPr>
        <p:spPr bwMode="auto">
          <a:xfrm>
            <a:off x="5943600" y="2209800"/>
            <a:ext cx="2590800" cy="457200"/>
          </a:xfrm>
          <a:prstGeom prst="rect">
            <a:avLst/>
          </a:prstGeom>
          <a:solidFill>
            <a:srgbClr val="FFFF00"/>
          </a:solidFill>
          <a:ln>
            <a:noFill/>
          </a:ln>
          <a:effectLst>
            <a:outerShdw dist="107763" dir="18900000" algn="ctr" rotWithShape="0">
              <a:schemeClr val="bg2">
                <a:alpha val="50000"/>
              </a:schemeClr>
            </a:outerShdw>
          </a:effec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eaLnBrk="1" hangingPunct="1">
              <a:spcBef>
                <a:spcPct val="50000"/>
              </a:spcBef>
            </a:pPr>
            <a:r>
              <a:rPr lang="en-US">
                <a:solidFill>
                  <a:srgbClr val="0033CC"/>
                </a:solidFill>
                <a:latin typeface="Arial" pitchFamily="34" charset="0"/>
              </a:rPr>
              <a:t>Nam triều</a:t>
            </a:r>
          </a:p>
        </p:txBody>
      </p:sp>
      <p:sp>
        <p:nvSpPr>
          <p:cNvPr id="27654" name="Line 6"/>
          <p:cNvSpPr>
            <a:spLocks noChangeShapeType="1"/>
          </p:cNvSpPr>
          <p:nvPr/>
        </p:nvSpPr>
        <p:spPr bwMode="auto">
          <a:xfrm flipH="1">
            <a:off x="2057400" y="838200"/>
            <a:ext cx="1524000" cy="144780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7655" name="Line 7"/>
          <p:cNvSpPr>
            <a:spLocks noChangeShapeType="1"/>
          </p:cNvSpPr>
          <p:nvPr/>
        </p:nvSpPr>
        <p:spPr bwMode="auto">
          <a:xfrm>
            <a:off x="5181600" y="914400"/>
            <a:ext cx="1600200" cy="114300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7656" name="Text Box 8"/>
          <p:cNvSpPr txBox="1">
            <a:spLocks noChangeArrowheads="1"/>
          </p:cNvSpPr>
          <p:nvPr/>
        </p:nvSpPr>
        <p:spPr bwMode="auto">
          <a:xfrm>
            <a:off x="990600" y="1524000"/>
            <a:ext cx="9906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endParaRPr lang="en-US" sz="1800">
              <a:latin typeface="Arial" pitchFamily="34" charset="0"/>
            </a:endParaRPr>
          </a:p>
        </p:txBody>
      </p:sp>
      <p:sp>
        <p:nvSpPr>
          <p:cNvPr id="27657" name="Text Box 9"/>
          <p:cNvSpPr txBox="1">
            <a:spLocks noChangeArrowheads="1"/>
          </p:cNvSpPr>
          <p:nvPr/>
        </p:nvSpPr>
        <p:spPr bwMode="auto">
          <a:xfrm rot="-2678833">
            <a:off x="1447800" y="1143000"/>
            <a:ext cx="25781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2000">
                <a:solidFill>
                  <a:srgbClr val="FF3300"/>
                </a:solidFill>
                <a:latin typeface="Arial" pitchFamily="34" charset="0"/>
              </a:rPr>
              <a:t>Mạc Đăng Dung</a:t>
            </a:r>
          </a:p>
        </p:txBody>
      </p:sp>
      <p:sp>
        <p:nvSpPr>
          <p:cNvPr id="27658" name="Text Box 10"/>
          <p:cNvSpPr txBox="1">
            <a:spLocks noChangeArrowheads="1"/>
          </p:cNvSpPr>
          <p:nvPr/>
        </p:nvSpPr>
        <p:spPr bwMode="auto">
          <a:xfrm rot="2181929">
            <a:off x="5257800" y="1447800"/>
            <a:ext cx="2667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2000">
                <a:solidFill>
                  <a:srgbClr val="FF3300"/>
                </a:solidFill>
                <a:latin typeface="Arial" pitchFamily="34" charset="0"/>
              </a:rPr>
              <a:t>Nguyễn Kim</a:t>
            </a:r>
          </a:p>
        </p:txBody>
      </p:sp>
      <p:sp>
        <p:nvSpPr>
          <p:cNvPr id="27659" name="Line 11"/>
          <p:cNvSpPr>
            <a:spLocks noChangeShapeType="1"/>
          </p:cNvSpPr>
          <p:nvPr/>
        </p:nvSpPr>
        <p:spPr bwMode="auto">
          <a:xfrm>
            <a:off x="2971800" y="2590800"/>
            <a:ext cx="34290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7660" name="Text Box 12"/>
          <p:cNvSpPr txBox="1">
            <a:spLocks noChangeArrowheads="1"/>
          </p:cNvSpPr>
          <p:nvPr/>
        </p:nvSpPr>
        <p:spPr bwMode="auto">
          <a:xfrm>
            <a:off x="3200400" y="2209800"/>
            <a:ext cx="2819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1800">
                <a:solidFill>
                  <a:srgbClr val="FF3300"/>
                </a:solidFill>
                <a:latin typeface="Arial" pitchFamily="34" charset="0"/>
              </a:rPr>
              <a:t>      </a:t>
            </a:r>
            <a:r>
              <a:rPr lang="en-US">
                <a:solidFill>
                  <a:srgbClr val="FF3300"/>
                </a:solidFill>
                <a:latin typeface="Arial" pitchFamily="34" charset="0"/>
              </a:rPr>
              <a:t>Hơn 50 năm</a:t>
            </a:r>
          </a:p>
        </p:txBody>
      </p:sp>
      <p:sp>
        <p:nvSpPr>
          <p:cNvPr id="27661" name="Text Box 13"/>
          <p:cNvSpPr txBox="1">
            <a:spLocks noChangeArrowheads="1"/>
          </p:cNvSpPr>
          <p:nvPr/>
        </p:nvSpPr>
        <p:spPr bwMode="auto">
          <a:xfrm>
            <a:off x="2743200" y="2590800"/>
            <a:ext cx="4572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2000">
                <a:solidFill>
                  <a:srgbClr val="FF3300"/>
                </a:solidFill>
                <a:latin typeface="Arial" pitchFamily="34" charset="0"/>
              </a:rPr>
              <a:t>Năm1592 chiến tranh chấm dứt</a:t>
            </a:r>
          </a:p>
        </p:txBody>
      </p:sp>
      <p:sp>
        <p:nvSpPr>
          <p:cNvPr id="90126" name="Text Box 14"/>
          <p:cNvSpPr txBox="1">
            <a:spLocks noChangeArrowheads="1"/>
          </p:cNvSpPr>
          <p:nvPr/>
        </p:nvSpPr>
        <p:spPr bwMode="auto">
          <a:xfrm>
            <a:off x="609600" y="3657600"/>
            <a:ext cx="2057400" cy="457200"/>
          </a:xfrm>
          <a:prstGeom prst="rect">
            <a:avLst/>
          </a:prstGeom>
          <a:solidFill>
            <a:srgbClr val="FFFF00"/>
          </a:solidFill>
          <a:ln>
            <a:noFill/>
          </a:ln>
          <a:effectLst>
            <a:outerShdw dist="107763" dir="18900000" algn="ctr" rotWithShape="0">
              <a:schemeClr val="bg2">
                <a:alpha val="50000"/>
              </a:scheme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a:solidFill>
                  <a:srgbClr val="0033CC"/>
                </a:solidFill>
                <a:latin typeface="Arial" pitchFamily="34" charset="0"/>
              </a:rPr>
              <a:t>Họ Trịnh</a:t>
            </a:r>
          </a:p>
        </p:txBody>
      </p:sp>
      <p:sp>
        <p:nvSpPr>
          <p:cNvPr id="90127" name="Text Box 15"/>
          <p:cNvSpPr txBox="1">
            <a:spLocks noChangeArrowheads="1"/>
          </p:cNvSpPr>
          <p:nvPr/>
        </p:nvSpPr>
        <p:spPr bwMode="auto">
          <a:xfrm>
            <a:off x="6553200" y="3581400"/>
            <a:ext cx="2362200" cy="457200"/>
          </a:xfrm>
          <a:prstGeom prst="rect">
            <a:avLst/>
          </a:prstGeom>
          <a:solidFill>
            <a:srgbClr val="FFFF00"/>
          </a:solidFill>
          <a:ln>
            <a:noFill/>
          </a:ln>
          <a:effectLst>
            <a:outerShdw dist="107763" dir="18900000" algn="ctr" rotWithShape="0">
              <a:schemeClr val="bg2">
                <a:alpha val="50000"/>
              </a:scheme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a:solidFill>
                  <a:srgbClr val="0033CC"/>
                </a:solidFill>
                <a:latin typeface="Arial" pitchFamily="34" charset="0"/>
              </a:rPr>
              <a:t>   Họ Nguyễn</a:t>
            </a:r>
          </a:p>
        </p:txBody>
      </p:sp>
      <p:sp>
        <p:nvSpPr>
          <p:cNvPr id="90128" name="Line 16"/>
          <p:cNvSpPr>
            <a:spLocks noChangeShapeType="1"/>
          </p:cNvSpPr>
          <p:nvPr/>
        </p:nvSpPr>
        <p:spPr bwMode="auto">
          <a:xfrm flipH="1">
            <a:off x="1905000" y="2895600"/>
            <a:ext cx="259080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90129" name="Line 17"/>
          <p:cNvSpPr>
            <a:spLocks noChangeShapeType="1"/>
          </p:cNvSpPr>
          <p:nvPr/>
        </p:nvSpPr>
        <p:spPr bwMode="auto">
          <a:xfrm>
            <a:off x="4495800" y="2895600"/>
            <a:ext cx="312420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90130" name="Line 18"/>
          <p:cNvSpPr>
            <a:spLocks noChangeShapeType="1"/>
          </p:cNvSpPr>
          <p:nvPr/>
        </p:nvSpPr>
        <p:spPr bwMode="auto">
          <a:xfrm>
            <a:off x="2667000" y="4038600"/>
            <a:ext cx="38862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90131" name="Text Box 19"/>
          <p:cNvSpPr txBox="1">
            <a:spLocks noChangeArrowheads="1"/>
          </p:cNvSpPr>
          <p:nvPr/>
        </p:nvSpPr>
        <p:spPr bwMode="auto">
          <a:xfrm>
            <a:off x="2971800" y="3657600"/>
            <a:ext cx="32004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1800">
                <a:solidFill>
                  <a:srgbClr val="FF3300"/>
                </a:solidFill>
                <a:latin typeface="Arial" pitchFamily="34" charset="0"/>
              </a:rPr>
              <a:t>     Khoảng 50 năm</a:t>
            </a:r>
          </a:p>
        </p:txBody>
      </p:sp>
      <p:sp>
        <p:nvSpPr>
          <p:cNvPr id="90132" name="Text Box 20"/>
          <p:cNvSpPr txBox="1">
            <a:spLocks noChangeArrowheads="1"/>
          </p:cNvSpPr>
          <p:nvPr/>
        </p:nvSpPr>
        <p:spPr bwMode="auto">
          <a:xfrm>
            <a:off x="2895600" y="3962400"/>
            <a:ext cx="32004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1800">
                <a:solidFill>
                  <a:srgbClr val="FF3300"/>
                </a:solidFill>
                <a:latin typeface="Arial" pitchFamily="34" charset="0"/>
              </a:rPr>
              <a:t>       Đánh nhau 7 lần</a:t>
            </a:r>
          </a:p>
        </p:txBody>
      </p:sp>
      <p:sp>
        <p:nvSpPr>
          <p:cNvPr id="90133" name="Line 21"/>
          <p:cNvSpPr>
            <a:spLocks noChangeShapeType="1"/>
          </p:cNvSpPr>
          <p:nvPr/>
        </p:nvSpPr>
        <p:spPr bwMode="auto">
          <a:xfrm>
            <a:off x="4648200" y="4191000"/>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90134" name="Oval 22"/>
          <p:cNvSpPr>
            <a:spLocks noChangeArrowheads="1"/>
          </p:cNvSpPr>
          <p:nvPr/>
        </p:nvSpPr>
        <p:spPr bwMode="auto">
          <a:xfrm>
            <a:off x="3200400" y="4876800"/>
            <a:ext cx="2971800" cy="762000"/>
          </a:xfrm>
          <a:prstGeom prst="ellipse">
            <a:avLst/>
          </a:prstGeom>
          <a:solidFill>
            <a:srgbClr val="FFFF00"/>
          </a:solidFill>
          <a:ln w="9525">
            <a:solidFill>
              <a:schemeClr val="tx1"/>
            </a:solidFill>
            <a:round/>
            <a:headEnd/>
            <a:tailEnd/>
          </a:ln>
          <a:effectLst>
            <a:outerShdw dist="107763" dir="8100000" algn="ctr" rotWithShape="0">
              <a:schemeClr val="bg2">
                <a:alpha val="50000"/>
              </a:schemeClr>
            </a:outerShdw>
          </a:effectLst>
        </p:spPr>
        <p:txBody>
          <a:bodyPr wrap="none" anchor="ctr"/>
          <a:lstStyle/>
          <a:p>
            <a:pPr algn="ctr" eaLnBrk="1" hangingPunct="1"/>
            <a:endParaRPr lang="en-US" sz="3000"/>
          </a:p>
        </p:txBody>
      </p:sp>
      <p:sp>
        <p:nvSpPr>
          <p:cNvPr id="90135" name="Text Box 23"/>
          <p:cNvSpPr txBox="1">
            <a:spLocks noChangeArrowheads="1"/>
          </p:cNvSpPr>
          <p:nvPr/>
        </p:nvSpPr>
        <p:spPr bwMode="auto">
          <a:xfrm>
            <a:off x="3276600" y="5029200"/>
            <a:ext cx="2514600" cy="366713"/>
          </a:xfrm>
          <a:prstGeom prst="rect">
            <a:avLst/>
          </a:prstGeom>
          <a:solidFill>
            <a:srgbClr val="FFFF00"/>
          </a:solidFill>
          <a:ln>
            <a:noFill/>
          </a:ln>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1800" dirty="0" err="1">
                <a:solidFill>
                  <a:srgbClr val="0033CC"/>
                </a:solidFill>
                <a:latin typeface="Arial" pitchFamily="34" charset="0"/>
              </a:rPr>
              <a:t>Đất</a:t>
            </a:r>
            <a:r>
              <a:rPr lang="en-US" sz="1800" dirty="0">
                <a:solidFill>
                  <a:srgbClr val="0033CC"/>
                </a:solidFill>
                <a:latin typeface="Arial" pitchFamily="34" charset="0"/>
              </a:rPr>
              <a:t> </a:t>
            </a:r>
            <a:r>
              <a:rPr lang="en-US" sz="1800" dirty="0" err="1">
                <a:solidFill>
                  <a:srgbClr val="0033CC"/>
                </a:solidFill>
                <a:latin typeface="Arial" pitchFamily="34" charset="0"/>
              </a:rPr>
              <a:t>nước</a:t>
            </a:r>
            <a:r>
              <a:rPr lang="en-US" sz="1800" dirty="0">
                <a:solidFill>
                  <a:srgbClr val="0033CC"/>
                </a:solidFill>
                <a:latin typeface="Arial" pitchFamily="34" charset="0"/>
              </a:rPr>
              <a:t> </a:t>
            </a:r>
            <a:r>
              <a:rPr lang="en-US" sz="1800" dirty="0" err="1">
                <a:solidFill>
                  <a:srgbClr val="0033CC"/>
                </a:solidFill>
                <a:latin typeface="Arial" pitchFamily="34" charset="0"/>
              </a:rPr>
              <a:t>bị</a:t>
            </a:r>
            <a:r>
              <a:rPr lang="en-US" sz="1800" dirty="0">
                <a:solidFill>
                  <a:srgbClr val="0033CC"/>
                </a:solidFill>
                <a:latin typeface="Arial" pitchFamily="34" charset="0"/>
              </a:rPr>
              <a:t> chia </a:t>
            </a:r>
            <a:r>
              <a:rPr lang="en-US" sz="1800" dirty="0" err="1">
                <a:solidFill>
                  <a:srgbClr val="0033CC"/>
                </a:solidFill>
                <a:latin typeface="Arial" pitchFamily="34" charset="0"/>
              </a:rPr>
              <a:t>cắt</a:t>
            </a:r>
            <a:endParaRPr lang="en-US" sz="1800" dirty="0">
              <a:solidFill>
                <a:srgbClr val="0033CC"/>
              </a:solidFill>
              <a:latin typeface="Arial" pitchFamily="34" charset="0"/>
            </a:endParaRPr>
          </a:p>
        </p:txBody>
      </p:sp>
      <p:sp>
        <p:nvSpPr>
          <p:cNvPr id="90136" name="AutoShape 24"/>
          <p:cNvSpPr>
            <a:spLocks noChangeArrowheads="1"/>
          </p:cNvSpPr>
          <p:nvPr/>
        </p:nvSpPr>
        <p:spPr bwMode="auto">
          <a:xfrm>
            <a:off x="304800" y="4876800"/>
            <a:ext cx="2209800" cy="609600"/>
          </a:xfrm>
          <a:prstGeom prst="flowChartOnlineStorage">
            <a:avLst/>
          </a:prstGeom>
          <a:solidFill>
            <a:srgbClr val="FFFF0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eaLnBrk="1" hangingPunct="1"/>
            <a:endParaRPr lang="en-US" sz="3000"/>
          </a:p>
        </p:txBody>
      </p:sp>
      <p:sp>
        <p:nvSpPr>
          <p:cNvPr id="90137" name="AutoShape 25"/>
          <p:cNvSpPr>
            <a:spLocks noChangeArrowheads="1"/>
          </p:cNvSpPr>
          <p:nvPr/>
        </p:nvSpPr>
        <p:spPr bwMode="auto">
          <a:xfrm rot="10800000">
            <a:off x="6781800" y="4876800"/>
            <a:ext cx="2057400" cy="685800"/>
          </a:xfrm>
          <a:prstGeom prst="flowChartOnlineStorage">
            <a:avLst/>
          </a:prstGeom>
          <a:solidFill>
            <a:srgbClr val="FFFF0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eaLnBrk="1" hangingPunct="1"/>
            <a:endParaRPr lang="en-US" sz="3000"/>
          </a:p>
        </p:txBody>
      </p:sp>
      <p:sp>
        <p:nvSpPr>
          <p:cNvPr id="90138" name="Text Box 26"/>
          <p:cNvSpPr txBox="1">
            <a:spLocks noChangeArrowheads="1"/>
          </p:cNvSpPr>
          <p:nvPr/>
        </p:nvSpPr>
        <p:spPr bwMode="auto">
          <a:xfrm>
            <a:off x="457200" y="4953000"/>
            <a:ext cx="20574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1800">
                <a:solidFill>
                  <a:srgbClr val="0033CC"/>
                </a:solidFill>
                <a:latin typeface="Arial" pitchFamily="34" charset="0"/>
              </a:rPr>
              <a:t>Đàng Ngoài</a:t>
            </a:r>
          </a:p>
        </p:txBody>
      </p:sp>
      <p:sp>
        <p:nvSpPr>
          <p:cNvPr id="90139" name="Text Box 27"/>
          <p:cNvSpPr txBox="1">
            <a:spLocks noChangeArrowheads="1"/>
          </p:cNvSpPr>
          <p:nvPr/>
        </p:nvSpPr>
        <p:spPr bwMode="auto">
          <a:xfrm>
            <a:off x="7086600" y="4953000"/>
            <a:ext cx="20574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1800">
                <a:solidFill>
                  <a:schemeClr val="accent2"/>
                </a:solidFill>
                <a:latin typeface="Arial" pitchFamily="34" charset="0"/>
              </a:rPr>
              <a:t>Đàng Trong</a:t>
            </a:r>
          </a:p>
        </p:txBody>
      </p:sp>
      <p:sp>
        <p:nvSpPr>
          <p:cNvPr id="90140" name="Line 28"/>
          <p:cNvSpPr>
            <a:spLocks noChangeShapeType="1"/>
          </p:cNvSpPr>
          <p:nvPr/>
        </p:nvSpPr>
        <p:spPr bwMode="auto">
          <a:xfrm flipH="1">
            <a:off x="2514600" y="5181600"/>
            <a:ext cx="609600" cy="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90141" name="Line 29"/>
          <p:cNvSpPr>
            <a:spLocks noChangeShapeType="1"/>
          </p:cNvSpPr>
          <p:nvPr/>
        </p:nvSpPr>
        <p:spPr bwMode="auto">
          <a:xfrm flipV="1">
            <a:off x="6248400" y="5181600"/>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5632" name="Text Box 32"/>
          <p:cNvSpPr txBox="1">
            <a:spLocks noChangeArrowheads="1"/>
          </p:cNvSpPr>
          <p:nvPr/>
        </p:nvSpPr>
        <p:spPr bwMode="auto">
          <a:xfrm>
            <a:off x="3124200" y="6324600"/>
            <a:ext cx="2971800" cy="457200"/>
          </a:xfrm>
          <a:prstGeom prst="rect">
            <a:avLst/>
          </a:prstGeom>
          <a:solidFill>
            <a:srgbClr val="FFFF00"/>
          </a:solidFill>
          <a:ln>
            <a:noFill/>
          </a:ln>
          <a:effectLst>
            <a:prstShdw prst="shdw13" dist="53882" dir="13500000">
              <a:schemeClr val="bg2">
                <a:alpha val="50000"/>
              </a:schemeClr>
            </a:prstShdw>
          </a:effec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a:solidFill>
                  <a:srgbClr val="FF3300"/>
                </a:solidFill>
                <a:latin typeface="Arial" pitchFamily="34" charset="0"/>
                <a:cs typeface="Arial" pitchFamily="34" charset="0"/>
              </a:rPr>
              <a:t>Nhân dân cực khổ</a:t>
            </a:r>
          </a:p>
        </p:txBody>
      </p:sp>
      <p:sp>
        <p:nvSpPr>
          <p:cNvPr id="25633" name="Line 33"/>
          <p:cNvSpPr>
            <a:spLocks noChangeShapeType="1"/>
          </p:cNvSpPr>
          <p:nvPr/>
        </p:nvSpPr>
        <p:spPr bwMode="auto">
          <a:xfrm>
            <a:off x="4648200" y="5715000"/>
            <a:ext cx="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xmlns="" val="2831550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0128"/>
                                        </p:tgtEl>
                                        <p:attrNameLst>
                                          <p:attrName>style.visibility</p:attrName>
                                        </p:attrNameLst>
                                      </p:cBhvr>
                                      <p:to>
                                        <p:strVal val="visible"/>
                                      </p:to>
                                    </p:set>
                                    <p:animEffect transition="in" filter="box(in)">
                                      <p:cBhvr>
                                        <p:cTn id="7" dur="500"/>
                                        <p:tgtEl>
                                          <p:spTgt spid="9012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90129"/>
                                        </p:tgtEl>
                                        <p:attrNameLst>
                                          <p:attrName>style.visibility</p:attrName>
                                        </p:attrNameLst>
                                      </p:cBhvr>
                                      <p:to>
                                        <p:strVal val="visible"/>
                                      </p:to>
                                    </p:set>
                                    <p:animEffect transition="in" filter="box(in)">
                                      <p:cBhvr>
                                        <p:cTn id="11" dur="500"/>
                                        <p:tgtEl>
                                          <p:spTgt spid="9012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90126"/>
                                        </p:tgtEl>
                                        <p:attrNameLst>
                                          <p:attrName>style.visibility</p:attrName>
                                        </p:attrNameLst>
                                      </p:cBhvr>
                                      <p:to>
                                        <p:strVal val="visible"/>
                                      </p:to>
                                    </p:set>
                                    <p:animEffect transition="in" filter="box(in)">
                                      <p:cBhvr>
                                        <p:cTn id="16" dur="500"/>
                                        <p:tgtEl>
                                          <p:spTgt spid="90126"/>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90127"/>
                                        </p:tgtEl>
                                        <p:attrNameLst>
                                          <p:attrName>style.visibility</p:attrName>
                                        </p:attrNameLst>
                                      </p:cBhvr>
                                      <p:to>
                                        <p:strVal val="visible"/>
                                      </p:to>
                                    </p:set>
                                    <p:animEffect transition="in" filter="box(in)">
                                      <p:cBhvr>
                                        <p:cTn id="19" dur="500"/>
                                        <p:tgtEl>
                                          <p:spTgt spid="9012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90130"/>
                                        </p:tgtEl>
                                        <p:attrNameLst>
                                          <p:attrName>style.visibility</p:attrName>
                                        </p:attrNameLst>
                                      </p:cBhvr>
                                      <p:to>
                                        <p:strVal val="visible"/>
                                      </p:to>
                                    </p:set>
                                    <p:animEffect transition="in" filter="checkerboard(across)">
                                      <p:cBhvr>
                                        <p:cTn id="24" dur="500"/>
                                        <p:tgtEl>
                                          <p:spTgt spid="90130"/>
                                        </p:tgtEl>
                                      </p:cBhvr>
                                    </p:animEffect>
                                  </p:childTnLst>
                                  <p:subTnLst>
                                    <p:audio>
                                      <p:cMediaNode>
                                        <p:cTn display="0" masterRel="sameClick">
                                          <p:stCondLst>
                                            <p:cond evt="begin" delay="0">
                                              <p:tn val="22"/>
                                            </p:cond>
                                          </p:stCondLst>
                                          <p:endCondLst>
                                            <p:cond evt="onStopAudio" delay="0">
                                              <p:tgtEl>
                                                <p:sldTgt/>
                                              </p:tgtEl>
                                            </p:cond>
                                          </p:endCondLst>
                                        </p:cTn>
                                        <p:tgtEl>
                                          <p:sndTgt r:embed="rId2" name="bomb.wav"/>
                                        </p:tgtEl>
                                      </p:cMediaNode>
                                    </p:audio>
                                  </p:subTnLst>
                                </p:cTn>
                              </p:par>
                            </p:childTnLst>
                          </p:cTn>
                        </p:par>
                        <p:par>
                          <p:cTn id="25" fill="hold" nodeType="afterGroup">
                            <p:stCondLst>
                              <p:cond delay="500"/>
                            </p:stCondLst>
                            <p:childTnLst>
                              <p:par>
                                <p:cTn id="26" presetID="8" presetClass="entr" presetSubtype="16" fill="hold" nodeType="afterEffect">
                                  <p:stCondLst>
                                    <p:cond delay="0"/>
                                  </p:stCondLst>
                                  <p:childTnLst>
                                    <p:set>
                                      <p:cBhvr>
                                        <p:cTn id="27" dur="1" fill="hold">
                                          <p:stCondLst>
                                            <p:cond delay="0"/>
                                          </p:stCondLst>
                                        </p:cTn>
                                        <p:tgtEl>
                                          <p:spTgt spid="90131">
                                            <p:txEl>
                                              <p:pRg st="0" end="0"/>
                                            </p:txEl>
                                          </p:spTgt>
                                        </p:tgtEl>
                                        <p:attrNameLst>
                                          <p:attrName>style.visibility</p:attrName>
                                        </p:attrNameLst>
                                      </p:cBhvr>
                                      <p:to>
                                        <p:strVal val="visible"/>
                                      </p:to>
                                    </p:set>
                                    <p:animEffect transition="in" filter="diamond(in)">
                                      <p:cBhvr>
                                        <p:cTn id="28" dur="2000"/>
                                        <p:tgtEl>
                                          <p:spTgt spid="90131">
                                            <p:txEl>
                                              <p:pRg st="0" end="0"/>
                                            </p:txEl>
                                          </p:spTgt>
                                        </p:tgtEl>
                                      </p:cBhvr>
                                    </p:animEffect>
                                  </p:childTnLst>
                                </p:cTn>
                              </p:par>
                            </p:childTnLst>
                          </p:cTn>
                        </p:par>
                        <p:par>
                          <p:cTn id="29" fill="hold" nodeType="afterGroup">
                            <p:stCondLst>
                              <p:cond delay="2500"/>
                            </p:stCondLst>
                            <p:childTnLst>
                              <p:par>
                                <p:cTn id="30" presetID="5" presetClass="entr" presetSubtype="10" fill="hold" nodeType="afterEffect">
                                  <p:stCondLst>
                                    <p:cond delay="0"/>
                                  </p:stCondLst>
                                  <p:childTnLst>
                                    <p:set>
                                      <p:cBhvr>
                                        <p:cTn id="31" dur="1" fill="hold">
                                          <p:stCondLst>
                                            <p:cond delay="0"/>
                                          </p:stCondLst>
                                        </p:cTn>
                                        <p:tgtEl>
                                          <p:spTgt spid="90132">
                                            <p:txEl>
                                              <p:pRg st="0" end="0"/>
                                            </p:txEl>
                                          </p:spTgt>
                                        </p:tgtEl>
                                        <p:attrNameLst>
                                          <p:attrName>style.visibility</p:attrName>
                                        </p:attrNameLst>
                                      </p:cBhvr>
                                      <p:to>
                                        <p:strVal val="visible"/>
                                      </p:to>
                                    </p:set>
                                    <p:animEffect transition="in" filter="checkerboard(across)">
                                      <p:cBhvr>
                                        <p:cTn id="32" dur="500"/>
                                        <p:tgtEl>
                                          <p:spTgt spid="90132">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90133"/>
                                        </p:tgtEl>
                                        <p:attrNameLst>
                                          <p:attrName>style.visibility</p:attrName>
                                        </p:attrNameLst>
                                      </p:cBhvr>
                                      <p:to>
                                        <p:strVal val="visible"/>
                                      </p:to>
                                    </p:set>
                                    <p:animEffect transition="in" filter="box(in)">
                                      <p:cBhvr>
                                        <p:cTn id="37" dur="500"/>
                                        <p:tgtEl>
                                          <p:spTgt spid="90133"/>
                                        </p:tgtEl>
                                      </p:cBhvr>
                                    </p:animEffect>
                                  </p:childTnLst>
                                </p:cTn>
                              </p:par>
                            </p:childTnLst>
                          </p:cTn>
                        </p:par>
                        <p:par>
                          <p:cTn id="38" fill="hold" nodeType="afterGroup">
                            <p:stCondLst>
                              <p:cond delay="500"/>
                            </p:stCondLst>
                            <p:childTnLst>
                              <p:par>
                                <p:cTn id="39" presetID="3" presetClass="entr" presetSubtype="10" fill="hold" grpId="0" nodeType="afterEffect">
                                  <p:stCondLst>
                                    <p:cond delay="0"/>
                                  </p:stCondLst>
                                  <p:childTnLst>
                                    <p:set>
                                      <p:cBhvr>
                                        <p:cTn id="40" dur="1" fill="hold">
                                          <p:stCondLst>
                                            <p:cond delay="0"/>
                                          </p:stCondLst>
                                        </p:cTn>
                                        <p:tgtEl>
                                          <p:spTgt spid="90135"/>
                                        </p:tgtEl>
                                        <p:attrNameLst>
                                          <p:attrName>style.visibility</p:attrName>
                                        </p:attrNameLst>
                                      </p:cBhvr>
                                      <p:to>
                                        <p:strVal val="visible"/>
                                      </p:to>
                                    </p:set>
                                    <p:animEffect transition="in" filter="blinds(horizontal)">
                                      <p:cBhvr>
                                        <p:cTn id="41" dur="500"/>
                                        <p:tgtEl>
                                          <p:spTgt spid="90135"/>
                                        </p:tgtEl>
                                      </p:cBhvr>
                                    </p:animEffect>
                                  </p:childTnLst>
                                </p:cTn>
                              </p:par>
                            </p:childTnLst>
                          </p:cTn>
                        </p:par>
                        <p:par>
                          <p:cTn id="42" fill="hold" nodeType="afterGroup">
                            <p:stCondLst>
                              <p:cond delay="1000"/>
                            </p:stCondLst>
                            <p:childTnLst>
                              <p:par>
                                <p:cTn id="43" presetID="3" presetClass="entr" presetSubtype="10" fill="hold" grpId="0" nodeType="afterEffect">
                                  <p:stCondLst>
                                    <p:cond delay="0"/>
                                  </p:stCondLst>
                                  <p:childTnLst>
                                    <p:set>
                                      <p:cBhvr>
                                        <p:cTn id="44" dur="1" fill="hold">
                                          <p:stCondLst>
                                            <p:cond delay="0"/>
                                          </p:stCondLst>
                                        </p:cTn>
                                        <p:tgtEl>
                                          <p:spTgt spid="90134"/>
                                        </p:tgtEl>
                                        <p:attrNameLst>
                                          <p:attrName>style.visibility</p:attrName>
                                        </p:attrNameLst>
                                      </p:cBhvr>
                                      <p:to>
                                        <p:strVal val="visible"/>
                                      </p:to>
                                    </p:set>
                                    <p:animEffect transition="in" filter="blinds(horizontal)">
                                      <p:cBhvr>
                                        <p:cTn id="45" dur="500"/>
                                        <p:tgtEl>
                                          <p:spTgt spid="90134"/>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90140"/>
                                        </p:tgtEl>
                                        <p:attrNameLst>
                                          <p:attrName>style.visibility</p:attrName>
                                        </p:attrNameLst>
                                      </p:cBhvr>
                                      <p:to>
                                        <p:strVal val="visible"/>
                                      </p:to>
                                    </p:set>
                                    <p:animEffect transition="in" filter="blinds(horizontal)">
                                      <p:cBhvr>
                                        <p:cTn id="50" dur="500"/>
                                        <p:tgtEl>
                                          <p:spTgt spid="90140"/>
                                        </p:tgtEl>
                                      </p:cBhvr>
                                    </p:animEffect>
                                  </p:childTnLst>
                                </p:cTn>
                              </p:par>
                            </p:childTnLst>
                          </p:cTn>
                        </p:par>
                        <p:par>
                          <p:cTn id="51" fill="hold" nodeType="afterGroup">
                            <p:stCondLst>
                              <p:cond delay="500"/>
                            </p:stCondLst>
                            <p:childTnLst>
                              <p:par>
                                <p:cTn id="52" presetID="5" presetClass="entr" presetSubtype="10" fill="hold" grpId="0" nodeType="afterEffect">
                                  <p:stCondLst>
                                    <p:cond delay="0"/>
                                  </p:stCondLst>
                                  <p:childTnLst>
                                    <p:set>
                                      <p:cBhvr>
                                        <p:cTn id="53" dur="1" fill="hold">
                                          <p:stCondLst>
                                            <p:cond delay="0"/>
                                          </p:stCondLst>
                                        </p:cTn>
                                        <p:tgtEl>
                                          <p:spTgt spid="90138"/>
                                        </p:tgtEl>
                                        <p:attrNameLst>
                                          <p:attrName>style.visibility</p:attrName>
                                        </p:attrNameLst>
                                      </p:cBhvr>
                                      <p:to>
                                        <p:strVal val="visible"/>
                                      </p:to>
                                    </p:set>
                                    <p:animEffect transition="in" filter="checkerboard(across)">
                                      <p:cBhvr>
                                        <p:cTn id="54" dur="500"/>
                                        <p:tgtEl>
                                          <p:spTgt spid="90138"/>
                                        </p:tgtEl>
                                      </p:cBhvr>
                                    </p:animEffect>
                                  </p:childTnLst>
                                </p:cTn>
                              </p:par>
                            </p:childTnLst>
                          </p:cTn>
                        </p:par>
                        <p:par>
                          <p:cTn id="55" fill="hold" nodeType="afterGroup">
                            <p:stCondLst>
                              <p:cond delay="1000"/>
                            </p:stCondLst>
                            <p:childTnLst>
                              <p:par>
                                <p:cTn id="56" presetID="5" presetClass="entr" presetSubtype="10" fill="hold" grpId="0" nodeType="afterEffect">
                                  <p:stCondLst>
                                    <p:cond delay="0"/>
                                  </p:stCondLst>
                                  <p:childTnLst>
                                    <p:set>
                                      <p:cBhvr>
                                        <p:cTn id="57" dur="1" fill="hold">
                                          <p:stCondLst>
                                            <p:cond delay="0"/>
                                          </p:stCondLst>
                                        </p:cTn>
                                        <p:tgtEl>
                                          <p:spTgt spid="90136"/>
                                        </p:tgtEl>
                                        <p:attrNameLst>
                                          <p:attrName>style.visibility</p:attrName>
                                        </p:attrNameLst>
                                      </p:cBhvr>
                                      <p:to>
                                        <p:strVal val="visible"/>
                                      </p:to>
                                    </p:set>
                                    <p:animEffect transition="in" filter="checkerboard(across)">
                                      <p:cBhvr>
                                        <p:cTn id="58" dur="500"/>
                                        <p:tgtEl>
                                          <p:spTgt spid="9013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90141"/>
                                        </p:tgtEl>
                                        <p:attrNameLst>
                                          <p:attrName>style.visibility</p:attrName>
                                        </p:attrNameLst>
                                      </p:cBhvr>
                                      <p:to>
                                        <p:strVal val="visible"/>
                                      </p:to>
                                    </p:set>
                                    <p:animEffect transition="in" filter="box(in)">
                                      <p:cBhvr>
                                        <p:cTn id="63" dur="500"/>
                                        <p:tgtEl>
                                          <p:spTgt spid="90141"/>
                                        </p:tgtEl>
                                      </p:cBhvr>
                                    </p:animEffect>
                                  </p:childTnLst>
                                </p:cTn>
                              </p:par>
                            </p:childTnLst>
                          </p:cTn>
                        </p:par>
                        <p:par>
                          <p:cTn id="64" fill="hold" nodeType="afterGroup">
                            <p:stCondLst>
                              <p:cond delay="500"/>
                            </p:stCondLst>
                            <p:childTnLst>
                              <p:par>
                                <p:cTn id="65" presetID="3" presetClass="entr" presetSubtype="10" fill="hold" grpId="0" nodeType="afterEffect">
                                  <p:stCondLst>
                                    <p:cond delay="0"/>
                                  </p:stCondLst>
                                  <p:childTnLst>
                                    <p:set>
                                      <p:cBhvr>
                                        <p:cTn id="66" dur="1" fill="hold">
                                          <p:stCondLst>
                                            <p:cond delay="0"/>
                                          </p:stCondLst>
                                        </p:cTn>
                                        <p:tgtEl>
                                          <p:spTgt spid="90139"/>
                                        </p:tgtEl>
                                        <p:attrNameLst>
                                          <p:attrName>style.visibility</p:attrName>
                                        </p:attrNameLst>
                                      </p:cBhvr>
                                      <p:to>
                                        <p:strVal val="visible"/>
                                      </p:to>
                                    </p:set>
                                    <p:animEffect transition="in" filter="blinds(horizontal)">
                                      <p:cBhvr>
                                        <p:cTn id="67" dur="500"/>
                                        <p:tgtEl>
                                          <p:spTgt spid="90139"/>
                                        </p:tgtEl>
                                      </p:cBhvr>
                                    </p:animEffect>
                                  </p:childTnLst>
                                </p:cTn>
                              </p:par>
                            </p:childTnLst>
                          </p:cTn>
                        </p:par>
                        <p:par>
                          <p:cTn id="68" fill="hold" nodeType="afterGroup">
                            <p:stCondLst>
                              <p:cond delay="1000"/>
                            </p:stCondLst>
                            <p:childTnLst>
                              <p:par>
                                <p:cTn id="69" presetID="3" presetClass="entr" presetSubtype="10" fill="hold" grpId="0" nodeType="afterEffect">
                                  <p:stCondLst>
                                    <p:cond delay="0"/>
                                  </p:stCondLst>
                                  <p:childTnLst>
                                    <p:set>
                                      <p:cBhvr>
                                        <p:cTn id="70" dur="1" fill="hold">
                                          <p:stCondLst>
                                            <p:cond delay="0"/>
                                          </p:stCondLst>
                                        </p:cTn>
                                        <p:tgtEl>
                                          <p:spTgt spid="90137"/>
                                        </p:tgtEl>
                                        <p:attrNameLst>
                                          <p:attrName>style.visibility</p:attrName>
                                        </p:attrNameLst>
                                      </p:cBhvr>
                                      <p:to>
                                        <p:strVal val="visible"/>
                                      </p:to>
                                    </p:set>
                                    <p:animEffect transition="in" filter="blinds(horizontal)">
                                      <p:cBhvr>
                                        <p:cTn id="71" dur="500"/>
                                        <p:tgtEl>
                                          <p:spTgt spid="90137"/>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4" presetClass="entr" presetSubtype="16" fill="hold" grpId="0" nodeType="clickEffect">
                                  <p:stCondLst>
                                    <p:cond delay="0"/>
                                  </p:stCondLst>
                                  <p:childTnLst>
                                    <p:set>
                                      <p:cBhvr>
                                        <p:cTn id="75" dur="1" fill="hold">
                                          <p:stCondLst>
                                            <p:cond delay="0"/>
                                          </p:stCondLst>
                                        </p:cTn>
                                        <p:tgtEl>
                                          <p:spTgt spid="25633"/>
                                        </p:tgtEl>
                                        <p:attrNameLst>
                                          <p:attrName>style.visibility</p:attrName>
                                        </p:attrNameLst>
                                      </p:cBhvr>
                                      <p:to>
                                        <p:strVal val="visible"/>
                                      </p:to>
                                    </p:set>
                                    <p:animEffect transition="in" filter="box(in)">
                                      <p:cBhvr>
                                        <p:cTn id="76" dur="500"/>
                                        <p:tgtEl>
                                          <p:spTgt spid="25633"/>
                                        </p:tgtEl>
                                      </p:cBhvr>
                                    </p:animEffect>
                                  </p:childTnLst>
                                </p:cTn>
                              </p:par>
                            </p:childTnLst>
                          </p:cTn>
                        </p:par>
                        <p:par>
                          <p:cTn id="77" fill="hold" nodeType="afterGroup">
                            <p:stCondLst>
                              <p:cond delay="500"/>
                            </p:stCondLst>
                            <p:childTnLst>
                              <p:par>
                                <p:cTn id="78" presetID="3" presetClass="entr" presetSubtype="10" fill="hold" grpId="0" nodeType="afterEffect">
                                  <p:stCondLst>
                                    <p:cond delay="0"/>
                                  </p:stCondLst>
                                  <p:childTnLst>
                                    <p:set>
                                      <p:cBhvr>
                                        <p:cTn id="79" dur="1" fill="hold">
                                          <p:stCondLst>
                                            <p:cond delay="0"/>
                                          </p:stCondLst>
                                        </p:cTn>
                                        <p:tgtEl>
                                          <p:spTgt spid="25632"/>
                                        </p:tgtEl>
                                        <p:attrNameLst>
                                          <p:attrName>style.visibility</p:attrName>
                                        </p:attrNameLst>
                                      </p:cBhvr>
                                      <p:to>
                                        <p:strVal val="visible"/>
                                      </p:to>
                                    </p:set>
                                    <p:animEffect transition="in" filter="blinds(horizontal)">
                                      <p:cBhvr>
                                        <p:cTn id="80" dur="500"/>
                                        <p:tgtEl>
                                          <p:spTgt spid="25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6" grpId="0" animBg="1"/>
      <p:bldP spid="90127" grpId="0" animBg="1"/>
      <p:bldP spid="90128" grpId="0" animBg="1"/>
      <p:bldP spid="90129" grpId="0" animBg="1"/>
      <p:bldP spid="90130" grpId="0" animBg="1"/>
      <p:bldP spid="90133" grpId="0" animBg="1"/>
      <p:bldP spid="90134" grpId="0" animBg="1"/>
      <p:bldP spid="90135" grpId="0" animBg="1"/>
      <p:bldP spid="90136" grpId="0" animBg="1"/>
      <p:bldP spid="90137" grpId="0" animBg="1"/>
      <p:bldP spid="90138" grpId="0"/>
      <p:bldP spid="90139" grpId="0"/>
      <p:bldP spid="90140" grpId="0" animBg="1"/>
      <p:bldP spid="90141" grpId="0" animBg="1"/>
      <p:bldP spid="25632" grpId="0" animBg="1"/>
      <p:bldP spid="2563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762000" y="4267200"/>
            <a:ext cx="76962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endParaRPr lang="en-US" sz="2800" b="0">
              <a:latin typeface="VNI-Book" pitchFamily="2" charset="0"/>
            </a:endParaRPr>
          </a:p>
        </p:txBody>
      </p:sp>
      <p:sp>
        <p:nvSpPr>
          <p:cNvPr id="2" name="Rectangle 1"/>
          <p:cNvSpPr/>
          <p:nvPr/>
        </p:nvSpPr>
        <p:spPr>
          <a:xfrm>
            <a:off x="304800" y="457200"/>
            <a:ext cx="8610600" cy="3046988"/>
          </a:xfrm>
          <a:prstGeom prst="rect">
            <a:avLst/>
          </a:prstGeom>
        </p:spPr>
        <p:txBody>
          <a:bodyPr wrap="square">
            <a:spAutoFit/>
          </a:bodyPr>
          <a:lstStyle/>
          <a:p>
            <a:r>
              <a:rPr lang="en-US" sz="4800" b="1" dirty="0" err="1">
                <a:solidFill>
                  <a:srgbClr val="006600"/>
                </a:solidFill>
                <a:latin typeface="Arial" pitchFamily="34" charset="0"/>
                <a:cs typeface="Arial" pitchFamily="34" charset="0"/>
              </a:rPr>
              <a:t>Từ</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đầu</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thế</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kỉ</a:t>
            </a:r>
            <a:r>
              <a:rPr lang="en-US" sz="4800" b="1" dirty="0">
                <a:solidFill>
                  <a:srgbClr val="006600"/>
                </a:solidFill>
                <a:latin typeface="Arial" pitchFamily="34" charset="0"/>
                <a:cs typeface="Arial" pitchFamily="34" charset="0"/>
              </a:rPr>
              <a:t> XVI, </a:t>
            </a:r>
            <a:r>
              <a:rPr lang="en-US" sz="4800" b="1" dirty="0" err="1">
                <a:solidFill>
                  <a:srgbClr val="006600"/>
                </a:solidFill>
                <a:latin typeface="Arial" pitchFamily="34" charset="0"/>
                <a:cs typeface="Arial" pitchFamily="34" charset="0"/>
              </a:rPr>
              <a:t>chính</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quyền</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nhà</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Lê</a:t>
            </a:r>
            <a:r>
              <a:rPr lang="en-US" sz="4800" b="1" dirty="0">
                <a:solidFill>
                  <a:srgbClr val="006600"/>
                </a:solidFill>
                <a:latin typeface="Arial" pitchFamily="34" charset="0"/>
                <a:cs typeface="Arial" pitchFamily="34" charset="0"/>
              </a:rPr>
              <a:t> </a:t>
            </a:r>
            <a:r>
              <a:rPr lang="en-US" sz="4800" b="1" dirty="0" err="1" smtClean="0">
                <a:solidFill>
                  <a:srgbClr val="006600"/>
                </a:solidFill>
                <a:latin typeface="Arial" pitchFamily="34" charset="0"/>
                <a:cs typeface="Arial" pitchFamily="34" charset="0"/>
              </a:rPr>
              <a:t>Như</a:t>
            </a:r>
            <a:r>
              <a:rPr lang="en-US" sz="4800" b="1" dirty="0" smtClean="0">
                <a:solidFill>
                  <a:srgbClr val="006600"/>
                </a:solidFill>
                <a:latin typeface="Arial" pitchFamily="34" charset="0"/>
                <a:cs typeface="Arial" pitchFamily="34" charset="0"/>
              </a:rPr>
              <a:t> </a:t>
            </a:r>
            <a:r>
              <a:rPr lang="en-US" sz="4800" b="1" dirty="0" err="1" smtClean="0">
                <a:solidFill>
                  <a:srgbClr val="006600"/>
                </a:solidFill>
                <a:latin typeface="Arial" pitchFamily="34" charset="0"/>
                <a:cs typeface="Arial" pitchFamily="34" charset="0"/>
              </a:rPr>
              <a:t>thế</a:t>
            </a:r>
            <a:r>
              <a:rPr lang="en-US" sz="4800" b="1" dirty="0" smtClean="0">
                <a:solidFill>
                  <a:srgbClr val="006600"/>
                </a:solidFill>
                <a:latin typeface="Arial" pitchFamily="34" charset="0"/>
                <a:cs typeface="Arial" pitchFamily="34" charset="0"/>
              </a:rPr>
              <a:t> </a:t>
            </a:r>
            <a:r>
              <a:rPr lang="en-US" sz="4800" b="1" dirty="0" err="1" smtClean="0">
                <a:solidFill>
                  <a:srgbClr val="006600"/>
                </a:solidFill>
                <a:latin typeface="Arial" pitchFamily="34" charset="0"/>
                <a:cs typeface="Arial" pitchFamily="34" charset="0"/>
              </a:rPr>
              <a:t>nào</a:t>
            </a:r>
            <a:r>
              <a:rPr lang="en-US" sz="4800" b="1" dirty="0" smtClean="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Các</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tập</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đoàn</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phong</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kiến</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xâu</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xé</a:t>
            </a:r>
            <a:r>
              <a:rPr lang="en-US" sz="4800" b="1" dirty="0">
                <a:solidFill>
                  <a:srgbClr val="006600"/>
                </a:solidFill>
                <a:latin typeface="Arial" pitchFamily="34" charset="0"/>
                <a:cs typeface="Arial" pitchFamily="34" charset="0"/>
              </a:rPr>
              <a:t> </a:t>
            </a:r>
            <a:r>
              <a:rPr lang="en-US" sz="4800" b="1" dirty="0" err="1" smtClean="0">
                <a:solidFill>
                  <a:srgbClr val="006600"/>
                </a:solidFill>
                <a:latin typeface="Arial" pitchFamily="34" charset="0"/>
                <a:cs typeface="Arial" pitchFamily="34" charset="0"/>
              </a:rPr>
              <a:t>để</a:t>
            </a:r>
            <a:r>
              <a:rPr lang="en-US" sz="4800" b="1" dirty="0" smtClean="0">
                <a:solidFill>
                  <a:srgbClr val="006600"/>
                </a:solidFill>
                <a:latin typeface="Arial" pitchFamily="34" charset="0"/>
                <a:cs typeface="Arial" pitchFamily="34" charset="0"/>
              </a:rPr>
              <a:t> </a:t>
            </a:r>
            <a:r>
              <a:rPr lang="en-US" sz="4800" b="1" dirty="0" err="1" smtClean="0">
                <a:solidFill>
                  <a:srgbClr val="006600"/>
                </a:solidFill>
                <a:latin typeface="Arial" pitchFamily="34" charset="0"/>
                <a:cs typeface="Arial" pitchFamily="34" charset="0"/>
              </a:rPr>
              <a:t>làm</a:t>
            </a:r>
            <a:r>
              <a:rPr lang="en-US" sz="4800" b="1" dirty="0" smtClean="0">
                <a:solidFill>
                  <a:srgbClr val="006600"/>
                </a:solidFill>
                <a:latin typeface="Arial" pitchFamily="34" charset="0"/>
                <a:cs typeface="Arial" pitchFamily="34" charset="0"/>
              </a:rPr>
              <a:t> </a:t>
            </a:r>
            <a:r>
              <a:rPr lang="en-US" sz="4800" b="1" dirty="0" err="1" smtClean="0">
                <a:solidFill>
                  <a:srgbClr val="006600"/>
                </a:solidFill>
                <a:latin typeface="Arial" pitchFamily="34" charset="0"/>
                <a:cs typeface="Arial" pitchFamily="34" charset="0"/>
              </a:rPr>
              <a:t>gì</a:t>
            </a:r>
            <a:r>
              <a:rPr lang="en-US" sz="4800" b="1" dirty="0" smtClean="0">
                <a:solidFill>
                  <a:srgbClr val="006600"/>
                </a:solidFill>
                <a:latin typeface="Arial" pitchFamily="34" charset="0"/>
                <a:cs typeface="Arial" pitchFamily="34" charset="0"/>
              </a:rPr>
              <a:t>?. </a:t>
            </a:r>
            <a:endParaRPr lang="en-US" sz="4800" b="1" dirty="0">
              <a:solidFill>
                <a:srgbClr val="006600"/>
              </a:solidFill>
              <a:latin typeface="Arial" pitchFamily="34" charset="0"/>
              <a:cs typeface="Arial" pitchFamily="34" charset="0"/>
            </a:endParaRPr>
          </a:p>
        </p:txBody>
      </p:sp>
    </p:spTree>
    <p:extLst>
      <p:ext uri="{BB962C8B-B14F-4D97-AF65-F5344CB8AC3E}">
        <p14:creationId xmlns:p14="http://schemas.microsoft.com/office/powerpoint/2010/main" xmlns="" val="1867730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7962436" cy="769441"/>
          </a:xfrm>
          <a:prstGeom prst="rect">
            <a:avLst/>
          </a:prstGeom>
        </p:spPr>
        <p:txBody>
          <a:bodyPr wrap="none">
            <a:spAutoFit/>
          </a:bodyPr>
          <a:lstStyle/>
          <a:p>
            <a:r>
              <a:rPr lang="en-US" sz="4400" b="1" dirty="0" smtClean="0">
                <a:solidFill>
                  <a:srgbClr val="FF0000"/>
                </a:solidFill>
              </a:rPr>
              <a:t>1.</a:t>
            </a:r>
            <a:r>
              <a:rPr lang="vi-VN" sz="4400" b="1" dirty="0" smtClean="0">
                <a:solidFill>
                  <a:srgbClr val="FF0000"/>
                </a:solidFill>
              </a:rPr>
              <a:t>Sự </a:t>
            </a:r>
            <a:r>
              <a:rPr lang="vi-VN" sz="4400" b="1" dirty="0">
                <a:solidFill>
                  <a:srgbClr val="FF0000"/>
                </a:solidFill>
              </a:rPr>
              <a:t>sụp đổ của triều Hậu Lê</a:t>
            </a:r>
            <a:endParaRPr lang="en-US" sz="4400" dirty="0">
              <a:solidFill>
                <a:srgbClr val="FF0000"/>
              </a:solidFill>
            </a:endParaRPr>
          </a:p>
        </p:txBody>
      </p:sp>
    </p:spTree>
    <p:extLst>
      <p:ext uri="{BB962C8B-B14F-4D97-AF65-F5344CB8AC3E}">
        <p14:creationId xmlns:p14="http://schemas.microsoft.com/office/powerpoint/2010/main" xmlns="" val="2113673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3046988"/>
          </a:xfrm>
          <a:prstGeom prst="rect">
            <a:avLst/>
          </a:prstGeom>
        </p:spPr>
        <p:txBody>
          <a:bodyPr wrap="square">
            <a:spAutoFit/>
          </a:bodyPr>
          <a:lstStyle/>
          <a:p>
            <a:r>
              <a:rPr lang="en-US" sz="4800" b="1" dirty="0" err="1">
                <a:solidFill>
                  <a:srgbClr val="006600"/>
                </a:solidFill>
                <a:latin typeface="Arial" pitchFamily="34" charset="0"/>
                <a:cs typeface="Arial" pitchFamily="34" charset="0"/>
              </a:rPr>
              <a:t>Từ</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đầu</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thế</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kỉ</a:t>
            </a:r>
            <a:r>
              <a:rPr lang="en-US" sz="4800" b="1" dirty="0">
                <a:solidFill>
                  <a:srgbClr val="006600"/>
                </a:solidFill>
                <a:latin typeface="Arial" pitchFamily="34" charset="0"/>
                <a:cs typeface="Arial" pitchFamily="34" charset="0"/>
              </a:rPr>
              <a:t> XVI, </a:t>
            </a:r>
            <a:r>
              <a:rPr lang="en-US" sz="4800" b="1" dirty="0" err="1">
                <a:solidFill>
                  <a:srgbClr val="006600"/>
                </a:solidFill>
                <a:latin typeface="Arial" pitchFamily="34" charset="0"/>
                <a:cs typeface="Arial" pitchFamily="34" charset="0"/>
              </a:rPr>
              <a:t>chính</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quyền</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nhà</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Lê</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suy</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yếu</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Các</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tập</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đoàn</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phong</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kiến</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xâu</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xé</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nhau</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tranh</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giành</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ngai</a:t>
            </a:r>
            <a:r>
              <a:rPr lang="en-US" sz="4800" b="1" dirty="0">
                <a:solidFill>
                  <a:srgbClr val="006600"/>
                </a:solidFill>
                <a:latin typeface="Arial" pitchFamily="34" charset="0"/>
                <a:cs typeface="Arial" pitchFamily="34" charset="0"/>
              </a:rPr>
              <a:t> </a:t>
            </a:r>
            <a:r>
              <a:rPr lang="en-US" sz="4800" b="1" dirty="0" err="1">
                <a:solidFill>
                  <a:srgbClr val="006600"/>
                </a:solidFill>
                <a:latin typeface="Arial" pitchFamily="34" charset="0"/>
                <a:cs typeface="Arial" pitchFamily="34" charset="0"/>
              </a:rPr>
              <a:t>vàng</a:t>
            </a:r>
            <a:r>
              <a:rPr lang="en-US" sz="4800" b="1" dirty="0">
                <a:solidFill>
                  <a:srgbClr val="006600"/>
                </a:solidFill>
                <a:latin typeface="Arial" pitchFamily="34" charset="0"/>
                <a:cs typeface="Arial" pitchFamily="34" charset="0"/>
              </a:rPr>
              <a:t>. </a:t>
            </a:r>
          </a:p>
        </p:txBody>
      </p:sp>
      <p:sp>
        <p:nvSpPr>
          <p:cNvPr id="3" name="Text Box 9"/>
          <p:cNvSpPr txBox="1">
            <a:spLocks noChangeArrowheads="1"/>
          </p:cNvSpPr>
          <p:nvPr/>
        </p:nvSpPr>
        <p:spPr bwMode="auto">
          <a:xfrm>
            <a:off x="135924" y="3733800"/>
            <a:ext cx="8534400"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2225" algn="ctr">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7200" dirty="0">
                <a:solidFill>
                  <a:srgbClr val="FF0000"/>
                </a:solidFill>
              </a:rPr>
              <a:t>  </a:t>
            </a:r>
            <a:r>
              <a:rPr lang="en-US" sz="7200" dirty="0" err="1">
                <a:solidFill>
                  <a:srgbClr val="FF0000"/>
                </a:solidFill>
              </a:rPr>
              <a:t>Hậu</a:t>
            </a:r>
            <a:r>
              <a:rPr lang="en-US" sz="7200" dirty="0">
                <a:solidFill>
                  <a:srgbClr val="FF0000"/>
                </a:solidFill>
              </a:rPr>
              <a:t> </a:t>
            </a:r>
            <a:r>
              <a:rPr lang="en-US" sz="7200" dirty="0" err="1">
                <a:solidFill>
                  <a:srgbClr val="FF0000"/>
                </a:solidFill>
              </a:rPr>
              <a:t>quả</a:t>
            </a:r>
            <a:r>
              <a:rPr lang="en-US" sz="7200" dirty="0">
                <a:solidFill>
                  <a:srgbClr val="FF0000"/>
                </a:solidFill>
              </a:rPr>
              <a:t> </a:t>
            </a:r>
            <a:r>
              <a:rPr lang="en-US" sz="7200" dirty="0" err="1">
                <a:solidFill>
                  <a:srgbClr val="FF0000"/>
                </a:solidFill>
              </a:rPr>
              <a:t>là</a:t>
            </a:r>
            <a:r>
              <a:rPr lang="en-US" sz="7200" dirty="0">
                <a:solidFill>
                  <a:srgbClr val="FF0000"/>
                </a:solidFill>
              </a:rPr>
              <a:t> </a:t>
            </a:r>
            <a:r>
              <a:rPr lang="en-US" sz="7200" dirty="0" err="1">
                <a:solidFill>
                  <a:srgbClr val="FF0000"/>
                </a:solidFill>
              </a:rPr>
              <a:t>đất</a:t>
            </a:r>
            <a:r>
              <a:rPr lang="en-US" sz="7200" dirty="0">
                <a:solidFill>
                  <a:srgbClr val="FF0000"/>
                </a:solidFill>
              </a:rPr>
              <a:t> </a:t>
            </a:r>
            <a:r>
              <a:rPr lang="en-US" sz="7200" dirty="0" err="1">
                <a:solidFill>
                  <a:srgbClr val="FF0000"/>
                </a:solidFill>
              </a:rPr>
              <a:t>nước</a:t>
            </a:r>
            <a:r>
              <a:rPr lang="en-US" sz="7200" dirty="0">
                <a:solidFill>
                  <a:srgbClr val="FF0000"/>
                </a:solidFill>
              </a:rPr>
              <a:t> </a:t>
            </a:r>
            <a:r>
              <a:rPr lang="en-US" sz="7200" dirty="0" err="1" smtClean="0">
                <a:solidFill>
                  <a:srgbClr val="FF0000"/>
                </a:solidFill>
              </a:rPr>
              <a:t>như</a:t>
            </a:r>
            <a:r>
              <a:rPr lang="en-US" sz="7200" dirty="0" smtClean="0">
                <a:solidFill>
                  <a:srgbClr val="FF0000"/>
                </a:solidFill>
              </a:rPr>
              <a:t> </a:t>
            </a:r>
            <a:r>
              <a:rPr lang="en-US" sz="7200" dirty="0" err="1" smtClean="0">
                <a:solidFill>
                  <a:srgbClr val="FF0000"/>
                </a:solidFill>
              </a:rPr>
              <a:t>thế</a:t>
            </a:r>
            <a:r>
              <a:rPr lang="en-US" sz="7200" dirty="0" smtClean="0">
                <a:solidFill>
                  <a:srgbClr val="FF0000"/>
                </a:solidFill>
              </a:rPr>
              <a:t> </a:t>
            </a:r>
            <a:r>
              <a:rPr lang="en-US" sz="7200" dirty="0" err="1" smtClean="0">
                <a:solidFill>
                  <a:srgbClr val="FF0000"/>
                </a:solidFill>
              </a:rPr>
              <a:t>nào</a:t>
            </a:r>
            <a:r>
              <a:rPr lang="en-US" sz="7200" dirty="0" smtClean="0">
                <a:solidFill>
                  <a:srgbClr val="FF0000"/>
                </a:solidFill>
              </a:rPr>
              <a:t>? </a:t>
            </a:r>
            <a:endParaRPr lang="en-US" sz="7200" dirty="0">
              <a:solidFill>
                <a:srgbClr val="FF0000"/>
              </a:solidFill>
            </a:endParaRPr>
          </a:p>
        </p:txBody>
      </p:sp>
    </p:spTree>
    <p:extLst>
      <p:ext uri="{BB962C8B-B14F-4D97-AF65-F5344CB8AC3E}">
        <p14:creationId xmlns:p14="http://schemas.microsoft.com/office/powerpoint/2010/main" xmlns="" val="165233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a:spLocks noChangeArrowheads="1"/>
          </p:cNvSpPr>
          <p:nvPr/>
        </p:nvSpPr>
        <p:spPr bwMode="auto">
          <a:xfrm>
            <a:off x="381000" y="381000"/>
            <a:ext cx="8534400"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2225" algn="ctr">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7200" dirty="0">
                <a:solidFill>
                  <a:srgbClr val="6600CC"/>
                </a:solidFill>
              </a:rPr>
              <a:t>  </a:t>
            </a:r>
            <a:r>
              <a:rPr lang="en-US" sz="7200" dirty="0" err="1">
                <a:solidFill>
                  <a:srgbClr val="6600CC"/>
                </a:solidFill>
              </a:rPr>
              <a:t>Hậu</a:t>
            </a:r>
            <a:r>
              <a:rPr lang="en-US" sz="7200" dirty="0">
                <a:solidFill>
                  <a:srgbClr val="6600CC"/>
                </a:solidFill>
              </a:rPr>
              <a:t> </a:t>
            </a:r>
            <a:r>
              <a:rPr lang="en-US" sz="7200" dirty="0" err="1">
                <a:solidFill>
                  <a:srgbClr val="6600CC"/>
                </a:solidFill>
              </a:rPr>
              <a:t>quả</a:t>
            </a:r>
            <a:r>
              <a:rPr lang="en-US" sz="7200" dirty="0">
                <a:solidFill>
                  <a:srgbClr val="6600CC"/>
                </a:solidFill>
              </a:rPr>
              <a:t> </a:t>
            </a:r>
            <a:r>
              <a:rPr lang="en-US" sz="7200" dirty="0" err="1">
                <a:solidFill>
                  <a:srgbClr val="6600CC"/>
                </a:solidFill>
              </a:rPr>
              <a:t>là</a:t>
            </a:r>
            <a:r>
              <a:rPr lang="en-US" sz="7200" dirty="0">
                <a:solidFill>
                  <a:srgbClr val="6600CC"/>
                </a:solidFill>
              </a:rPr>
              <a:t> </a:t>
            </a:r>
            <a:r>
              <a:rPr lang="en-US" sz="7200" dirty="0" err="1">
                <a:solidFill>
                  <a:srgbClr val="6600CC"/>
                </a:solidFill>
              </a:rPr>
              <a:t>đất</a:t>
            </a:r>
            <a:r>
              <a:rPr lang="en-US" sz="7200" dirty="0">
                <a:solidFill>
                  <a:srgbClr val="6600CC"/>
                </a:solidFill>
              </a:rPr>
              <a:t> </a:t>
            </a:r>
            <a:r>
              <a:rPr lang="en-US" sz="7200" dirty="0" err="1">
                <a:solidFill>
                  <a:srgbClr val="6600CC"/>
                </a:solidFill>
              </a:rPr>
              <a:t>nước</a:t>
            </a:r>
            <a:r>
              <a:rPr lang="en-US" sz="7200" dirty="0">
                <a:solidFill>
                  <a:srgbClr val="6600CC"/>
                </a:solidFill>
              </a:rPr>
              <a:t> </a:t>
            </a:r>
            <a:r>
              <a:rPr lang="en-US" sz="7200" dirty="0" err="1">
                <a:solidFill>
                  <a:srgbClr val="6600CC"/>
                </a:solidFill>
              </a:rPr>
              <a:t>bị</a:t>
            </a:r>
            <a:r>
              <a:rPr lang="en-US" sz="7200" dirty="0">
                <a:solidFill>
                  <a:srgbClr val="6600CC"/>
                </a:solidFill>
              </a:rPr>
              <a:t> chia </a:t>
            </a:r>
            <a:r>
              <a:rPr lang="en-US" sz="7200" dirty="0" err="1">
                <a:solidFill>
                  <a:srgbClr val="6600CC"/>
                </a:solidFill>
              </a:rPr>
              <a:t>cắt</a:t>
            </a:r>
            <a:r>
              <a:rPr lang="en-US" sz="7200" dirty="0">
                <a:solidFill>
                  <a:srgbClr val="6600CC"/>
                </a:solidFill>
              </a:rPr>
              <a:t>, </a:t>
            </a:r>
            <a:r>
              <a:rPr lang="en-US" sz="7200" dirty="0" err="1">
                <a:solidFill>
                  <a:srgbClr val="6600CC"/>
                </a:solidFill>
              </a:rPr>
              <a:t>nhân</a:t>
            </a:r>
            <a:r>
              <a:rPr lang="en-US" sz="7200" dirty="0">
                <a:solidFill>
                  <a:srgbClr val="6600CC"/>
                </a:solidFill>
              </a:rPr>
              <a:t> </a:t>
            </a:r>
            <a:r>
              <a:rPr lang="en-US" sz="7200" dirty="0" err="1">
                <a:solidFill>
                  <a:srgbClr val="6600CC"/>
                </a:solidFill>
              </a:rPr>
              <a:t>dân</a:t>
            </a:r>
            <a:r>
              <a:rPr lang="en-US" sz="7200" dirty="0">
                <a:solidFill>
                  <a:srgbClr val="6600CC"/>
                </a:solidFill>
              </a:rPr>
              <a:t> </a:t>
            </a:r>
            <a:r>
              <a:rPr lang="en-US" sz="7200" dirty="0" err="1">
                <a:solidFill>
                  <a:srgbClr val="6600CC"/>
                </a:solidFill>
              </a:rPr>
              <a:t>cực</a:t>
            </a:r>
            <a:r>
              <a:rPr lang="en-US" sz="7200" dirty="0">
                <a:solidFill>
                  <a:srgbClr val="6600CC"/>
                </a:solidFill>
              </a:rPr>
              <a:t> </a:t>
            </a:r>
            <a:r>
              <a:rPr lang="en-US" sz="7200" dirty="0" err="1">
                <a:solidFill>
                  <a:srgbClr val="6600CC"/>
                </a:solidFill>
              </a:rPr>
              <a:t>khô</a:t>
            </a:r>
            <a:r>
              <a:rPr lang="en-US" sz="7200" dirty="0">
                <a:solidFill>
                  <a:srgbClr val="6600CC"/>
                </a:solidFill>
              </a:rPr>
              <a:t>̉ </a:t>
            </a:r>
          </a:p>
        </p:txBody>
      </p:sp>
    </p:spTree>
    <p:extLst>
      <p:ext uri="{BB962C8B-B14F-4D97-AF65-F5344CB8AC3E}">
        <p14:creationId xmlns:p14="http://schemas.microsoft.com/office/powerpoint/2010/main" xmlns="" val="401959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762000" y="4267200"/>
            <a:ext cx="76962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endParaRPr lang="en-US" sz="2800" b="0">
              <a:latin typeface="VNI-Book" pitchFamily="2" charset="0"/>
            </a:endParaRPr>
          </a:p>
        </p:txBody>
      </p:sp>
      <p:sp>
        <p:nvSpPr>
          <p:cNvPr id="91145" name="Text Box 9"/>
          <p:cNvSpPr txBox="1">
            <a:spLocks noChangeArrowheads="1"/>
          </p:cNvSpPr>
          <p:nvPr/>
        </p:nvSpPr>
        <p:spPr bwMode="auto">
          <a:xfrm>
            <a:off x="381000" y="3810000"/>
            <a:ext cx="8534400" cy="175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2225" algn="ctr">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5400" dirty="0">
                <a:solidFill>
                  <a:srgbClr val="6600CC"/>
                </a:solidFill>
              </a:rPr>
              <a:t>  </a:t>
            </a:r>
            <a:r>
              <a:rPr lang="en-US" sz="5400" dirty="0" err="1">
                <a:solidFill>
                  <a:srgbClr val="6600CC"/>
                </a:solidFill>
              </a:rPr>
              <a:t>Hậu</a:t>
            </a:r>
            <a:r>
              <a:rPr lang="en-US" sz="5400" dirty="0">
                <a:solidFill>
                  <a:srgbClr val="6600CC"/>
                </a:solidFill>
              </a:rPr>
              <a:t> </a:t>
            </a:r>
            <a:r>
              <a:rPr lang="en-US" sz="5400" dirty="0" err="1">
                <a:solidFill>
                  <a:srgbClr val="6600CC"/>
                </a:solidFill>
              </a:rPr>
              <a:t>quả</a:t>
            </a:r>
            <a:r>
              <a:rPr lang="en-US" sz="5400" dirty="0">
                <a:solidFill>
                  <a:srgbClr val="6600CC"/>
                </a:solidFill>
              </a:rPr>
              <a:t> </a:t>
            </a:r>
            <a:r>
              <a:rPr lang="en-US" sz="5400" dirty="0" err="1">
                <a:solidFill>
                  <a:srgbClr val="6600CC"/>
                </a:solidFill>
              </a:rPr>
              <a:t>là</a:t>
            </a:r>
            <a:r>
              <a:rPr lang="en-US" sz="5400" dirty="0">
                <a:solidFill>
                  <a:srgbClr val="6600CC"/>
                </a:solidFill>
              </a:rPr>
              <a:t> </a:t>
            </a:r>
            <a:r>
              <a:rPr lang="en-US" sz="5400" dirty="0" err="1">
                <a:solidFill>
                  <a:srgbClr val="6600CC"/>
                </a:solidFill>
              </a:rPr>
              <a:t>đất</a:t>
            </a:r>
            <a:r>
              <a:rPr lang="en-US" sz="5400" dirty="0">
                <a:solidFill>
                  <a:srgbClr val="6600CC"/>
                </a:solidFill>
              </a:rPr>
              <a:t> </a:t>
            </a:r>
            <a:r>
              <a:rPr lang="en-US" sz="5400" dirty="0" err="1">
                <a:solidFill>
                  <a:srgbClr val="6600CC"/>
                </a:solidFill>
              </a:rPr>
              <a:t>nước</a:t>
            </a:r>
            <a:r>
              <a:rPr lang="en-US" sz="5400" dirty="0">
                <a:solidFill>
                  <a:srgbClr val="6600CC"/>
                </a:solidFill>
              </a:rPr>
              <a:t> </a:t>
            </a:r>
            <a:r>
              <a:rPr lang="en-US" sz="5400" dirty="0" err="1">
                <a:solidFill>
                  <a:srgbClr val="6600CC"/>
                </a:solidFill>
              </a:rPr>
              <a:t>bị</a:t>
            </a:r>
            <a:r>
              <a:rPr lang="en-US" sz="5400" dirty="0">
                <a:solidFill>
                  <a:srgbClr val="6600CC"/>
                </a:solidFill>
              </a:rPr>
              <a:t> chia </a:t>
            </a:r>
            <a:r>
              <a:rPr lang="en-US" sz="5400" dirty="0" err="1">
                <a:solidFill>
                  <a:srgbClr val="6600CC"/>
                </a:solidFill>
              </a:rPr>
              <a:t>cắt</a:t>
            </a:r>
            <a:r>
              <a:rPr lang="en-US" sz="5400" dirty="0">
                <a:solidFill>
                  <a:srgbClr val="6600CC"/>
                </a:solidFill>
              </a:rPr>
              <a:t>, </a:t>
            </a:r>
            <a:r>
              <a:rPr lang="en-US" sz="5400" dirty="0" err="1">
                <a:solidFill>
                  <a:srgbClr val="6600CC"/>
                </a:solidFill>
              </a:rPr>
              <a:t>nhân</a:t>
            </a:r>
            <a:r>
              <a:rPr lang="en-US" sz="5400" dirty="0">
                <a:solidFill>
                  <a:srgbClr val="6600CC"/>
                </a:solidFill>
              </a:rPr>
              <a:t> </a:t>
            </a:r>
            <a:r>
              <a:rPr lang="en-US" sz="5400" dirty="0" err="1">
                <a:solidFill>
                  <a:srgbClr val="6600CC"/>
                </a:solidFill>
              </a:rPr>
              <a:t>dân</a:t>
            </a:r>
            <a:r>
              <a:rPr lang="en-US" sz="5400" dirty="0">
                <a:solidFill>
                  <a:srgbClr val="6600CC"/>
                </a:solidFill>
              </a:rPr>
              <a:t> </a:t>
            </a:r>
            <a:r>
              <a:rPr lang="en-US" sz="5400" dirty="0" err="1">
                <a:solidFill>
                  <a:srgbClr val="6600CC"/>
                </a:solidFill>
              </a:rPr>
              <a:t>cực</a:t>
            </a:r>
            <a:r>
              <a:rPr lang="en-US" sz="5400" dirty="0">
                <a:solidFill>
                  <a:srgbClr val="6600CC"/>
                </a:solidFill>
              </a:rPr>
              <a:t> </a:t>
            </a:r>
            <a:r>
              <a:rPr lang="en-US" sz="5400" dirty="0" err="1">
                <a:solidFill>
                  <a:srgbClr val="6600CC"/>
                </a:solidFill>
              </a:rPr>
              <a:t>khô</a:t>
            </a:r>
            <a:r>
              <a:rPr lang="en-US" sz="5400" dirty="0">
                <a:solidFill>
                  <a:srgbClr val="6600CC"/>
                </a:solidFill>
              </a:rPr>
              <a:t>̉ </a:t>
            </a:r>
          </a:p>
        </p:txBody>
      </p:sp>
      <p:sp>
        <p:nvSpPr>
          <p:cNvPr id="91150" name="Text Box 14"/>
          <p:cNvSpPr txBox="1">
            <a:spLocks noChangeArrowheads="1"/>
          </p:cNvSpPr>
          <p:nvPr/>
        </p:nvSpPr>
        <p:spPr bwMode="auto">
          <a:xfrm>
            <a:off x="2362200" y="0"/>
            <a:ext cx="2590800" cy="6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2225" algn="ctr">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eaLnBrk="1" hangingPunct="1">
              <a:spcBef>
                <a:spcPct val="50000"/>
              </a:spcBef>
            </a:pPr>
            <a:r>
              <a:rPr lang="en-US" sz="3800" dirty="0" err="1">
                <a:solidFill>
                  <a:srgbClr val="990033"/>
                </a:solidFill>
                <a:latin typeface="Arial" pitchFamily="34" charset="0"/>
              </a:rPr>
              <a:t>Ghi</a:t>
            </a:r>
            <a:r>
              <a:rPr lang="en-US" sz="3800" dirty="0">
                <a:solidFill>
                  <a:srgbClr val="990033"/>
                </a:solidFill>
                <a:latin typeface="Arial" pitchFamily="34" charset="0"/>
              </a:rPr>
              <a:t> </a:t>
            </a:r>
            <a:r>
              <a:rPr lang="en-US" sz="3800" dirty="0" err="1">
                <a:solidFill>
                  <a:srgbClr val="990033"/>
                </a:solidFill>
                <a:latin typeface="Arial" pitchFamily="34" charset="0"/>
              </a:rPr>
              <a:t>nhớ</a:t>
            </a:r>
            <a:endParaRPr lang="en-US" sz="3800" dirty="0">
              <a:solidFill>
                <a:srgbClr val="990033"/>
              </a:solidFill>
              <a:latin typeface="Arial" pitchFamily="34" charset="0"/>
            </a:endParaRPr>
          </a:p>
        </p:txBody>
      </p:sp>
      <p:sp>
        <p:nvSpPr>
          <p:cNvPr id="2" name="Rectangle 1"/>
          <p:cNvSpPr/>
          <p:nvPr/>
        </p:nvSpPr>
        <p:spPr>
          <a:xfrm>
            <a:off x="304800" y="673226"/>
            <a:ext cx="8610600" cy="2800767"/>
          </a:xfrm>
          <a:prstGeom prst="rect">
            <a:avLst/>
          </a:prstGeom>
        </p:spPr>
        <p:txBody>
          <a:bodyPr wrap="square">
            <a:spAutoFit/>
          </a:bodyPr>
          <a:lstStyle/>
          <a:p>
            <a:r>
              <a:rPr lang="en-US" sz="4400" b="1" dirty="0" err="1">
                <a:solidFill>
                  <a:srgbClr val="006600"/>
                </a:solidFill>
                <a:latin typeface="Arial" pitchFamily="34" charset="0"/>
                <a:cs typeface="Arial" pitchFamily="34" charset="0"/>
              </a:rPr>
              <a:t>Từ</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đầu</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thế</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kỉ</a:t>
            </a:r>
            <a:r>
              <a:rPr lang="en-US" sz="4400" b="1" dirty="0">
                <a:solidFill>
                  <a:srgbClr val="006600"/>
                </a:solidFill>
                <a:latin typeface="Arial" pitchFamily="34" charset="0"/>
                <a:cs typeface="Arial" pitchFamily="34" charset="0"/>
              </a:rPr>
              <a:t> XVI, </a:t>
            </a:r>
            <a:r>
              <a:rPr lang="en-US" sz="4400" b="1" dirty="0" err="1">
                <a:solidFill>
                  <a:srgbClr val="006600"/>
                </a:solidFill>
                <a:latin typeface="Arial" pitchFamily="34" charset="0"/>
                <a:cs typeface="Arial" pitchFamily="34" charset="0"/>
              </a:rPr>
              <a:t>chính</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quyền</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nhà</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Lê</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suy</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yếu</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Các</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tập</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đoàn</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phong</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kiến</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xâu</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xé</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nhau</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tranh</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giành</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ngai</a:t>
            </a:r>
            <a:r>
              <a:rPr lang="en-US" sz="4400" b="1" dirty="0">
                <a:solidFill>
                  <a:srgbClr val="006600"/>
                </a:solidFill>
                <a:latin typeface="Arial" pitchFamily="34" charset="0"/>
                <a:cs typeface="Arial" pitchFamily="34" charset="0"/>
              </a:rPr>
              <a:t> </a:t>
            </a:r>
            <a:r>
              <a:rPr lang="en-US" sz="4400" b="1" dirty="0" err="1">
                <a:solidFill>
                  <a:srgbClr val="006600"/>
                </a:solidFill>
                <a:latin typeface="Arial" pitchFamily="34" charset="0"/>
                <a:cs typeface="Arial" pitchFamily="34" charset="0"/>
              </a:rPr>
              <a:t>vàng</a:t>
            </a:r>
            <a:r>
              <a:rPr lang="en-US" sz="4400" b="1" dirty="0">
                <a:solidFill>
                  <a:srgbClr val="006600"/>
                </a:solidFill>
                <a:latin typeface="Arial" pitchFamily="34" charset="0"/>
                <a:cs typeface="Arial" pitchFamily="34" charset="0"/>
              </a:rPr>
              <a:t>. </a:t>
            </a:r>
          </a:p>
        </p:txBody>
      </p:sp>
    </p:spTree>
    <p:extLst>
      <p:ext uri="{BB962C8B-B14F-4D97-AF65-F5344CB8AC3E}">
        <p14:creationId xmlns:p14="http://schemas.microsoft.com/office/powerpoint/2010/main" xmlns="" val="1715463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1145"/>
                                        </p:tgtEl>
                                        <p:attrNameLst>
                                          <p:attrName>style.visibility</p:attrName>
                                        </p:attrNameLst>
                                      </p:cBhvr>
                                      <p:to>
                                        <p:strVal val="visible"/>
                                      </p:to>
                                    </p:set>
                                    <p:animEffect transition="in" filter="box(in)">
                                      <p:cBhvr>
                                        <p:cTn id="7" dur="500"/>
                                        <p:tgtEl>
                                          <p:spTgt spid="911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91150"/>
                                        </p:tgtEl>
                                        <p:attrNameLst>
                                          <p:attrName>style.visibility</p:attrName>
                                        </p:attrNameLst>
                                      </p:cBhvr>
                                      <p:to>
                                        <p:strVal val="visible"/>
                                      </p:to>
                                    </p:set>
                                    <p:anim calcmode="lin" valueType="num">
                                      <p:cBhvr>
                                        <p:cTn id="12" dur="1000" fill="hold"/>
                                        <p:tgtEl>
                                          <p:spTgt spid="91150"/>
                                        </p:tgtEl>
                                        <p:attrNameLst>
                                          <p:attrName>ppt_w</p:attrName>
                                        </p:attrNameLst>
                                      </p:cBhvr>
                                      <p:tavLst>
                                        <p:tav tm="0">
                                          <p:val>
                                            <p:strVal val="#ppt_w+.3"/>
                                          </p:val>
                                        </p:tav>
                                        <p:tav tm="100000">
                                          <p:val>
                                            <p:strVal val="#ppt_w"/>
                                          </p:val>
                                        </p:tav>
                                      </p:tavLst>
                                    </p:anim>
                                    <p:anim calcmode="lin" valueType="num">
                                      <p:cBhvr>
                                        <p:cTn id="13" dur="1000" fill="hold"/>
                                        <p:tgtEl>
                                          <p:spTgt spid="91150"/>
                                        </p:tgtEl>
                                        <p:attrNameLst>
                                          <p:attrName>ppt_h</p:attrName>
                                        </p:attrNameLst>
                                      </p:cBhvr>
                                      <p:tavLst>
                                        <p:tav tm="0">
                                          <p:val>
                                            <p:strVal val="#ppt_h"/>
                                          </p:val>
                                        </p:tav>
                                        <p:tav tm="100000">
                                          <p:val>
                                            <p:strVal val="#ppt_h"/>
                                          </p:val>
                                        </p:tav>
                                      </p:tavLst>
                                    </p:anim>
                                    <p:animEffect transition="in" filter="fade">
                                      <p:cBhvr>
                                        <p:cTn id="14" dur="1000"/>
                                        <p:tgtEl>
                                          <p:spTgt spid="91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5" grpId="0"/>
      <p:bldP spid="9115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phcanh 960"/>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flipH="1">
            <a:off x="0" y="5867400"/>
            <a:ext cx="112395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699" name="Picture 3" descr="phcanh 960"/>
          <p:cNvPicPr>
            <a:picLocks noChangeAspect="1" noChangeArrowheads="1" noCrop="1"/>
          </p:cNvPicPr>
          <p:nvPr/>
        </p:nvPicPr>
        <p:blipFill>
          <a:blip r:embed="rId2">
            <a:extLst>
              <a:ext uri="{28A0092B-C50C-407E-A947-70E740481C1C}">
                <a14:useLocalDpi xmlns:a14="http://schemas.microsoft.com/office/drawing/2010/main" xmlns="" val="0"/>
              </a:ext>
            </a:extLst>
          </a:blip>
          <a:srcRect/>
          <a:stretch>
            <a:fillRect/>
          </a:stretch>
        </p:blipFill>
        <p:spPr bwMode="auto">
          <a:xfrm>
            <a:off x="8001000" y="6067425"/>
            <a:ext cx="933450" cy="790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9700" name="WordArt 10"/>
          <p:cNvSpPr>
            <a:spLocks noChangeArrowheads="1" noChangeShapeType="1" noTextEdit="1"/>
          </p:cNvSpPr>
          <p:nvPr/>
        </p:nvSpPr>
        <p:spPr bwMode="auto">
          <a:xfrm>
            <a:off x="2401888" y="368300"/>
            <a:ext cx="3236912" cy="1384300"/>
          </a:xfrm>
          <a:prstGeom prst="rect">
            <a:avLst/>
          </a:prstGeom>
        </p:spPr>
        <p:txBody>
          <a:bodyPr wrap="none" fromWordArt="1">
            <a:prstTxWarp prst="textSlantUp">
              <a:avLst>
                <a:gd name="adj" fmla="val 32056"/>
              </a:avLst>
            </a:prstTxWarp>
          </a:bodyPr>
          <a:lstStyle/>
          <a:p>
            <a:pPr algn="ctr"/>
            <a:r>
              <a:rPr lang="en-US" sz="3600" kern="10">
                <a:ln w="9525">
                  <a:solidFill>
                    <a:srgbClr val="0000FF"/>
                  </a:solidFill>
                  <a:round/>
                  <a:headEnd/>
                  <a:tailEnd/>
                </a:ln>
                <a:solidFill>
                  <a:srgbClr val="FF0000"/>
                </a:solidFill>
                <a:effectLst>
                  <a:outerShdw dist="53882" dir="2700000" algn="ctr" rotWithShape="0">
                    <a:srgbClr val="9999FF">
                      <a:alpha val="79999"/>
                    </a:srgbClr>
                  </a:outerShdw>
                </a:effectLst>
                <a:latin typeface=".VnMysticalH"/>
              </a:rPr>
              <a:t>Trß ch¬i </a:t>
            </a:r>
          </a:p>
        </p:txBody>
      </p:sp>
      <p:sp>
        <p:nvSpPr>
          <p:cNvPr id="64524" name="WordArt 12"/>
          <p:cNvSpPr>
            <a:spLocks noChangeArrowheads="1" noChangeShapeType="1" noTextEdit="1"/>
          </p:cNvSpPr>
          <p:nvPr/>
        </p:nvSpPr>
        <p:spPr bwMode="auto">
          <a:xfrm>
            <a:off x="1447800" y="2590800"/>
            <a:ext cx="6324600" cy="1636713"/>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vi-VN" sz="3600" kern="10">
                <a:gradFill rotWithShape="1">
                  <a:gsLst>
                    <a:gs pos="0">
                      <a:srgbClr val="FF00FF"/>
                    </a:gs>
                    <a:gs pos="100000">
                      <a:srgbClr val="0000FF"/>
                    </a:gs>
                  </a:gsLst>
                  <a:lin ang="5400000" scaled="1"/>
                </a:gradFill>
                <a:latin typeface="Times New Roman"/>
                <a:cs typeface="Times New Roman"/>
              </a:rPr>
              <a:t>KIỂM TRA KIẾN THỨC</a:t>
            </a:r>
            <a:endParaRPr lang="en-US" sz="3600" kern="10">
              <a:gradFill rotWithShape="1">
                <a:gsLst>
                  <a:gs pos="0">
                    <a:srgbClr val="FF00FF"/>
                  </a:gs>
                  <a:gs pos="100000">
                    <a:srgbClr val="0000FF"/>
                  </a:gs>
                </a:gsLst>
                <a:lin ang="5400000" scaled="1"/>
              </a:gradFill>
              <a:latin typeface="Times New Roman"/>
              <a:cs typeface="Times New Roman"/>
            </a:endParaRPr>
          </a:p>
        </p:txBody>
      </p:sp>
      <p:pic>
        <p:nvPicPr>
          <p:cNvPr id="29702" name="Picture 24" descr="Bellcoll"/>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rot="1035217">
            <a:off x="7326313" y="14288"/>
            <a:ext cx="1360487" cy="1489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703" name="Picture 25" descr="Bellcoll"/>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rot="-2356525">
            <a:off x="533400" y="14288"/>
            <a:ext cx="1360488" cy="1489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73545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mph" presetSubtype="0" repeatCount="indefinite" fill="hold" grpId="0" nodeType="withEffect">
                                  <p:stCondLst>
                                    <p:cond delay="0"/>
                                  </p:stCondLst>
                                  <p:childTnLst>
                                    <p:animClr clrSpc="hsl" dir="cw">
                                      <p:cBhvr override="childStyle">
                                        <p:cTn id="6" dur="2000" fill="hold"/>
                                        <p:tgtEl>
                                          <p:spTgt spid="64524"/>
                                        </p:tgtEl>
                                        <p:attrNameLst>
                                          <p:attrName>style.color</p:attrName>
                                        </p:attrNameLst>
                                      </p:cBhvr>
                                      <p:by>
                                        <p:hsl h="10842353" s="0" l="0"/>
                                      </p:by>
                                    </p:animClr>
                                    <p:animClr clrSpc="hsl" dir="cw">
                                      <p:cBhvr>
                                        <p:cTn id="7" dur="2000" fill="hold"/>
                                        <p:tgtEl>
                                          <p:spTgt spid="64524"/>
                                        </p:tgtEl>
                                        <p:attrNameLst>
                                          <p:attrName>fillcolor</p:attrName>
                                        </p:attrNameLst>
                                      </p:cBhvr>
                                      <p:by>
                                        <p:hsl h="10842353" s="0" l="0"/>
                                      </p:by>
                                    </p:animClr>
                                    <p:animClr clrSpc="hsl" dir="cw">
                                      <p:cBhvr>
                                        <p:cTn id="8" dur="2000" fill="hold"/>
                                        <p:tgtEl>
                                          <p:spTgt spid="64524"/>
                                        </p:tgtEl>
                                        <p:attrNameLst>
                                          <p:attrName>stroke.color</p:attrName>
                                        </p:attrNameLst>
                                      </p:cBhvr>
                                      <p:by>
                                        <p:hsl h="10842353" s="0" l="0"/>
                                      </p:by>
                                    </p:animClr>
                                    <p:set>
                                      <p:cBhvr>
                                        <p:cTn id="9" dur="2000" fill="hold"/>
                                        <p:tgtEl>
                                          <p:spTgt spid="645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6"/>
          <p:cNvSpPr txBox="1">
            <a:spLocks noChangeArrowheads="1"/>
          </p:cNvSpPr>
          <p:nvPr/>
        </p:nvSpPr>
        <p:spPr bwMode="auto">
          <a:xfrm>
            <a:off x="228600" y="228600"/>
            <a:ext cx="876300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US" sz="6000" dirty="0">
                <a:solidFill>
                  <a:schemeClr val="accent2"/>
                </a:solidFill>
                <a:latin typeface=".VnTime" pitchFamily="34" charset="0"/>
              </a:rPr>
              <a:t>    </a:t>
            </a:r>
            <a:r>
              <a:rPr lang="en-US" sz="6000" dirty="0" err="1">
                <a:solidFill>
                  <a:srgbClr val="0000FF"/>
                </a:solidFill>
              </a:rPr>
              <a:t>Ông</a:t>
            </a:r>
            <a:r>
              <a:rPr lang="en-US" sz="6000" dirty="0">
                <a:solidFill>
                  <a:srgbClr val="0000FF"/>
                </a:solidFill>
              </a:rPr>
              <a:t> </a:t>
            </a:r>
            <a:r>
              <a:rPr lang="en-US" sz="6000" dirty="0" err="1">
                <a:solidFill>
                  <a:srgbClr val="0000FF"/>
                </a:solidFill>
              </a:rPr>
              <a:t>là</a:t>
            </a:r>
            <a:r>
              <a:rPr lang="en-US" sz="6000" dirty="0">
                <a:solidFill>
                  <a:srgbClr val="0000FF"/>
                </a:solidFill>
              </a:rPr>
              <a:t> </a:t>
            </a:r>
            <a:r>
              <a:rPr lang="en-US" sz="6000" dirty="0" err="1">
                <a:solidFill>
                  <a:srgbClr val="0000FF"/>
                </a:solidFill>
              </a:rPr>
              <a:t>một</a:t>
            </a:r>
            <a:r>
              <a:rPr lang="en-US" sz="6000" dirty="0">
                <a:solidFill>
                  <a:srgbClr val="0000FF"/>
                </a:solidFill>
              </a:rPr>
              <a:t> </a:t>
            </a:r>
            <a:r>
              <a:rPr lang="en-US" sz="6000" dirty="0" err="1">
                <a:solidFill>
                  <a:srgbClr val="0000FF"/>
                </a:solidFill>
              </a:rPr>
              <a:t>quan</a:t>
            </a:r>
            <a:r>
              <a:rPr lang="en-US" sz="6000" dirty="0">
                <a:solidFill>
                  <a:srgbClr val="0000FF"/>
                </a:solidFill>
              </a:rPr>
              <a:t> </a:t>
            </a:r>
            <a:r>
              <a:rPr lang="en-US" sz="6000" dirty="0" err="1">
                <a:solidFill>
                  <a:srgbClr val="0000FF"/>
                </a:solidFill>
              </a:rPr>
              <a:t>võ</a:t>
            </a:r>
            <a:r>
              <a:rPr lang="en-US" sz="6000" dirty="0">
                <a:solidFill>
                  <a:srgbClr val="0000FF"/>
                </a:solidFill>
              </a:rPr>
              <a:t> </a:t>
            </a:r>
            <a:r>
              <a:rPr lang="en-US" sz="6000" dirty="0" err="1">
                <a:solidFill>
                  <a:srgbClr val="0000FF"/>
                </a:solidFill>
              </a:rPr>
              <a:t>dưới</a:t>
            </a:r>
            <a:r>
              <a:rPr lang="en-US" sz="6000" dirty="0">
                <a:solidFill>
                  <a:srgbClr val="0000FF"/>
                </a:solidFill>
              </a:rPr>
              <a:t> </a:t>
            </a:r>
            <a:r>
              <a:rPr lang="en-US" sz="6000" dirty="0" err="1">
                <a:solidFill>
                  <a:srgbClr val="0000FF"/>
                </a:solidFill>
              </a:rPr>
              <a:t>triều</a:t>
            </a:r>
            <a:r>
              <a:rPr lang="en-US" sz="6000" dirty="0">
                <a:solidFill>
                  <a:srgbClr val="0000FF"/>
                </a:solidFill>
              </a:rPr>
              <a:t> </a:t>
            </a:r>
            <a:r>
              <a:rPr lang="en-US" sz="6000" dirty="0" err="1">
                <a:solidFill>
                  <a:srgbClr val="0000FF"/>
                </a:solidFill>
              </a:rPr>
              <a:t>nhà</a:t>
            </a:r>
            <a:r>
              <a:rPr lang="en-US" sz="6000" dirty="0">
                <a:solidFill>
                  <a:srgbClr val="0000FF"/>
                </a:solidFill>
              </a:rPr>
              <a:t> </a:t>
            </a:r>
            <a:r>
              <a:rPr lang="en-US" sz="6000" dirty="0" err="1">
                <a:solidFill>
                  <a:srgbClr val="0000FF"/>
                </a:solidFill>
              </a:rPr>
              <a:t>Hậu</a:t>
            </a:r>
            <a:r>
              <a:rPr lang="en-US" sz="6000" dirty="0">
                <a:solidFill>
                  <a:srgbClr val="0000FF"/>
                </a:solidFill>
              </a:rPr>
              <a:t> </a:t>
            </a:r>
            <a:r>
              <a:rPr lang="en-US" sz="6000" dirty="0" err="1">
                <a:solidFill>
                  <a:srgbClr val="0000FF"/>
                </a:solidFill>
              </a:rPr>
              <a:t>Lê</a:t>
            </a:r>
            <a:r>
              <a:rPr lang="en-US" sz="6000" dirty="0">
                <a:solidFill>
                  <a:srgbClr val="0000FF"/>
                </a:solidFill>
              </a:rPr>
              <a:t>, </a:t>
            </a:r>
            <a:r>
              <a:rPr lang="en-US" sz="6000" dirty="0" err="1">
                <a:solidFill>
                  <a:srgbClr val="0000FF"/>
                </a:solidFill>
              </a:rPr>
              <a:t>ông</a:t>
            </a:r>
            <a:r>
              <a:rPr lang="en-US" sz="6000" dirty="0">
                <a:solidFill>
                  <a:srgbClr val="0000FF"/>
                </a:solidFill>
              </a:rPr>
              <a:t> </a:t>
            </a:r>
            <a:r>
              <a:rPr lang="en-US" sz="6000" dirty="0" err="1">
                <a:solidFill>
                  <a:srgbClr val="0000FF"/>
                </a:solidFill>
              </a:rPr>
              <a:t>đã</a:t>
            </a:r>
            <a:r>
              <a:rPr lang="en-US" sz="6000" dirty="0">
                <a:solidFill>
                  <a:srgbClr val="0000FF"/>
                </a:solidFill>
              </a:rPr>
              <a:t> </a:t>
            </a:r>
            <a:r>
              <a:rPr lang="en-US" sz="6000" dirty="0" err="1">
                <a:solidFill>
                  <a:srgbClr val="0000FF"/>
                </a:solidFill>
              </a:rPr>
              <a:t>lập</a:t>
            </a:r>
            <a:r>
              <a:rPr lang="en-US" sz="6000" dirty="0">
                <a:solidFill>
                  <a:srgbClr val="0000FF"/>
                </a:solidFill>
              </a:rPr>
              <a:t> </a:t>
            </a:r>
            <a:r>
              <a:rPr lang="en-US" sz="6000" dirty="0" err="1">
                <a:solidFill>
                  <a:srgbClr val="0000FF"/>
                </a:solidFill>
              </a:rPr>
              <a:t>ra</a:t>
            </a:r>
            <a:r>
              <a:rPr lang="en-US" sz="6000" dirty="0">
                <a:solidFill>
                  <a:srgbClr val="0000FF"/>
                </a:solidFill>
              </a:rPr>
              <a:t> </a:t>
            </a:r>
            <a:r>
              <a:rPr lang="en-US" sz="6000" dirty="0" err="1">
                <a:solidFill>
                  <a:srgbClr val="0000FF"/>
                </a:solidFill>
              </a:rPr>
              <a:t>triều</a:t>
            </a:r>
            <a:r>
              <a:rPr lang="en-US" sz="6000" dirty="0">
                <a:solidFill>
                  <a:srgbClr val="0000FF"/>
                </a:solidFill>
              </a:rPr>
              <a:t> </a:t>
            </a:r>
            <a:r>
              <a:rPr lang="en-US" sz="6000" dirty="0" err="1">
                <a:solidFill>
                  <a:srgbClr val="0000FF"/>
                </a:solidFill>
              </a:rPr>
              <a:t>Mạc</a:t>
            </a:r>
            <a:r>
              <a:rPr lang="en-US" sz="6000" dirty="0">
                <a:solidFill>
                  <a:srgbClr val="0000FF"/>
                </a:solidFill>
              </a:rPr>
              <a:t>. </a:t>
            </a:r>
            <a:r>
              <a:rPr lang="en-US" sz="6000" dirty="0" err="1">
                <a:solidFill>
                  <a:srgbClr val="0000FF"/>
                </a:solidFill>
              </a:rPr>
              <a:t>Ông</a:t>
            </a:r>
            <a:r>
              <a:rPr lang="en-US" sz="6000" dirty="0">
                <a:solidFill>
                  <a:srgbClr val="0000FF"/>
                </a:solidFill>
              </a:rPr>
              <a:t> </a:t>
            </a:r>
            <a:r>
              <a:rPr lang="en-US" sz="6000" dirty="0" err="1">
                <a:solidFill>
                  <a:srgbClr val="0000FF"/>
                </a:solidFill>
              </a:rPr>
              <a:t>là</a:t>
            </a:r>
            <a:r>
              <a:rPr lang="en-US" sz="6000" dirty="0">
                <a:solidFill>
                  <a:srgbClr val="0000FF"/>
                </a:solidFill>
              </a:rPr>
              <a:t> </a:t>
            </a:r>
            <a:r>
              <a:rPr lang="en-US" sz="6000" dirty="0" err="1">
                <a:solidFill>
                  <a:srgbClr val="0000FF"/>
                </a:solidFill>
              </a:rPr>
              <a:t>ai</a:t>
            </a:r>
            <a:r>
              <a:rPr lang="en-US" sz="6000" dirty="0">
                <a:solidFill>
                  <a:srgbClr val="0000FF"/>
                </a:solidFill>
              </a:rPr>
              <a:t>?</a:t>
            </a:r>
            <a:endParaRPr lang="en-US" sz="6000" dirty="0">
              <a:solidFill>
                <a:srgbClr val="0000FF"/>
              </a:solidFill>
              <a:latin typeface=".VnTime" pitchFamily="34" charset="0"/>
            </a:endParaRPr>
          </a:p>
        </p:txBody>
      </p:sp>
      <p:sp>
        <p:nvSpPr>
          <p:cNvPr id="3" name="Text Box 17"/>
          <p:cNvSpPr txBox="1">
            <a:spLocks noChangeArrowheads="1"/>
          </p:cNvSpPr>
          <p:nvPr/>
        </p:nvSpPr>
        <p:spPr bwMode="auto">
          <a:xfrm>
            <a:off x="1676400" y="4572000"/>
            <a:ext cx="518160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a:spcBef>
                <a:spcPct val="50000"/>
              </a:spcBef>
            </a:pPr>
            <a:r>
              <a:rPr lang="en-US" sz="5400" dirty="0" err="1" smtClean="0">
                <a:solidFill>
                  <a:srgbClr val="FF0000"/>
                </a:solidFill>
              </a:rPr>
              <a:t>Mạc</a:t>
            </a:r>
            <a:r>
              <a:rPr lang="en-US" sz="5400" dirty="0" smtClean="0">
                <a:solidFill>
                  <a:srgbClr val="FF0000"/>
                </a:solidFill>
              </a:rPr>
              <a:t> </a:t>
            </a:r>
            <a:r>
              <a:rPr lang="en-US" sz="5400" dirty="0" err="1">
                <a:solidFill>
                  <a:srgbClr val="FF0000"/>
                </a:solidFill>
              </a:rPr>
              <a:t>Đăng</a:t>
            </a:r>
            <a:r>
              <a:rPr lang="en-US" sz="5400" dirty="0">
                <a:solidFill>
                  <a:srgbClr val="FF0000"/>
                </a:solidFill>
              </a:rPr>
              <a:t> Dung</a:t>
            </a:r>
            <a:endParaRPr lang="en-US" sz="5400" dirty="0">
              <a:solidFill>
                <a:srgbClr val="FF0000"/>
              </a:solidFill>
              <a:latin typeface=".VnTime" pitchFamily="34" charset="0"/>
            </a:endParaRPr>
          </a:p>
        </p:txBody>
      </p:sp>
    </p:spTree>
    <p:extLst>
      <p:ext uri="{BB962C8B-B14F-4D97-AF65-F5344CB8AC3E}">
        <p14:creationId xmlns:p14="http://schemas.microsoft.com/office/powerpoint/2010/main" xmlns="" val="62297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6"/>
          <p:cNvSpPr txBox="1">
            <a:spLocks noChangeArrowheads="1"/>
          </p:cNvSpPr>
          <p:nvPr/>
        </p:nvSpPr>
        <p:spPr bwMode="auto">
          <a:xfrm>
            <a:off x="228600" y="152400"/>
            <a:ext cx="868680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US" sz="6000" dirty="0" err="1">
                <a:solidFill>
                  <a:srgbClr val="0000FF"/>
                </a:solidFill>
              </a:rPr>
              <a:t>Hai</a:t>
            </a:r>
            <a:r>
              <a:rPr lang="en-US" sz="6000" dirty="0">
                <a:solidFill>
                  <a:srgbClr val="0000FF"/>
                </a:solidFill>
              </a:rPr>
              <a:t> </a:t>
            </a:r>
            <a:r>
              <a:rPr lang="en-US" sz="6000" dirty="0" err="1">
                <a:solidFill>
                  <a:srgbClr val="0000FF"/>
                </a:solidFill>
              </a:rPr>
              <a:t>họ</a:t>
            </a:r>
            <a:r>
              <a:rPr lang="en-US" sz="6000" dirty="0">
                <a:solidFill>
                  <a:srgbClr val="0000FF"/>
                </a:solidFill>
              </a:rPr>
              <a:t> </a:t>
            </a:r>
            <a:r>
              <a:rPr lang="en-US" sz="6000" dirty="0" err="1">
                <a:solidFill>
                  <a:srgbClr val="0000FF"/>
                </a:solidFill>
              </a:rPr>
              <a:t>Trịnh</a:t>
            </a:r>
            <a:r>
              <a:rPr lang="en-US" sz="6000" dirty="0">
                <a:solidFill>
                  <a:srgbClr val="0000FF"/>
                </a:solidFill>
              </a:rPr>
              <a:t> – </a:t>
            </a:r>
            <a:r>
              <a:rPr lang="en-US" sz="6000" dirty="0" err="1">
                <a:solidFill>
                  <a:srgbClr val="0000FF"/>
                </a:solidFill>
              </a:rPr>
              <a:t>Nguyễn</a:t>
            </a:r>
            <a:r>
              <a:rPr lang="en-US" sz="6000" dirty="0">
                <a:solidFill>
                  <a:srgbClr val="0000FF"/>
                </a:solidFill>
              </a:rPr>
              <a:t> </a:t>
            </a:r>
            <a:r>
              <a:rPr lang="en-US" sz="6000" dirty="0" err="1">
                <a:solidFill>
                  <a:srgbClr val="0000FF"/>
                </a:solidFill>
              </a:rPr>
              <a:t>đã</a:t>
            </a:r>
            <a:r>
              <a:rPr lang="en-US" sz="6000" dirty="0">
                <a:solidFill>
                  <a:srgbClr val="0000FF"/>
                </a:solidFill>
              </a:rPr>
              <a:t> </a:t>
            </a:r>
            <a:r>
              <a:rPr lang="en-US" sz="6000" dirty="0" err="1">
                <a:solidFill>
                  <a:srgbClr val="0000FF"/>
                </a:solidFill>
              </a:rPr>
              <a:t>lấy</a:t>
            </a:r>
            <a:r>
              <a:rPr lang="en-US" sz="6000" dirty="0">
                <a:solidFill>
                  <a:srgbClr val="0000FF"/>
                </a:solidFill>
              </a:rPr>
              <a:t> </a:t>
            </a:r>
            <a:r>
              <a:rPr lang="en-US" sz="6000" dirty="0" err="1">
                <a:solidFill>
                  <a:srgbClr val="0000FF"/>
                </a:solidFill>
              </a:rPr>
              <a:t>nơi</a:t>
            </a:r>
            <a:r>
              <a:rPr lang="en-US" sz="6000" dirty="0">
                <a:solidFill>
                  <a:srgbClr val="0000FF"/>
                </a:solidFill>
              </a:rPr>
              <a:t> </a:t>
            </a:r>
            <a:r>
              <a:rPr lang="en-US" sz="6000" dirty="0" err="1">
                <a:solidFill>
                  <a:srgbClr val="0000FF"/>
                </a:solidFill>
              </a:rPr>
              <a:t>này</a:t>
            </a:r>
            <a:r>
              <a:rPr lang="en-US" sz="6000" dirty="0">
                <a:solidFill>
                  <a:srgbClr val="0000FF"/>
                </a:solidFill>
              </a:rPr>
              <a:t> </a:t>
            </a:r>
            <a:r>
              <a:rPr lang="en-US" sz="6000" dirty="0" err="1">
                <a:solidFill>
                  <a:srgbClr val="0000FF"/>
                </a:solidFill>
              </a:rPr>
              <a:t>làm</a:t>
            </a:r>
            <a:r>
              <a:rPr lang="en-US" sz="6000" dirty="0">
                <a:solidFill>
                  <a:srgbClr val="0000FF"/>
                </a:solidFill>
              </a:rPr>
              <a:t> </a:t>
            </a:r>
            <a:r>
              <a:rPr lang="en-US" sz="6000" dirty="0" err="1">
                <a:solidFill>
                  <a:srgbClr val="0000FF"/>
                </a:solidFill>
              </a:rPr>
              <a:t>ranh</a:t>
            </a:r>
            <a:r>
              <a:rPr lang="en-US" sz="6000" dirty="0">
                <a:solidFill>
                  <a:srgbClr val="0000FF"/>
                </a:solidFill>
              </a:rPr>
              <a:t> </a:t>
            </a:r>
            <a:r>
              <a:rPr lang="en-US" sz="6000" dirty="0" err="1">
                <a:solidFill>
                  <a:srgbClr val="0000FF"/>
                </a:solidFill>
              </a:rPr>
              <a:t>giới</a:t>
            </a:r>
            <a:r>
              <a:rPr lang="en-US" sz="6000" dirty="0">
                <a:solidFill>
                  <a:srgbClr val="0000FF"/>
                </a:solidFill>
              </a:rPr>
              <a:t> chia </a:t>
            </a:r>
            <a:r>
              <a:rPr lang="en-US" sz="6000" dirty="0" err="1">
                <a:solidFill>
                  <a:srgbClr val="0000FF"/>
                </a:solidFill>
              </a:rPr>
              <a:t>cắt</a:t>
            </a:r>
            <a:r>
              <a:rPr lang="en-US" sz="6000" dirty="0">
                <a:solidFill>
                  <a:srgbClr val="0000FF"/>
                </a:solidFill>
              </a:rPr>
              <a:t> </a:t>
            </a:r>
            <a:r>
              <a:rPr lang="en-US" sz="6000" dirty="0" err="1">
                <a:solidFill>
                  <a:srgbClr val="0000FF"/>
                </a:solidFill>
              </a:rPr>
              <a:t>đất</a:t>
            </a:r>
            <a:r>
              <a:rPr lang="en-US" sz="6000" dirty="0">
                <a:solidFill>
                  <a:srgbClr val="0000FF"/>
                </a:solidFill>
              </a:rPr>
              <a:t> </a:t>
            </a:r>
            <a:r>
              <a:rPr lang="en-US" sz="6000" dirty="0" err="1">
                <a:solidFill>
                  <a:srgbClr val="0000FF"/>
                </a:solidFill>
              </a:rPr>
              <a:t>nước</a:t>
            </a:r>
            <a:r>
              <a:rPr lang="en-US" sz="6000" dirty="0">
                <a:solidFill>
                  <a:srgbClr val="0000FF"/>
                </a:solidFill>
              </a:rPr>
              <a:t>. </a:t>
            </a:r>
            <a:r>
              <a:rPr lang="en-US" sz="6000" dirty="0" err="1">
                <a:solidFill>
                  <a:srgbClr val="0000FF"/>
                </a:solidFill>
              </a:rPr>
              <a:t>Đó</a:t>
            </a:r>
            <a:r>
              <a:rPr lang="en-US" sz="6000" dirty="0">
                <a:solidFill>
                  <a:srgbClr val="0000FF"/>
                </a:solidFill>
              </a:rPr>
              <a:t> </a:t>
            </a:r>
            <a:r>
              <a:rPr lang="en-US" sz="6000" dirty="0" err="1">
                <a:solidFill>
                  <a:srgbClr val="0000FF"/>
                </a:solidFill>
              </a:rPr>
              <a:t>là</a:t>
            </a:r>
            <a:r>
              <a:rPr lang="en-US" sz="6000" dirty="0">
                <a:solidFill>
                  <a:srgbClr val="0000FF"/>
                </a:solidFill>
              </a:rPr>
              <a:t> </a:t>
            </a:r>
            <a:r>
              <a:rPr lang="en-US" sz="6000" dirty="0" err="1">
                <a:solidFill>
                  <a:srgbClr val="0000FF"/>
                </a:solidFill>
              </a:rPr>
              <a:t>địa</a:t>
            </a:r>
            <a:r>
              <a:rPr lang="en-US" sz="6000" dirty="0">
                <a:solidFill>
                  <a:srgbClr val="0000FF"/>
                </a:solidFill>
              </a:rPr>
              <a:t> </a:t>
            </a:r>
            <a:r>
              <a:rPr lang="en-US" sz="6000" dirty="0" err="1">
                <a:solidFill>
                  <a:srgbClr val="0000FF"/>
                </a:solidFill>
              </a:rPr>
              <a:t>danh</a:t>
            </a:r>
            <a:r>
              <a:rPr lang="en-US" sz="6000" dirty="0">
                <a:solidFill>
                  <a:srgbClr val="0000FF"/>
                </a:solidFill>
              </a:rPr>
              <a:t> </a:t>
            </a:r>
            <a:r>
              <a:rPr lang="en-US" sz="6000" dirty="0" err="1">
                <a:solidFill>
                  <a:srgbClr val="0000FF"/>
                </a:solidFill>
              </a:rPr>
              <a:t>nào</a:t>
            </a:r>
            <a:r>
              <a:rPr lang="en-US" sz="6000" dirty="0">
                <a:solidFill>
                  <a:srgbClr val="0000FF"/>
                </a:solidFill>
              </a:rPr>
              <a:t>?</a:t>
            </a:r>
          </a:p>
        </p:txBody>
      </p:sp>
      <p:sp>
        <p:nvSpPr>
          <p:cNvPr id="3" name="Text Box 17"/>
          <p:cNvSpPr txBox="1">
            <a:spLocks noChangeArrowheads="1"/>
          </p:cNvSpPr>
          <p:nvPr/>
        </p:nvSpPr>
        <p:spPr bwMode="auto">
          <a:xfrm>
            <a:off x="1981200" y="4267200"/>
            <a:ext cx="4876800" cy="11079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a:spcBef>
                <a:spcPct val="50000"/>
              </a:spcBef>
            </a:pPr>
            <a:r>
              <a:rPr lang="en-US" sz="6600" dirty="0" err="1" smtClean="0">
                <a:solidFill>
                  <a:srgbClr val="FF0000"/>
                </a:solidFill>
              </a:rPr>
              <a:t>Sông</a:t>
            </a:r>
            <a:r>
              <a:rPr lang="en-US" sz="6600" dirty="0" smtClean="0">
                <a:solidFill>
                  <a:srgbClr val="FF0000"/>
                </a:solidFill>
              </a:rPr>
              <a:t> </a:t>
            </a:r>
            <a:r>
              <a:rPr lang="en-US" sz="6600" dirty="0" err="1">
                <a:solidFill>
                  <a:srgbClr val="FF0000"/>
                </a:solidFill>
              </a:rPr>
              <a:t>Gianh</a:t>
            </a:r>
            <a:endParaRPr lang="en-US" sz="6600" dirty="0">
              <a:solidFill>
                <a:srgbClr val="FF0000"/>
              </a:solidFill>
            </a:endParaRPr>
          </a:p>
        </p:txBody>
      </p:sp>
    </p:spTree>
    <p:extLst>
      <p:ext uri="{BB962C8B-B14F-4D97-AF65-F5344CB8AC3E}">
        <p14:creationId xmlns:p14="http://schemas.microsoft.com/office/powerpoint/2010/main" xmlns="" val="683171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6"/>
          <p:cNvSpPr txBox="1">
            <a:spLocks noChangeArrowheads="1"/>
          </p:cNvSpPr>
          <p:nvPr/>
        </p:nvSpPr>
        <p:spPr bwMode="auto">
          <a:xfrm>
            <a:off x="253314" y="152400"/>
            <a:ext cx="8662086"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US" sz="7200" dirty="0">
                <a:solidFill>
                  <a:schemeClr val="accent2"/>
                </a:solidFill>
                <a:latin typeface=".VnTime" pitchFamily="34" charset="0"/>
              </a:rPr>
              <a:t> </a:t>
            </a:r>
            <a:r>
              <a:rPr lang="en-US" sz="7200" dirty="0" err="1">
                <a:solidFill>
                  <a:srgbClr val="000099"/>
                </a:solidFill>
              </a:rPr>
              <a:t>Kinh</a:t>
            </a:r>
            <a:r>
              <a:rPr lang="en-US" sz="7200" dirty="0">
                <a:solidFill>
                  <a:srgbClr val="000099"/>
                </a:solidFill>
              </a:rPr>
              <a:t> </a:t>
            </a:r>
            <a:r>
              <a:rPr lang="en-US" sz="7200" dirty="0" err="1">
                <a:solidFill>
                  <a:srgbClr val="000099"/>
                </a:solidFill>
              </a:rPr>
              <a:t>đô</a:t>
            </a:r>
            <a:r>
              <a:rPr lang="en-US" sz="7200" dirty="0">
                <a:solidFill>
                  <a:srgbClr val="000099"/>
                </a:solidFill>
              </a:rPr>
              <a:t> </a:t>
            </a:r>
            <a:r>
              <a:rPr lang="en-US" sz="7200" dirty="0" err="1">
                <a:solidFill>
                  <a:srgbClr val="000099"/>
                </a:solidFill>
              </a:rPr>
              <a:t>Bắc</a:t>
            </a:r>
            <a:r>
              <a:rPr lang="en-US" sz="7200" dirty="0">
                <a:solidFill>
                  <a:srgbClr val="000099"/>
                </a:solidFill>
              </a:rPr>
              <a:t> </a:t>
            </a:r>
            <a:r>
              <a:rPr lang="en-US" sz="7200" dirty="0" err="1">
                <a:solidFill>
                  <a:srgbClr val="000099"/>
                </a:solidFill>
              </a:rPr>
              <a:t>triều</a:t>
            </a:r>
            <a:r>
              <a:rPr lang="en-US" sz="7200" dirty="0">
                <a:solidFill>
                  <a:srgbClr val="000099"/>
                </a:solidFill>
              </a:rPr>
              <a:t> </a:t>
            </a:r>
            <a:r>
              <a:rPr lang="en-US" sz="7200" dirty="0" err="1">
                <a:solidFill>
                  <a:srgbClr val="000099"/>
                </a:solidFill>
              </a:rPr>
              <a:t>có</a:t>
            </a:r>
            <a:r>
              <a:rPr lang="en-US" sz="7200" dirty="0">
                <a:solidFill>
                  <a:srgbClr val="000099"/>
                </a:solidFill>
              </a:rPr>
              <a:t> </a:t>
            </a:r>
            <a:r>
              <a:rPr lang="en-US" sz="7200" dirty="0" err="1">
                <a:solidFill>
                  <a:srgbClr val="000099"/>
                </a:solidFill>
              </a:rPr>
              <a:t>tên</a:t>
            </a:r>
            <a:r>
              <a:rPr lang="en-US" sz="7200" dirty="0">
                <a:solidFill>
                  <a:srgbClr val="000099"/>
                </a:solidFill>
              </a:rPr>
              <a:t> </a:t>
            </a:r>
            <a:r>
              <a:rPr lang="en-US" sz="7200" dirty="0" err="1">
                <a:solidFill>
                  <a:srgbClr val="000099"/>
                </a:solidFill>
              </a:rPr>
              <a:t>gọi</a:t>
            </a:r>
            <a:r>
              <a:rPr lang="en-US" sz="7200" dirty="0">
                <a:solidFill>
                  <a:srgbClr val="000099"/>
                </a:solidFill>
              </a:rPr>
              <a:t> </a:t>
            </a:r>
            <a:r>
              <a:rPr lang="en-US" sz="7200" dirty="0" err="1">
                <a:solidFill>
                  <a:srgbClr val="000099"/>
                </a:solidFill>
              </a:rPr>
              <a:t>là</a:t>
            </a:r>
            <a:r>
              <a:rPr lang="en-US" sz="7200" dirty="0">
                <a:solidFill>
                  <a:srgbClr val="000099"/>
                </a:solidFill>
              </a:rPr>
              <a:t> </a:t>
            </a:r>
            <a:r>
              <a:rPr lang="en-US" sz="7200" dirty="0" err="1">
                <a:solidFill>
                  <a:srgbClr val="000099"/>
                </a:solidFill>
              </a:rPr>
              <a:t>gì</a:t>
            </a:r>
            <a:r>
              <a:rPr lang="en-US" sz="7200" dirty="0">
                <a:solidFill>
                  <a:srgbClr val="000099"/>
                </a:solidFill>
                <a:latin typeface=".VnTime" pitchFamily="34" charset="0"/>
              </a:rPr>
              <a:t>?</a:t>
            </a:r>
          </a:p>
        </p:txBody>
      </p:sp>
      <p:sp>
        <p:nvSpPr>
          <p:cNvPr id="3" name="Text Box 17"/>
          <p:cNvSpPr txBox="1">
            <a:spLocks noChangeArrowheads="1"/>
          </p:cNvSpPr>
          <p:nvPr/>
        </p:nvSpPr>
        <p:spPr bwMode="auto">
          <a:xfrm>
            <a:off x="1295400" y="2971800"/>
            <a:ext cx="563880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US" sz="5400" dirty="0" err="1" smtClean="0">
                <a:solidFill>
                  <a:srgbClr val="FF0000"/>
                </a:solidFill>
              </a:rPr>
              <a:t>Thành</a:t>
            </a:r>
            <a:r>
              <a:rPr lang="en-US" sz="5400" dirty="0" smtClean="0">
                <a:solidFill>
                  <a:srgbClr val="FF0000"/>
                </a:solidFill>
              </a:rPr>
              <a:t> </a:t>
            </a:r>
            <a:r>
              <a:rPr lang="en-US" sz="5400" dirty="0" err="1">
                <a:solidFill>
                  <a:srgbClr val="FF0000"/>
                </a:solidFill>
              </a:rPr>
              <a:t>Đông</a:t>
            </a:r>
            <a:r>
              <a:rPr lang="en-US" sz="5400" dirty="0">
                <a:solidFill>
                  <a:srgbClr val="FF0000"/>
                </a:solidFill>
              </a:rPr>
              <a:t> </a:t>
            </a:r>
            <a:r>
              <a:rPr lang="en-US" sz="5400" dirty="0" err="1">
                <a:solidFill>
                  <a:srgbClr val="FF0000"/>
                </a:solidFill>
              </a:rPr>
              <a:t>Kinh</a:t>
            </a:r>
            <a:endParaRPr lang="en-US" sz="5400" dirty="0">
              <a:solidFill>
                <a:srgbClr val="FF0000"/>
              </a:solidFill>
            </a:endParaRPr>
          </a:p>
        </p:txBody>
      </p:sp>
    </p:spTree>
    <p:extLst>
      <p:ext uri="{BB962C8B-B14F-4D97-AF65-F5344CB8AC3E}">
        <p14:creationId xmlns:p14="http://schemas.microsoft.com/office/powerpoint/2010/main" xmlns="" val="209876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6"/>
          <p:cNvSpPr txBox="1">
            <a:spLocks noChangeArrowheads="1"/>
          </p:cNvSpPr>
          <p:nvPr/>
        </p:nvSpPr>
        <p:spPr bwMode="auto">
          <a:xfrm>
            <a:off x="304800" y="952143"/>
            <a:ext cx="8610600" cy="2400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a:spcBef>
                <a:spcPct val="50000"/>
              </a:spcBef>
            </a:pPr>
            <a:r>
              <a:rPr lang="en-US" sz="6000" dirty="0" err="1" smtClean="0">
                <a:solidFill>
                  <a:srgbClr val="FF0000"/>
                </a:solidFill>
              </a:rPr>
              <a:t>Tên</a:t>
            </a:r>
            <a:r>
              <a:rPr lang="en-US" sz="6000" dirty="0" smtClean="0">
                <a:solidFill>
                  <a:srgbClr val="FF0000"/>
                </a:solidFill>
              </a:rPr>
              <a:t> </a:t>
            </a:r>
            <a:r>
              <a:rPr lang="en-US" sz="6000" dirty="0" err="1">
                <a:solidFill>
                  <a:srgbClr val="FF0000"/>
                </a:solidFill>
              </a:rPr>
              <a:t>gọi</a:t>
            </a:r>
            <a:r>
              <a:rPr lang="en-US" sz="6000" dirty="0">
                <a:solidFill>
                  <a:srgbClr val="FF0000"/>
                </a:solidFill>
              </a:rPr>
              <a:t> </a:t>
            </a:r>
            <a:r>
              <a:rPr lang="en-US" sz="6000" dirty="0" err="1">
                <a:solidFill>
                  <a:srgbClr val="FF0000"/>
                </a:solidFill>
              </a:rPr>
              <a:t>của</a:t>
            </a:r>
            <a:r>
              <a:rPr lang="en-US" sz="6000" dirty="0">
                <a:solidFill>
                  <a:srgbClr val="FF0000"/>
                </a:solidFill>
              </a:rPr>
              <a:t> </a:t>
            </a:r>
            <a:r>
              <a:rPr lang="en-US" sz="6000" dirty="0" err="1">
                <a:solidFill>
                  <a:srgbClr val="FF0000"/>
                </a:solidFill>
              </a:rPr>
              <a:t>kinh</a:t>
            </a:r>
            <a:r>
              <a:rPr lang="en-US" sz="6000" dirty="0">
                <a:solidFill>
                  <a:srgbClr val="FF0000"/>
                </a:solidFill>
              </a:rPr>
              <a:t> </a:t>
            </a:r>
            <a:r>
              <a:rPr lang="en-US" sz="6000" dirty="0" err="1">
                <a:solidFill>
                  <a:srgbClr val="FF0000"/>
                </a:solidFill>
              </a:rPr>
              <a:t>đô</a:t>
            </a:r>
            <a:r>
              <a:rPr lang="en-US" sz="6000" dirty="0">
                <a:solidFill>
                  <a:srgbClr val="FF0000"/>
                </a:solidFill>
              </a:rPr>
              <a:t> </a:t>
            </a:r>
            <a:endParaRPr lang="en-US" sz="6000" dirty="0" smtClean="0">
              <a:solidFill>
                <a:srgbClr val="FF0000"/>
              </a:solidFill>
            </a:endParaRPr>
          </a:p>
          <a:p>
            <a:pPr algn="ctr">
              <a:spcBef>
                <a:spcPct val="50000"/>
              </a:spcBef>
            </a:pPr>
            <a:r>
              <a:rPr lang="en-US" sz="6000" dirty="0" smtClean="0">
                <a:solidFill>
                  <a:srgbClr val="FF0000"/>
                </a:solidFill>
              </a:rPr>
              <a:t>Nam </a:t>
            </a:r>
            <a:r>
              <a:rPr lang="en-US" sz="6000" dirty="0" err="1">
                <a:solidFill>
                  <a:srgbClr val="FF0000"/>
                </a:solidFill>
              </a:rPr>
              <a:t>triều</a:t>
            </a:r>
            <a:r>
              <a:rPr lang="en-US" sz="6000" dirty="0">
                <a:solidFill>
                  <a:srgbClr val="FF0000"/>
                </a:solidFill>
              </a:rPr>
              <a:t> </a:t>
            </a:r>
            <a:r>
              <a:rPr lang="en-US" sz="6000" dirty="0" err="1">
                <a:solidFill>
                  <a:srgbClr val="FF0000"/>
                </a:solidFill>
              </a:rPr>
              <a:t>thế</a:t>
            </a:r>
            <a:r>
              <a:rPr lang="en-US" sz="6000" dirty="0">
                <a:solidFill>
                  <a:srgbClr val="FF0000"/>
                </a:solidFill>
              </a:rPr>
              <a:t> </a:t>
            </a:r>
            <a:r>
              <a:rPr lang="en-US" sz="6000" dirty="0" err="1">
                <a:solidFill>
                  <a:srgbClr val="FF0000"/>
                </a:solidFill>
              </a:rPr>
              <a:t>kỉ</a:t>
            </a:r>
            <a:r>
              <a:rPr lang="en-US" sz="6000" dirty="0">
                <a:solidFill>
                  <a:srgbClr val="FF0000"/>
                </a:solidFill>
              </a:rPr>
              <a:t> XVI.</a:t>
            </a:r>
            <a:endParaRPr lang="en-US" sz="6000" dirty="0">
              <a:solidFill>
                <a:srgbClr val="FF0000"/>
              </a:solidFill>
              <a:latin typeface=".VnTime" pitchFamily="34" charset="0"/>
            </a:endParaRPr>
          </a:p>
        </p:txBody>
      </p:sp>
      <p:sp>
        <p:nvSpPr>
          <p:cNvPr id="3" name="Text Box 17"/>
          <p:cNvSpPr txBox="1">
            <a:spLocks noChangeArrowheads="1"/>
          </p:cNvSpPr>
          <p:nvPr/>
        </p:nvSpPr>
        <p:spPr bwMode="auto">
          <a:xfrm>
            <a:off x="2057400" y="4105870"/>
            <a:ext cx="563880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US" sz="5400" dirty="0" err="1" smtClean="0">
                <a:solidFill>
                  <a:srgbClr val="0000CC"/>
                </a:solidFill>
              </a:rPr>
              <a:t>Thành</a:t>
            </a:r>
            <a:r>
              <a:rPr lang="en-US" sz="5400" dirty="0" smtClean="0">
                <a:solidFill>
                  <a:srgbClr val="0000CC"/>
                </a:solidFill>
              </a:rPr>
              <a:t> </a:t>
            </a:r>
            <a:r>
              <a:rPr lang="en-US" sz="5400" dirty="0" err="1">
                <a:solidFill>
                  <a:srgbClr val="0000CC"/>
                </a:solidFill>
              </a:rPr>
              <a:t>Tây</a:t>
            </a:r>
            <a:r>
              <a:rPr lang="en-US" sz="5400" dirty="0">
                <a:solidFill>
                  <a:srgbClr val="0000CC"/>
                </a:solidFill>
              </a:rPr>
              <a:t> </a:t>
            </a:r>
            <a:r>
              <a:rPr lang="en-US" sz="5400" dirty="0" err="1">
                <a:solidFill>
                  <a:srgbClr val="0000CC"/>
                </a:solidFill>
              </a:rPr>
              <a:t>Đô</a:t>
            </a:r>
            <a:endParaRPr lang="en-US" sz="5400" dirty="0">
              <a:solidFill>
                <a:srgbClr val="0000CC"/>
              </a:solidFill>
            </a:endParaRPr>
          </a:p>
        </p:txBody>
      </p:sp>
    </p:spTree>
    <p:extLst>
      <p:ext uri="{BB962C8B-B14F-4D97-AF65-F5344CB8AC3E}">
        <p14:creationId xmlns:p14="http://schemas.microsoft.com/office/powerpoint/2010/main" xmlns="" val="53071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1219200" y="685800"/>
            <a:ext cx="73152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endParaRPr lang="en-US" sz="2800" b="0" i="1">
              <a:latin typeface="VNI-Book" pitchFamily="2" charset="0"/>
            </a:endParaRPr>
          </a:p>
        </p:txBody>
      </p:sp>
      <p:sp>
        <p:nvSpPr>
          <p:cNvPr id="34820" name="Text Box 5"/>
          <p:cNvSpPr txBox="1">
            <a:spLocks noChangeArrowheads="1"/>
          </p:cNvSpPr>
          <p:nvPr/>
        </p:nvSpPr>
        <p:spPr bwMode="auto">
          <a:xfrm>
            <a:off x="304800" y="3733800"/>
            <a:ext cx="76962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endParaRPr lang="en-US" sz="2800" b="0">
              <a:latin typeface="VNI-Book" pitchFamily="2" charset="0"/>
            </a:endParaRPr>
          </a:p>
        </p:txBody>
      </p:sp>
      <p:sp>
        <p:nvSpPr>
          <p:cNvPr id="101383" name="Rectangle 7"/>
          <p:cNvSpPr>
            <a:spLocks noGrp="1" noChangeArrowheads="1"/>
          </p:cNvSpPr>
          <p:nvPr>
            <p:ph type="title" idx="4294967295"/>
          </p:nvPr>
        </p:nvSpPr>
        <p:spPr>
          <a:xfrm>
            <a:off x="2133600" y="152400"/>
            <a:ext cx="7010400" cy="914400"/>
          </a:xfrm>
        </p:spPr>
        <p:txBody>
          <a:bodyPr>
            <a:normAutofit fontScale="90000"/>
          </a:bodyPr>
          <a:lstStyle/>
          <a:p>
            <a:pPr eaLnBrk="1" hangingPunct="1"/>
            <a:r>
              <a:rPr lang="en-US" sz="4000" b="1" smtClean="0">
                <a:solidFill>
                  <a:srgbClr val="0033CC"/>
                </a:solidFill>
              </a:rPr>
              <a:t/>
            </a:r>
            <a:br>
              <a:rPr lang="en-US" sz="4000" b="1" smtClean="0">
                <a:solidFill>
                  <a:srgbClr val="0033CC"/>
                </a:solidFill>
              </a:rPr>
            </a:br>
            <a:endParaRPr lang="en-US" sz="4000" b="1" smtClean="0">
              <a:solidFill>
                <a:srgbClr val="0033CC"/>
              </a:solidFill>
            </a:endParaRPr>
          </a:p>
        </p:txBody>
      </p:sp>
      <p:sp>
        <p:nvSpPr>
          <p:cNvPr id="34823" name="Rectangle 8"/>
          <p:cNvSpPr>
            <a:spLocks noGrp="1" noChangeArrowheads="1"/>
          </p:cNvSpPr>
          <p:nvPr>
            <p:ph type="body" idx="4294967295"/>
          </p:nvPr>
        </p:nvSpPr>
        <p:spPr>
          <a:xfrm>
            <a:off x="0" y="990600"/>
            <a:ext cx="8229600" cy="4525963"/>
          </a:xfrm>
        </p:spPr>
        <p:txBody>
          <a:bodyPr/>
          <a:lstStyle/>
          <a:p>
            <a:pPr eaLnBrk="1" hangingPunct="1"/>
            <a:endParaRPr lang="en-US" b="1" smtClean="0">
              <a:solidFill>
                <a:srgbClr val="FF0000"/>
              </a:solidFill>
            </a:endParaRPr>
          </a:p>
          <a:p>
            <a:pPr eaLnBrk="1" hangingPunct="1"/>
            <a:endParaRPr lang="en-US" b="1" smtClean="0">
              <a:solidFill>
                <a:srgbClr val="FF0000"/>
              </a:solidFill>
            </a:endParaRPr>
          </a:p>
        </p:txBody>
      </p:sp>
      <p:sp>
        <p:nvSpPr>
          <p:cNvPr id="34824" name="Text Box 9"/>
          <p:cNvSpPr txBox="1">
            <a:spLocks noChangeArrowheads="1"/>
          </p:cNvSpPr>
          <p:nvPr/>
        </p:nvSpPr>
        <p:spPr bwMode="auto">
          <a:xfrm>
            <a:off x="2887362" y="582827"/>
            <a:ext cx="24384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4000">
                <a:solidFill>
                  <a:srgbClr val="0033CC"/>
                </a:solidFill>
                <a:latin typeface="Arial" pitchFamily="34" charset="0"/>
              </a:rPr>
              <a:t>DẶN DÒ</a:t>
            </a:r>
          </a:p>
        </p:txBody>
      </p:sp>
      <p:sp>
        <p:nvSpPr>
          <p:cNvPr id="34825" name="Text Box 10"/>
          <p:cNvSpPr txBox="1">
            <a:spLocks noChangeArrowheads="1"/>
          </p:cNvSpPr>
          <p:nvPr/>
        </p:nvSpPr>
        <p:spPr bwMode="auto">
          <a:xfrm>
            <a:off x="304800" y="1317754"/>
            <a:ext cx="8686800" cy="40934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buFontTx/>
              <a:buChar char="-"/>
            </a:pPr>
            <a:r>
              <a:rPr lang="en-US" sz="4400" dirty="0">
                <a:solidFill>
                  <a:srgbClr val="FF3300"/>
                </a:solidFill>
                <a:latin typeface="Arial" pitchFamily="34" charset="0"/>
              </a:rPr>
              <a:t> </a:t>
            </a:r>
            <a:r>
              <a:rPr lang="en-US" sz="4400" dirty="0" err="1">
                <a:solidFill>
                  <a:srgbClr val="FF3300"/>
                </a:solidFill>
                <a:latin typeface="Arial" pitchFamily="34" charset="0"/>
              </a:rPr>
              <a:t>Xác</a:t>
            </a:r>
            <a:r>
              <a:rPr lang="en-US" sz="4400" dirty="0">
                <a:solidFill>
                  <a:srgbClr val="FF3300"/>
                </a:solidFill>
                <a:latin typeface="Arial" pitchFamily="34" charset="0"/>
              </a:rPr>
              <a:t> </a:t>
            </a:r>
            <a:r>
              <a:rPr lang="en-US" sz="4400" dirty="0" err="1">
                <a:solidFill>
                  <a:srgbClr val="FF3300"/>
                </a:solidFill>
                <a:latin typeface="Arial" pitchFamily="34" charset="0"/>
              </a:rPr>
              <a:t>định</a:t>
            </a:r>
            <a:r>
              <a:rPr lang="en-US" sz="4400" dirty="0">
                <a:solidFill>
                  <a:srgbClr val="FF3300"/>
                </a:solidFill>
                <a:latin typeface="Arial" pitchFamily="34" charset="0"/>
              </a:rPr>
              <a:t> </a:t>
            </a:r>
            <a:r>
              <a:rPr lang="en-US" sz="4400" dirty="0" err="1">
                <a:solidFill>
                  <a:srgbClr val="FF3300"/>
                </a:solidFill>
                <a:latin typeface="Arial" pitchFamily="34" charset="0"/>
              </a:rPr>
              <a:t>địa</a:t>
            </a:r>
            <a:r>
              <a:rPr lang="en-US" sz="4400" dirty="0">
                <a:solidFill>
                  <a:srgbClr val="FF3300"/>
                </a:solidFill>
                <a:latin typeface="Arial" pitchFamily="34" charset="0"/>
              </a:rPr>
              <a:t> </a:t>
            </a:r>
            <a:r>
              <a:rPr lang="en-US" sz="4400" dirty="0" err="1">
                <a:solidFill>
                  <a:srgbClr val="FF3300"/>
                </a:solidFill>
                <a:latin typeface="Arial" pitchFamily="34" charset="0"/>
              </a:rPr>
              <a:t>phận</a:t>
            </a:r>
            <a:r>
              <a:rPr lang="en-US" sz="4400" dirty="0">
                <a:solidFill>
                  <a:srgbClr val="FF3300"/>
                </a:solidFill>
                <a:latin typeface="Arial" pitchFamily="34" charset="0"/>
              </a:rPr>
              <a:t> </a:t>
            </a:r>
            <a:r>
              <a:rPr lang="en-US" sz="4400" dirty="0" err="1">
                <a:solidFill>
                  <a:srgbClr val="FF3300"/>
                </a:solidFill>
                <a:latin typeface="Arial" pitchFamily="34" charset="0"/>
              </a:rPr>
              <a:t>Đàng</a:t>
            </a:r>
            <a:r>
              <a:rPr lang="en-US" sz="4400" dirty="0">
                <a:solidFill>
                  <a:srgbClr val="FF3300"/>
                </a:solidFill>
                <a:latin typeface="Arial" pitchFamily="34" charset="0"/>
              </a:rPr>
              <a:t> </a:t>
            </a:r>
            <a:r>
              <a:rPr lang="en-US" sz="4000" dirty="0" err="1">
                <a:solidFill>
                  <a:srgbClr val="FF3300"/>
                </a:solidFill>
                <a:latin typeface="Arial" pitchFamily="34" charset="0"/>
              </a:rPr>
              <a:t>Ngoài</a:t>
            </a:r>
            <a:r>
              <a:rPr lang="en-US" sz="4000" dirty="0">
                <a:solidFill>
                  <a:srgbClr val="FF3300"/>
                </a:solidFill>
                <a:latin typeface="Arial" pitchFamily="34" charset="0"/>
              </a:rPr>
              <a:t>, </a:t>
            </a:r>
            <a:r>
              <a:rPr lang="en-US" sz="4000" dirty="0" err="1">
                <a:solidFill>
                  <a:srgbClr val="FF3300"/>
                </a:solidFill>
                <a:latin typeface="Arial" pitchFamily="34" charset="0"/>
              </a:rPr>
              <a:t>Đàng</a:t>
            </a:r>
            <a:r>
              <a:rPr lang="en-US" sz="4000" dirty="0">
                <a:solidFill>
                  <a:srgbClr val="FF3300"/>
                </a:solidFill>
                <a:latin typeface="Arial" pitchFamily="34" charset="0"/>
              </a:rPr>
              <a:t> </a:t>
            </a:r>
            <a:r>
              <a:rPr lang="en-US" sz="4000" dirty="0" err="1">
                <a:solidFill>
                  <a:srgbClr val="FF3300"/>
                </a:solidFill>
                <a:latin typeface="Arial" pitchFamily="34" charset="0"/>
              </a:rPr>
              <a:t>Trong</a:t>
            </a:r>
            <a:r>
              <a:rPr lang="en-US" sz="4000" dirty="0">
                <a:solidFill>
                  <a:srgbClr val="FF3300"/>
                </a:solidFill>
                <a:latin typeface="Arial" pitchFamily="34" charset="0"/>
              </a:rPr>
              <a:t> </a:t>
            </a:r>
            <a:r>
              <a:rPr lang="en-US" sz="4000" dirty="0" err="1">
                <a:solidFill>
                  <a:srgbClr val="FF3300"/>
                </a:solidFill>
                <a:latin typeface="Arial" pitchFamily="34" charset="0"/>
              </a:rPr>
              <a:t>trên</a:t>
            </a:r>
            <a:r>
              <a:rPr lang="en-US" sz="4000" dirty="0">
                <a:solidFill>
                  <a:srgbClr val="FF3300"/>
                </a:solidFill>
                <a:latin typeface="Arial" pitchFamily="34" charset="0"/>
              </a:rPr>
              <a:t> </a:t>
            </a:r>
            <a:r>
              <a:rPr lang="en-US" sz="4000" dirty="0" err="1">
                <a:solidFill>
                  <a:srgbClr val="FF3300"/>
                </a:solidFill>
                <a:latin typeface="Arial" pitchFamily="34" charset="0"/>
              </a:rPr>
              <a:t>lược</a:t>
            </a:r>
            <a:r>
              <a:rPr lang="en-US" sz="4000" dirty="0">
                <a:solidFill>
                  <a:srgbClr val="FF3300"/>
                </a:solidFill>
                <a:latin typeface="Arial" pitchFamily="34" charset="0"/>
              </a:rPr>
              <a:t> </a:t>
            </a:r>
            <a:r>
              <a:rPr lang="en-US" sz="4000" dirty="0" err="1">
                <a:solidFill>
                  <a:srgbClr val="FF3300"/>
                </a:solidFill>
                <a:latin typeface="Arial" pitchFamily="34" charset="0"/>
              </a:rPr>
              <a:t>đồ</a:t>
            </a:r>
            <a:r>
              <a:rPr lang="en-US" sz="4000" dirty="0">
                <a:solidFill>
                  <a:srgbClr val="FF3300"/>
                </a:solidFill>
                <a:latin typeface="Arial" pitchFamily="34" charset="0"/>
              </a:rPr>
              <a:t>.</a:t>
            </a:r>
          </a:p>
          <a:p>
            <a:pPr eaLnBrk="1" hangingPunct="1">
              <a:spcBef>
                <a:spcPct val="50000"/>
              </a:spcBef>
              <a:buFontTx/>
              <a:buChar char="-"/>
            </a:pPr>
            <a:r>
              <a:rPr lang="en-US" sz="4400" dirty="0">
                <a:solidFill>
                  <a:srgbClr val="FF3300"/>
                </a:solidFill>
                <a:latin typeface="Arial" pitchFamily="34" charset="0"/>
              </a:rPr>
              <a:t> </a:t>
            </a:r>
            <a:r>
              <a:rPr lang="en-US" sz="4400" dirty="0" err="1">
                <a:solidFill>
                  <a:srgbClr val="FF3300"/>
                </a:solidFill>
                <a:latin typeface="Arial" pitchFamily="34" charset="0"/>
              </a:rPr>
              <a:t>Học</a:t>
            </a:r>
            <a:r>
              <a:rPr lang="en-US" sz="4400" dirty="0">
                <a:solidFill>
                  <a:srgbClr val="FF3300"/>
                </a:solidFill>
                <a:latin typeface="Arial" pitchFamily="34" charset="0"/>
              </a:rPr>
              <a:t> </a:t>
            </a:r>
            <a:r>
              <a:rPr lang="en-US" sz="4400" dirty="0" err="1">
                <a:solidFill>
                  <a:srgbClr val="FF3300"/>
                </a:solidFill>
                <a:latin typeface="Arial" pitchFamily="34" charset="0"/>
              </a:rPr>
              <a:t>ghi</a:t>
            </a:r>
            <a:r>
              <a:rPr lang="en-US" sz="4400" dirty="0">
                <a:solidFill>
                  <a:srgbClr val="FF3300"/>
                </a:solidFill>
                <a:latin typeface="Arial" pitchFamily="34" charset="0"/>
              </a:rPr>
              <a:t> </a:t>
            </a:r>
            <a:r>
              <a:rPr lang="en-US" sz="4400" dirty="0" err="1">
                <a:solidFill>
                  <a:srgbClr val="FF3300"/>
                </a:solidFill>
                <a:latin typeface="Arial" pitchFamily="34" charset="0"/>
              </a:rPr>
              <a:t>nhớ</a:t>
            </a:r>
            <a:r>
              <a:rPr lang="en-US" sz="4400" dirty="0">
                <a:solidFill>
                  <a:srgbClr val="FF3300"/>
                </a:solidFill>
                <a:latin typeface="Arial" pitchFamily="34" charset="0"/>
              </a:rPr>
              <a:t> </a:t>
            </a:r>
          </a:p>
          <a:p>
            <a:pPr eaLnBrk="1" hangingPunct="1">
              <a:spcBef>
                <a:spcPct val="50000"/>
              </a:spcBef>
              <a:buFontTx/>
              <a:buChar char="-"/>
            </a:pPr>
            <a:r>
              <a:rPr lang="en-US" sz="4400" dirty="0">
                <a:solidFill>
                  <a:srgbClr val="FF3300"/>
                </a:solidFill>
                <a:latin typeface="Arial" pitchFamily="34" charset="0"/>
              </a:rPr>
              <a:t> </a:t>
            </a:r>
            <a:r>
              <a:rPr lang="en-US" sz="4400" dirty="0" err="1">
                <a:solidFill>
                  <a:srgbClr val="FF3300"/>
                </a:solidFill>
                <a:latin typeface="Arial" pitchFamily="34" charset="0"/>
              </a:rPr>
              <a:t>Chuẩn</a:t>
            </a:r>
            <a:r>
              <a:rPr lang="en-US" sz="4400" dirty="0">
                <a:solidFill>
                  <a:srgbClr val="FF3300"/>
                </a:solidFill>
                <a:latin typeface="Arial" pitchFamily="34" charset="0"/>
              </a:rPr>
              <a:t> </a:t>
            </a:r>
            <a:r>
              <a:rPr lang="en-US" sz="4400" dirty="0" err="1">
                <a:solidFill>
                  <a:srgbClr val="FF3300"/>
                </a:solidFill>
                <a:latin typeface="Arial" pitchFamily="34" charset="0"/>
              </a:rPr>
              <a:t>bị</a:t>
            </a:r>
            <a:r>
              <a:rPr lang="en-US" sz="4400" dirty="0">
                <a:solidFill>
                  <a:srgbClr val="FF3300"/>
                </a:solidFill>
                <a:latin typeface="Arial" pitchFamily="34" charset="0"/>
              </a:rPr>
              <a:t>: </a:t>
            </a:r>
            <a:r>
              <a:rPr lang="en-US" sz="4400" dirty="0" err="1">
                <a:solidFill>
                  <a:srgbClr val="FF3300"/>
                </a:solidFill>
                <a:latin typeface="Arial" pitchFamily="34" charset="0"/>
              </a:rPr>
              <a:t>Cuộc</a:t>
            </a:r>
            <a:r>
              <a:rPr lang="en-US" sz="4400" dirty="0">
                <a:solidFill>
                  <a:srgbClr val="FF3300"/>
                </a:solidFill>
                <a:latin typeface="Arial" pitchFamily="34" charset="0"/>
              </a:rPr>
              <a:t> </a:t>
            </a:r>
            <a:r>
              <a:rPr lang="en-US" sz="4400" dirty="0" err="1">
                <a:solidFill>
                  <a:srgbClr val="FF3300"/>
                </a:solidFill>
                <a:latin typeface="Arial" pitchFamily="34" charset="0"/>
              </a:rPr>
              <a:t>khẩn</a:t>
            </a:r>
            <a:r>
              <a:rPr lang="en-US" sz="4400" dirty="0">
                <a:solidFill>
                  <a:srgbClr val="FF3300"/>
                </a:solidFill>
                <a:latin typeface="Arial" pitchFamily="34" charset="0"/>
              </a:rPr>
              <a:t> </a:t>
            </a:r>
            <a:r>
              <a:rPr lang="en-US" sz="4400" dirty="0" err="1">
                <a:solidFill>
                  <a:srgbClr val="FF3300"/>
                </a:solidFill>
                <a:latin typeface="Arial" pitchFamily="34" charset="0"/>
              </a:rPr>
              <a:t>hoang</a:t>
            </a:r>
            <a:r>
              <a:rPr lang="en-US" sz="4400" dirty="0">
                <a:solidFill>
                  <a:srgbClr val="FF3300"/>
                </a:solidFill>
                <a:latin typeface="Arial" pitchFamily="34" charset="0"/>
              </a:rPr>
              <a:t> ở </a:t>
            </a:r>
            <a:r>
              <a:rPr lang="en-US" sz="4400" dirty="0" err="1">
                <a:solidFill>
                  <a:srgbClr val="FF3300"/>
                </a:solidFill>
                <a:latin typeface="Arial" pitchFamily="34" charset="0"/>
              </a:rPr>
              <a:t>Đàng</a:t>
            </a:r>
            <a:r>
              <a:rPr lang="en-US" sz="4400" dirty="0">
                <a:solidFill>
                  <a:srgbClr val="FF3300"/>
                </a:solidFill>
                <a:latin typeface="Arial" pitchFamily="34" charset="0"/>
              </a:rPr>
              <a:t> </a:t>
            </a:r>
            <a:r>
              <a:rPr lang="en-US" sz="4400" dirty="0" err="1">
                <a:solidFill>
                  <a:srgbClr val="FF3300"/>
                </a:solidFill>
                <a:latin typeface="Arial" pitchFamily="34" charset="0"/>
              </a:rPr>
              <a:t>Trong</a:t>
            </a:r>
            <a:endParaRPr lang="en-US" sz="4400" dirty="0">
              <a:solidFill>
                <a:srgbClr val="FF3300"/>
              </a:solidFill>
              <a:latin typeface="Arial" pitchFamily="34" charset="0"/>
            </a:endParaRPr>
          </a:p>
        </p:txBody>
      </p:sp>
    </p:spTree>
    <p:extLst>
      <p:ext uri="{BB962C8B-B14F-4D97-AF65-F5344CB8AC3E}">
        <p14:creationId xmlns:p14="http://schemas.microsoft.com/office/powerpoint/2010/main" xmlns="" val="3014083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01383"/>
                                        </p:tgtEl>
                                        <p:attrNameLst>
                                          <p:attrName>style.visibility</p:attrName>
                                        </p:attrNameLst>
                                      </p:cBhvr>
                                      <p:to>
                                        <p:strVal val="visible"/>
                                      </p:to>
                                    </p:set>
                                    <p:anim calcmode="lin" valueType="num">
                                      <p:cBhvr additive="base">
                                        <p:cTn id="7" dur="500" fill="hold"/>
                                        <p:tgtEl>
                                          <p:spTgt spid="101383"/>
                                        </p:tgtEl>
                                        <p:attrNameLst>
                                          <p:attrName>ppt_x</p:attrName>
                                        </p:attrNameLst>
                                      </p:cBhvr>
                                      <p:tavLst>
                                        <p:tav tm="0">
                                          <p:val>
                                            <p:strVal val="1+#ppt_w/2"/>
                                          </p:val>
                                        </p:tav>
                                        <p:tav tm="100000">
                                          <p:val>
                                            <p:strVal val="#ppt_x"/>
                                          </p:val>
                                        </p:tav>
                                      </p:tavLst>
                                    </p:anim>
                                    <p:anim calcmode="lin" valueType="num">
                                      <p:cBhvr additive="base">
                                        <p:cTn id="8" dur="500" fill="hold"/>
                                        <p:tgtEl>
                                          <p:spTgt spid="1013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ownloads\Các loại lớp 4B\BÀI GIẢNG POI\Tuần 25\đẹp cvvv\34685754_1593697454090066_883336272976805888_n.jpg"/>
          <p:cNvPicPr>
            <a:picLocks noChangeAspect="1" noChangeArrowheads="1"/>
          </p:cNvPicPr>
          <p:nvPr/>
        </p:nvPicPr>
        <p:blipFill>
          <a:blip r:embed="rId2"/>
          <a:srcRect/>
          <a:stretch>
            <a:fillRect/>
          </a:stretch>
        </p:blipFill>
        <p:spPr bwMode="auto">
          <a:xfrm>
            <a:off x="0" y="-166688"/>
            <a:ext cx="9144000" cy="71913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97" y="1752600"/>
            <a:ext cx="8839200" cy="3046988"/>
          </a:xfrm>
          <a:prstGeom prst="rect">
            <a:avLst/>
          </a:prstGeom>
        </p:spPr>
        <p:txBody>
          <a:bodyPr wrap="square">
            <a:spAutoFit/>
          </a:bodyPr>
          <a:lstStyle/>
          <a:p>
            <a:r>
              <a:rPr lang="en-US" sz="4800" b="1" dirty="0">
                <a:latin typeface="Arial" pitchFamily="34" charset="0"/>
                <a:cs typeface="Arial" pitchFamily="34" charset="0"/>
              </a:rPr>
              <a:t>T</a:t>
            </a:r>
            <a:r>
              <a:rPr lang="vi-VN" sz="4800" b="1" dirty="0" smtClean="0">
                <a:latin typeface="Arial" pitchFamily="34" charset="0"/>
                <a:cs typeface="Arial" pitchFamily="34" charset="0"/>
              </a:rPr>
              <a:t>ìm </a:t>
            </a:r>
            <a:r>
              <a:rPr lang="vi-VN" sz="4800" b="1" dirty="0">
                <a:latin typeface="Arial" pitchFamily="34" charset="0"/>
                <a:cs typeface="Arial" pitchFamily="34" charset="0"/>
              </a:rPr>
              <a:t>những biểu hiện cho thấy sự suy sụp của triều đình nhà Hậu Lê từ đầu thế kỉ XVI</a:t>
            </a:r>
            <a:r>
              <a:rPr lang="vi-VN" sz="4800" b="1" dirty="0" smtClean="0">
                <a:latin typeface="Arial" pitchFamily="34" charset="0"/>
                <a:cs typeface="Arial" pitchFamily="34" charset="0"/>
              </a:rPr>
              <a:t>.</a:t>
            </a:r>
            <a:endParaRPr lang="en-US" sz="4800" b="1" dirty="0">
              <a:latin typeface="Arial" pitchFamily="34" charset="0"/>
              <a:cs typeface="Arial" pitchFamily="34" charset="0"/>
            </a:endParaRPr>
          </a:p>
        </p:txBody>
      </p:sp>
      <p:sp>
        <p:nvSpPr>
          <p:cNvPr id="3" name="Rectangle 2"/>
          <p:cNvSpPr/>
          <p:nvPr/>
        </p:nvSpPr>
        <p:spPr>
          <a:xfrm>
            <a:off x="76200" y="369906"/>
            <a:ext cx="8725466" cy="769441"/>
          </a:xfrm>
          <a:prstGeom prst="rect">
            <a:avLst/>
          </a:prstGeom>
        </p:spPr>
        <p:txBody>
          <a:bodyPr wrap="none">
            <a:spAutoFit/>
          </a:bodyPr>
          <a:lstStyle/>
          <a:p>
            <a:r>
              <a:rPr lang="en-US" sz="4400" b="1" dirty="0" err="1" smtClean="0">
                <a:solidFill>
                  <a:srgbClr val="FF0000"/>
                </a:solidFill>
              </a:rPr>
              <a:t>Đọc</a:t>
            </a:r>
            <a:r>
              <a:rPr lang="en-US" sz="4400" b="1" dirty="0" smtClean="0">
                <a:solidFill>
                  <a:srgbClr val="FF0000"/>
                </a:solidFill>
              </a:rPr>
              <a:t> </a:t>
            </a:r>
            <a:r>
              <a:rPr lang="en-US" sz="4400" b="1" dirty="0" err="1" smtClean="0">
                <a:solidFill>
                  <a:srgbClr val="FF0000"/>
                </a:solidFill>
              </a:rPr>
              <a:t>thầm</a:t>
            </a:r>
            <a:r>
              <a:rPr lang="en-US" sz="4400" b="1" dirty="0" smtClean="0">
                <a:solidFill>
                  <a:srgbClr val="FF0000"/>
                </a:solidFill>
              </a:rPr>
              <a:t> </a:t>
            </a:r>
            <a:r>
              <a:rPr lang="en-US" sz="4400" b="1" dirty="0" err="1" smtClean="0">
                <a:solidFill>
                  <a:srgbClr val="FF0000"/>
                </a:solidFill>
              </a:rPr>
              <a:t>từ</a:t>
            </a:r>
            <a:r>
              <a:rPr lang="en-US" sz="4400" b="1" dirty="0" smtClean="0">
                <a:solidFill>
                  <a:srgbClr val="FF0000"/>
                </a:solidFill>
              </a:rPr>
              <a:t> </a:t>
            </a:r>
            <a:r>
              <a:rPr lang="en-US" sz="4400" b="1" dirty="0" err="1" smtClean="0">
                <a:solidFill>
                  <a:srgbClr val="FF0000"/>
                </a:solidFill>
              </a:rPr>
              <a:t>đầu</a:t>
            </a:r>
            <a:r>
              <a:rPr lang="en-US" sz="4400" b="1" dirty="0" smtClean="0">
                <a:solidFill>
                  <a:srgbClr val="FF0000"/>
                </a:solidFill>
              </a:rPr>
              <a:t> </a:t>
            </a:r>
            <a:r>
              <a:rPr lang="en-US" sz="4400" b="1" dirty="0" err="1" smtClean="0">
                <a:solidFill>
                  <a:srgbClr val="FF0000"/>
                </a:solidFill>
              </a:rPr>
              <a:t>cho</a:t>
            </a:r>
            <a:r>
              <a:rPr lang="en-US" sz="4400" b="1" dirty="0" smtClean="0">
                <a:solidFill>
                  <a:srgbClr val="FF0000"/>
                </a:solidFill>
              </a:rPr>
              <a:t> </a:t>
            </a:r>
            <a:r>
              <a:rPr lang="en-US" sz="4400" b="1" dirty="0" err="1" smtClean="0">
                <a:solidFill>
                  <a:srgbClr val="FF0000"/>
                </a:solidFill>
              </a:rPr>
              <a:t>đến</a:t>
            </a:r>
            <a:r>
              <a:rPr lang="en-US" sz="4400" b="1" dirty="0" smtClean="0">
                <a:solidFill>
                  <a:srgbClr val="FF0000"/>
                </a:solidFill>
              </a:rPr>
              <a:t> “ </a:t>
            </a:r>
            <a:r>
              <a:rPr lang="en-US" sz="4400" b="1" dirty="0" err="1" smtClean="0">
                <a:solidFill>
                  <a:srgbClr val="FF0000"/>
                </a:solidFill>
              </a:rPr>
              <a:t>loạn</a:t>
            </a:r>
            <a:r>
              <a:rPr lang="en-US" sz="4400" b="1" dirty="0" smtClean="0">
                <a:solidFill>
                  <a:srgbClr val="FF0000"/>
                </a:solidFill>
              </a:rPr>
              <a:t> </a:t>
            </a:r>
            <a:r>
              <a:rPr lang="en-US" sz="4400" b="1" dirty="0" err="1" smtClean="0">
                <a:solidFill>
                  <a:srgbClr val="FF0000"/>
                </a:solidFill>
              </a:rPr>
              <a:t>lạc</a:t>
            </a:r>
            <a:r>
              <a:rPr lang="en-US" sz="4400" b="1" dirty="0" smtClean="0">
                <a:solidFill>
                  <a:srgbClr val="FF0000"/>
                </a:solidFill>
              </a:rPr>
              <a:t>”</a:t>
            </a:r>
            <a:endParaRPr lang="en-US" sz="4400" dirty="0">
              <a:solidFill>
                <a:srgbClr val="FF0000"/>
              </a:solidFill>
            </a:endParaRPr>
          </a:p>
        </p:txBody>
      </p:sp>
    </p:spTree>
    <p:extLst>
      <p:ext uri="{BB962C8B-B14F-4D97-AF65-F5344CB8AC3E}">
        <p14:creationId xmlns:p14="http://schemas.microsoft.com/office/powerpoint/2010/main" xmlns="" val="6847626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WordArt 2"/>
          <p:cNvSpPr>
            <a:spLocks noChangeArrowheads="1" noChangeShapeType="1" noTextEdit="1"/>
          </p:cNvSpPr>
          <p:nvPr/>
        </p:nvSpPr>
        <p:spPr bwMode="auto">
          <a:xfrm>
            <a:off x="990963" y="838201"/>
            <a:ext cx="7771504" cy="1636713"/>
          </a:xfrm>
          <a:prstGeom prst="rect">
            <a:avLst/>
          </a:prstGeom>
        </p:spPr>
        <p:txBody>
          <a:bodyPr wrap="none" fromWordArt="1">
            <a:prstTxWarp prst="textPlain">
              <a:avLst>
                <a:gd name="adj" fmla="val 50000"/>
              </a:avLst>
            </a:prstTxWarp>
          </a:bodyPr>
          <a:lstStyle/>
          <a:p>
            <a:r>
              <a:rPr lang="en-US" sz="3600" kern="10" dirty="0" err="1">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Giờ</a:t>
            </a:r>
            <a:r>
              <a:rPr lang="en-US" sz="3600" kern="10" dirty="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kern="10" dirty="0" err="1">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học</a:t>
            </a:r>
            <a:r>
              <a:rPr lang="en-US" sz="3600" kern="10" dirty="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kern="10" dirty="0" err="1">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kết</a:t>
            </a:r>
            <a:r>
              <a:rPr lang="en-US" sz="3600" kern="10" dirty="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kern="10" dirty="0" err="1" smtClean="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thúc</a:t>
            </a:r>
            <a:r>
              <a:rPr lang="en-US" sz="3600" kern="10" dirty="0" smtClean="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kern="10" smtClean="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rPr>
              <a:t>rồi.</a:t>
            </a:r>
            <a:endParaRPr lang="en-US" sz="3600" kern="10">
              <a:ln w="9525">
                <a:no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31747" name="WordArt 3"/>
          <p:cNvSpPr>
            <a:spLocks noChangeArrowheads="1" noChangeShapeType="1" noTextEdit="1"/>
          </p:cNvSpPr>
          <p:nvPr/>
        </p:nvSpPr>
        <p:spPr bwMode="auto">
          <a:xfrm>
            <a:off x="304715" y="4114800"/>
            <a:ext cx="8534571" cy="2057400"/>
          </a:xfrm>
          <a:prstGeom prst="rect">
            <a:avLst/>
          </a:prstGeom>
        </p:spPr>
        <p:txBody>
          <a:bodyPr wrap="none" fromWordArt="1">
            <a:prstTxWarp prst="textTriangleInverted">
              <a:avLst>
                <a:gd name="adj" fmla="val 50000"/>
              </a:avLst>
            </a:prstTxWarp>
          </a:bodyPr>
          <a:lstStyle/>
          <a:p>
            <a:r>
              <a:rPr lang="en-US" sz="3600" kern="10">
                <a:ln w="9525">
                  <a:solidFill>
                    <a:srgbClr val="000000"/>
                  </a:solidFill>
                  <a:round/>
                  <a:headEnd/>
                  <a:tailEnd/>
                </a:ln>
                <a:solidFill>
                  <a:srgbClr val="FF9900"/>
                </a:solidFill>
                <a:latin typeface="Times New Roman"/>
                <a:cs typeface="Times New Roman"/>
              </a:rPr>
              <a:t>CHÚC CÁC EM  CHĂM NGOAN,HỌC GIỎI!</a:t>
            </a:r>
          </a:p>
        </p:txBody>
      </p:sp>
      <p:pic>
        <p:nvPicPr>
          <p:cNvPr id="31748" name="Picture 4" descr="hoa4"/>
          <p:cNvPicPr>
            <a:picLocks noChangeAspect="1" noChangeArrowheads="1" noCrop="1"/>
          </p:cNvPicPr>
          <p:nvPr/>
        </p:nvPicPr>
        <p:blipFill>
          <a:blip r:embed="rId2"/>
          <a:srcRect/>
          <a:stretch>
            <a:fillRect/>
          </a:stretch>
        </p:blipFill>
        <p:spPr bwMode="auto">
          <a:xfrm>
            <a:off x="3657857" y="3008313"/>
            <a:ext cx="2199579" cy="982662"/>
          </a:xfrm>
          <a:prstGeom prst="rect">
            <a:avLst/>
          </a:prstGeom>
          <a:noFill/>
          <a:ln w="9525">
            <a:noFill/>
            <a:miter lim="800000"/>
            <a:headEnd/>
            <a:tailEnd/>
          </a:ln>
        </p:spPr>
      </p:pic>
      <p:pic>
        <p:nvPicPr>
          <p:cNvPr id="31749" name="Picture 5" descr="hoa4"/>
          <p:cNvPicPr>
            <a:picLocks noChangeAspect="1" noChangeArrowheads="1" noCrop="1"/>
          </p:cNvPicPr>
          <p:nvPr/>
        </p:nvPicPr>
        <p:blipFill>
          <a:blip r:embed="rId2"/>
          <a:srcRect/>
          <a:stretch>
            <a:fillRect/>
          </a:stretch>
        </p:blipFill>
        <p:spPr bwMode="auto">
          <a:xfrm>
            <a:off x="5867678" y="3008313"/>
            <a:ext cx="2199579" cy="982662"/>
          </a:xfrm>
          <a:prstGeom prst="rect">
            <a:avLst/>
          </a:prstGeom>
          <a:noFill/>
          <a:ln w="9525">
            <a:noFill/>
            <a:miter lim="800000"/>
            <a:headEnd/>
            <a:tailEnd/>
          </a:ln>
        </p:spPr>
      </p:pic>
      <p:pic>
        <p:nvPicPr>
          <p:cNvPr id="31750" name="Picture 6" descr="hoa4"/>
          <p:cNvPicPr>
            <a:picLocks noChangeAspect="1" noChangeArrowheads="1" noCrop="1"/>
          </p:cNvPicPr>
          <p:nvPr/>
        </p:nvPicPr>
        <p:blipFill>
          <a:blip r:embed="rId2"/>
          <a:srcRect/>
          <a:stretch>
            <a:fillRect/>
          </a:stretch>
        </p:blipFill>
        <p:spPr bwMode="auto">
          <a:xfrm>
            <a:off x="1448035" y="3008313"/>
            <a:ext cx="2199579" cy="982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281" y="838200"/>
            <a:ext cx="8610600" cy="5078313"/>
          </a:xfrm>
          <a:prstGeom prst="rect">
            <a:avLst/>
          </a:prstGeom>
        </p:spPr>
        <p:txBody>
          <a:bodyPr wrap="square">
            <a:spAutoFit/>
          </a:bodyPr>
          <a:lstStyle/>
          <a:p>
            <a:r>
              <a:rPr lang="de-DE" sz="3600" b="1" dirty="0">
                <a:solidFill>
                  <a:srgbClr val="0000CC"/>
                </a:solidFill>
                <a:latin typeface="Arial" pitchFamily="34" charset="0"/>
                <a:cs typeface="Arial" pitchFamily="34" charset="0"/>
              </a:rPr>
              <a:t>+ Vua chỉ bày trò ăn chơi xa xỉ suốt ngày đêm. </a:t>
            </a:r>
            <a:endParaRPr lang="en-US" sz="3600" b="1" dirty="0">
              <a:solidFill>
                <a:srgbClr val="0000CC"/>
              </a:solidFill>
              <a:latin typeface="Arial" pitchFamily="34" charset="0"/>
              <a:cs typeface="Arial" pitchFamily="34" charset="0"/>
            </a:endParaRPr>
          </a:p>
          <a:p>
            <a:r>
              <a:rPr lang="de-DE" sz="3600" b="1" dirty="0">
                <a:solidFill>
                  <a:srgbClr val="0000CC"/>
                </a:solidFill>
                <a:latin typeface="Arial" pitchFamily="34" charset="0"/>
                <a:cs typeface="Arial" pitchFamily="34" charset="0"/>
              </a:rPr>
              <a:t>+ Bắt nhân dân xây thêm nhiều cung điện. </a:t>
            </a:r>
            <a:endParaRPr lang="en-US" sz="3600" b="1" dirty="0">
              <a:solidFill>
                <a:srgbClr val="0000CC"/>
              </a:solidFill>
              <a:latin typeface="Arial" pitchFamily="34" charset="0"/>
              <a:cs typeface="Arial" pitchFamily="34" charset="0"/>
            </a:endParaRPr>
          </a:p>
          <a:p>
            <a:r>
              <a:rPr lang="de-DE" sz="3600" b="1" dirty="0">
                <a:solidFill>
                  <a:srgbClr val="0000CC"/>
                </a:solidFill>
                <a:latin typeface="Arial" pitchFamily="34" charset="0"/>
                <a:cs typeface="Arial" pitchFamily="34" charset="0"/>
              </a:rPr>
              <a:t>+ Nhân dân gọi vua Lê Uy Mục là </a:t>
            </a:r>
            <a:r>
              <a:rPr lang="de-DE" sz="3600" b="1" i="1" dirty="0">
                <a:solidFill>
                  <a:srgbClr val="0000CC"/>
                </a:solidFill>
                <a:latin typeface="Arial" pitchFamily="34" charset="0"/>
                <a:cs typeface="Arial" pitchFamily="34" charset="0"/>
              </a:rPr>
              <a:t>“Vua quỷ”</a:t>
            </a:r>
            <a:r>
              <a:rPr lang="de-DE" sz="3600" b="1" dirty="0">
                <a:solidFill>
                  <a:srgbClr val="0000CC"/>
                </a:solidFill>
                <a:latin typeface="Arial" pitchFamily="34" charset="0"/>
                <a:cs typeface="Arial" pitchFamily="34" charset="0"/>
              </a:rPr>
              <a:t> gọi vua Lê Tương Dực là </a:t>
            </a:r>
            <a:r>
              <a:rPr lang="de-DE" sz="3600" b="1" i="1" dirty="0">
                <a:solidFill>
                  <a:srgbClr val="0000CC"/>
                </a:solidFill>
                <a:latin typeface="Arial" pitchFamily="34" charset="0"/>
                <a:cs typeface="Arial" pitchFamily="34" charset="0"/>
              </a:rPr>
              <a:t>“Vua lợn”.</a:t>
            </a:r>
            <a:endParaRPr lang="en-US" sz="3600" b="1" dirty="0">
              <a:solidFill>
                <a:srgbClr val="0000CC"/>
              </a:solidFill>
              <a:latin typeface="Arial" pitchFamily="34" charset="0"/>
              <a:cs typeface="Arial" pitchFamily="34" charset="0"/>
            </a:endParaRPr>
          </a:p>
          <a:p>
            <a:r>
              <a:rPr lang="de-DE" sz="3600" b="1" dirty="0">
                <a:solidFill>
                  <a:srgbClr val="0000CC"/>
                </a:solidFill>
                <a:latin typeface="Arial" pitchFamily="34" charset="0"/>
                <a:cs typeface="Arial" pitchFamily="34" charset="0"/>
              </a:rPr>
              <a:t>+ Quan lại trong triều đình đánh giết lẫn nhau để tranh giành quyền lực. </a:t>
            </a:r>
            <a:endParaRPr lang="en-US" sz="3600" b="1" dirty="0">
              <a:solidFill>
                <a:srgbClr val="0000CC"/>
              </a:solidFill>
              <a:latin typeface="Arial" pitchFamily="34" charset="0"/>
              <a:cs typeface="Arial" pitchFamily="34" charset="0"/>
            </a:endParaRPr>
          </a:p>
        </p:txBody>
      </p:sp>
      <p:sp>
        <p:nvSpPr>
          <p:cNvPr id="3" name="Rectangle 2"/>
          <p:cNvSpPr/>
          <p:nvPr/>
        </p:nvSpPr>
        <p:spPr>
          <a:xfrm>
            <a:off x="113270" y="230832"/>
            <a:ext cx="8680622" cy="461665"/>
          </a:xfrm>
          <a:prstGeom prst="rect">
            <a:avLst/>
          </a:prstGeom>
        </p:spPr>
        <p:txBody>
          <a:bodyPr wrap="square">
            <a:spAutoFit/>
          </a:bodyPr>
          <a:lstStyle/>
          <a:p>
            <a:r>
              <a:rPr lang="en-US" sz="2400" b="1" dirty="0">
                <a:solidFill>
                  <a:srgbClr val="FF0000"/>
                </a:solidFill>
                <a:latin typeface="Arial" pitchFamily="34" charset="0"/>
                <a:cs typeface="Arial" pitchFamily="34" charset="0"/>
              </a:rPr>
              <a:t>B</a:t>
            </a:r>
            <a:r>
              <a:rPr lang="vi-VN" sz="2400" b="1" dirty="0" smtClean="0">
                <a:solidFill>
                  <a:srgbClr val="FF0000"/>
                </a:solidFill>
                <a:latin typeface="Arial" pitchFamily="34" charset="0"/>
                <a:cs typeface="Arial" pitchFamily="34" charset="0"/>
              </a:rPr>
              <a:t>iểu </a:t>
            </a:r>
            <a:r>
              <a:rPr lang="vi-VN" sz="2400" b="1" dirty="0">
                <a:solidFill>
                  <a:srgbClr val="FF0000"/>
                </a:solidFill>
                <a:latin typeface="Arial" pitchFamily="34" charset="0"/>
                <a:cs typeface="Arial" pitchFamily="34" charset="0"/>
              </a:rPr>
              <a:t>hiện cho thấy sự suy sụp của triều đình nhà Hậu </a:t>
            </a:r>
            <a:r>
              <a:rPr lang="vi-VN" sz="2400" b="1" dirty="0" smtClean="0">
                <a:solidFill>
                  <a:srgbClr val="FF0000"/>
                </a:solidFill>
                <a:latin typeface="Arial" pitchFamily="34" charset="0"/>
                <a:cs typeface="Arial" pitchFamily="34" charset="0"/>
              </a:rPr>
              <a:t>Lê</a:t>
            </a:r>
            <a:r>
              <a:rPr lang="en-US" sz="2400" b="1" dirty="0" smtClean="0">
                <a:solidFill>
                  <a:srgbClr val="FF0000"/>
                </a:solidFill>
                <a:latin typeface="Arial" pitchFamily="34" charset="0"/>
                <a:cs typeface="Arial" pitchFamily="34" charset="0"/>
              </a:rPr>
              <a:t>:</a:t>
            </a:r>
            <a:r>
              <a:rPr lang="vi-VN" sz="2400" b="1" dirty="0" smtClean="0">
                <a:solidFill>
                  <a:srgbClr val="FF0000"/>
                </a:solidFill>
                <a:latin typeface="Arial" pitchFamily="34" charset="0"/>
                <a:cs typeface="Arial" pitchFamily="34" charset="0"/>
              </a:rPr>
              <a:t> </a:t>
            </a:r>
            <a:endParaRPr lang="en-US" sz="2400" dirty="0">
              <a:solidFill>
                <a:srgbClr val="FF0000"/>
              </a:solidFill>
            </a:endParaRPr>
          </a:p>
        </p:txBody>
      </p:sp>
    </p:spTree>
    <p:extLst>
      <p:ext uri="{BB962C8B-B14F-4D97-AF65-F5344CB8AC3E}">
        <p14:creationId xmlns:p14="http://schemas.microsoft.com/office/powerpoint/2010/main" xmlns="" val="1796819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816" y="228600"/>
            <a:ext cx="8763000" cy="6186309"/>
          </a:xfrm>
          <a:prstGeom prst="rect">
            <a:avLst/>
          </a:prstGeom>
        </p:spPr>
        <p:txBody>
          <a:bodyPr wrap="square">
            <a:spAutoFit/>
          </a:bodyPr>
          <a:lstStyle/>
          <a:p>
            <a:r>
              <a:rPr lang="vi-VN" sz="6600" b="1" dirty="0">
                <a:solidFill>
                  <a:srgbClr val="006600"/>
                </a:solidFill>
              </a:rPr>
              <a:t>Trước sự suy sụp của nhà Hậu Lê, nhà Mạc đã cướp ngôi nhà Lê. Chúng ta cùng tìm hiểu về sự ra đời của nhà Mạc.</a:t>
            </a:r>
            <a:endParaRPr lang="en-US" sz="6600" b="1" dirty="0">
              <a:solidFill>
                <a:srgbClr val="006600"/>
              </a:solidFill>
            </a:endParaRPr>
          </a:p>
        </p:txBody>
      </p:sp>
    </p:spTree>
    <p:extLst>
      <p:ext uri="{BB962C8B-B14F-4D97-AF65-F5344CB8AC3E}">
        <p14:creationId xmlns:p14="http://schemas.microsoft.com/office/powerpoint/2010/main" xmlns="" val="2414979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719554"/>
            <a:ext cx="8564550" cy="144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2. </a:t>
            </a:r>
            <a:r>
              <a:rPr kumimoji="0" lang="vi-VN" sz="4400" b="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Nhà Mạc ra đời và sự  phân chia Nam triều - Bắc triều</a:t>
            </a:r>
            <a:endParaRPr kumimoji="0" lang="vi-VN" sz="5400" b="0" u="none" strike="noStrike" cap="none" normalizeH="0" baseline="0" dirty="0" smtClean="0">
              <a:ln>
                <a:noFill/>
              </a:ln>
              <a:solidFill>
                <a:srgbClr val="FF0000"/>
              </a:solidFill>
              <a:effectLst/>
              <a:latin typeface="Arial" pitchFamily="34" charset="0"/>
              <a:cs typeface="Arial" pitchFamily="34" charset="0"/>
            </a:endParaRPr>
          </a:p>
        </p:txBody>
      </p:sp>
    </p:spTree>
    <p:extLst>
      <p:ext uri="{BB962C8B-B14F-4D97-AF65-F5344CB8AC3E}">
        <p14:creationId xmlns:p14="http://schemas.microsoft.com/office/powerpoint/2010/main" xmlns="" val="4147095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6543779" cy="923330"/>
          </a:xfrm>
          <a:prstGeom prst="rect">
            <a:avLst/>
          </a:prstGeom>
        </p:spPr>
        <p:txBody>
          <a:bodyPr wrap="none">
            <a:spAutoFit/>
          </a:bodyPr>
          <a:lstStyle/>
          <a:p>
            <a:r>
              <a:rPr lang="de-DE" sz="5400" b="1" dirty="0">
                <a:solidFill>
                  <a:srgbClr val="FF0000"/>
                </a:solidFill>
              </a:rPr>
              <a:t>Mạc Đăng Dung là ai? </a:t>
            </a:r>
            <a:endParaRPr lang="en-US" sz="5400" b="1" dirty="0">
              <a:solidFill>
                <a:srgbClr val="FF0000"/>
              </a:solidFill>
            </a:endParaRPr>
          </a:p>
        </p:txBody>
      </p:sp>
      <p:sp>
        <p:nvSpPr>
          <p:cNvPr id="3" name="Rectangle 2"/>
          <p:cNvSpPr/>
          <p:nvPr/>
        </p:nvSpPr>
        <p:spPr>
          <a:xfrm>
            <a:off x="381001" y="1676400"/>
            <a:ext cx="8229600" cy="2308324"/>
          </a:xfrm>
          <a:prstGeom prst="rect">
            <a:avLst/>
          </a:prstGeom>
        </p:spPr>
        <p:txBody>
          <a:bodyPr wrap="square">
            <a:spAutoFit/>
          </a:bodyPr>
          <a:lstStyle/>
          <a:p>
            <a:r>
              <a:rPr lang="de-DE" sz="7200" b="1" dirty="0"/>
              <a:t>Là quan võ dưới triều nhà Hậu Lê.</a:t>
            </a:r>
            <a:endParaRPr lang="en-US" sz="7200" b="1" dirty="0"/>
          </a:p>
        </p:txBody>
      </p:sp>
    </p:spTree>
    <p:extLst>
      <p:ext uri="{BB962C8B-B14F-4D97-AF65-F5344CB8AC3E}">
        <p14:creationId xmlns:p14="http://schemas.microsoft.com/office/powerpoint/2010/main" xmlns="" val="329244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219200" y="914400"/>
            <a:ext cx="73152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endParaRPr lang="en-US" sz="2800" b="0" i="1">
              <a:latin typeface="VNI-Book" pitchFamily="2" charset="0"/>
            </a:endParaRPr>
          </a:p>
        </p:txBody>
      </p:sp>
      <p:sp>
        <p:nvSpPr>
          <p:cNvPr id="6148" name="Text Box 4"/>
          <p:cNvSpPr txBox="1">
            <a:spLocks noChangeArrowheads="1"/>
          </p:cNvSpPr>
          <p:nvPr/>
        </p:nvSpPr>
        <p:spPr bwMode="auto">
          <a:xfrm>
            <a:off x="762000" y="2971800"/>
            <a:ext cx="77724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sz="2800" b="0">
                <a:latin typeface="VNI-Book" pitchFamily="2" charset="0"/>
              </a:rPr>
              <a:t>.</a:t>
            </a:r>
          </a:p>
        </p:txBody>
      </p:sp>
      <p:sp>
        <p:nvSpPr>
          <p:cNvPr id="6149" name="Text Box 5"/>
          <p:cNvSpPr txBox="1">
            <a:spLocks noChangeArrowheads="1"/>
          </p:cNvSpPr>
          <p:nvPr/>
        </p:nvSpPr>
        <p:spPr bwMode="auto">
          <a:xfrm>
            <a:off x="762000" y="3962400"/>
            <a:ext cx="76962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endParaRPr lang="en-US" sz="2800" b="0">
              <a:latin typeface="VNI-Book" pitchFamily="2" charset="0"/>
            </a:endParaRPr>
          </a:p>
        </p:txBody>
      </p:sp>
      <p:pic>
        <p:nvPicPr>
          <p:cNvPr id="6150" name="BLOGGER_PHOTO_ID_5241014567149667442" descr="Mac+Dang+Dung">
            <a:hlinkClick r:id="rId2"/>
          </p:cNvPr>
          <p:cNvPicPr>
            <a:picLocks noGrp="1" noChangeAspect="1" noChangeArrowheads="1"/>
          </p:cNvPicPr>
          <p:nvPr>
            <p:ph type="body" idx="4294967295"/>
          </p:nvPr>
        </p:nvPicPr>
        <p:blipFill>
          <a:blip r:embed="rId3">
            <a:extLst>
              <a:ext uri="{28A0092B-C50C-407E-A947-70E740481C1C}">
                <a14:useLocalDpi xmlns:a14="http://schemas.microsoft.com/office/drawing/2010/main" xmlns="" val="0"/>
              </a:ext>
            </a:extLst>
          </a:blip>
          <a:srcRect/>
          <a:stretch>
            <a:fillRect/>
          </a:stretch>
        </p:blipFill>
        <p:spPr>
          <a:xfrm>
            <a:off x="1221259" y="20595"/>
            <a:ext cx="5349922" cy="5600700"/>
          </a:xfrm>
        </p:spPr>
      </p:pic>
      <p:sp>
        <p:nvSpPr>
          <p:cNvPr id="6151" name="Text Box 9"/>
          <p:cNvSpPr txBox="1">
            <a:spLocks noChangeArrowheads="1"/>
          </p:cNvSpPr>
          <p:nvPr/>
        </p:nvSpPr>
        <p:spPr bwMode="auto">
          <a:xfrm>
            <a:off x="2476500" y="6019800"/>
            <a:ext cx="4267200"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ctr" eaLnBrk="1" hangingPunct="1">
              <a:spcBef>
                <a:spcPct val="50000"/>
              </a:spcBef>
            </a:pPr>
            <a:r>
              <a:rPr lang="en-US" sz="3200" dirty="0">
                <a:solidFill>
                  <a:srgbClr val="FF3300"/>
                </a:solidFill>
                <a:latin typeface="Arial" pitchFamily="34" charset="0"/>
              </a:rPr>
              <a:t>MẠC ĐĂNG DUNG</a:t>
            </a:r>
          </a:p>
        </p:txBody>
      </p:sp>
    </p:spTree>
    <p:extLst>
      <p:ext uri="{BB962C8B-B14F-4D97-AF65-F5344CB8AC3E}">
        <p14:creationId xmlns:p14="http://schemas.microsoft.com/office/powerpoint/2010/main" xmlns="" val="26950880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74e88d0a877d854fa4d2c60189d26d67e8f386f"/>
</p:tagLst>
</file>

<file path=ppt/tags/tag2.xml><?xml version="1.0" encoding="utf-8"?>
<p:tagLst xmlns:a="http://schemas.openxmlformats.org/drawingml/2006/main" xmlns:r="http://schemas.openxmlformats.org/officeDocument/2006/relationships" xmlns:p="http://schemas.openxmlformats.org/presentationml/2006/main">
  <p:tag name="TIMING"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1047</TotalTime>
  <Words>1001</Words>
  <Application>Microsoft Office PowerPoint</Application>
  <PresentationFormat>On-screen Show (4:3)</PresentationFormat>
  <Paragraphs>95</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 </vt:lpstr>
      <vt:lpstr>Slide 39</vt:lpstr>
      <vt:lpstr>Slide 40</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tthnD</dc:creator>
  <cp:lastModifiedBy>Computer</cp:lastModifiedBy>
  <cp:revision>133</cp:revision>
  <dcterms:created xsi:type="dcterms:W3CDTF">2015-03-07T07:32:27Z</dcterms:created>
  <dcterms:modified xsi:type="dcterms:W3CDTF">2020-07-08T10:27:44Z</dcterms:modified>
</cp:coreProperties>
</file>