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82" r:id="rId3"/>
    <p:sldId id="259" r:id="rId4"/>
    <p:sldId id="279" r:id="rId5"/>
    <p:sldId id="280" r:id="rId6"/>
    <p:sldId id="283" r:id="rId7"/>
    <p:sldId id="260" r:id="rId8"/>
    <p:sldId id="284" r:id="rId9"/>
    <p:sldId id="262" r:id="rId10"/>
    <p:sldId id="266" r:id="rId11"/>
    <p:sldId id="285" r:id="rId12"/>
    <p:sldId id="269" r:id="rId13"/>
    <p:sldId id="290" r:id="rId14"/>
    <p:sldId id="270" r:id="rId15"/>
    <p:sldId id="272" r:id="rId16"/>
    <p:sldId id="271" r:id="rId17"/>
    <p:sldId id="293" r:id="rId18"/>
    <p:sldId id="273" r:id="rId19"/>
    <p:sldId id="275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00"/>
    <a:srgbClr val="CC0000"/>
    <a:srgbClr val="005A9E"/>
    <a:srgbClr val="FFFFFF"/>
    <a:srgbClr val="F2F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4C5454-5157-4ADC-AD95-C7709AD54C78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46F88A-9301-42BB-9CE3-0FBB7D89B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864EC3-E0CF-40DA-A196-2C8CA2560B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6F1FDD-567D-4321-B1FF-D8C9D2E26A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881E1E-3C08-45FF-8216-8BB3A535B1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8A6DC-0DF2-462A-986C-50D7A7699E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A14DF-9067-4424-B6E8-7ED4AD31E4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05A9B-1A92-4AD6-AC28-25BA066B99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0205D-C8AC-4F95-BEB4-A7A3C8340E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39E6E-FDF1-4BAB-AB20-C4231EFDC6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17E23E-5C79-457F-8675-2483A73115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06A8C-58AE-4863-9FDC-A84C6C87E1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34015-C70E-4D8D-B64D-9A5757C671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FC0E90-7D1B-4B11-8FB7-F86F86EFB6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7F9E4-43ED-464A-87FB-F5D78AE4B2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EFE11-C583-4D83-A825-61CD1F902F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25DF0-C0FC-421A-8B2C-76DE2BE0D0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7760C4-D0FD-4A73-A863-6455FA2B6F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47FF-FC96-441E-9741-A0AA5715E4E5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24A5-5026-48F2-A60E-B515316DF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5A98-09B8-4C68-9C03-A16F391C1BF3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D709-308C-46C1-84C4-8E3CF4DFE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284C-8FDF-4B3D-A6DA-581E6B229767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7BE6-29A3-4185-A746-57BB2AD10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62EC-CD18-4D47-A9A9-68B24C39A0C7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BE0C-4C33-4FDD-8D64-DD7EFC985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7EF9-E3D6-46F3-9CE6-6AC6798BC030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4C76-0524-4AF4-9E71-5688DC294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FEC80-918C-4568-A673-1483FC3EB4E2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CA12-815E-4BB5-9548-AE493D2C7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6F96-CB05-40EE-A161-BFA5FB73849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FCE5-0276-4915-ACB1-0EF4B111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FCB5-1973-456F-A20D-A1534CFFD504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E76D-CDD1-4EE0-9D35-0DB8E38AD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414B-1C9C-4CFF-9D39-41E3AE369C1B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54A0-E383-4FB9-9039-5AC01358B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BCC0-41A2-4F44-89D8-0A39845E926B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D18D7-23F4-44BB-837E-97E647739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CCFB-7D1E-4CA7-AECE-DB41B2DCC604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C0E9-D3A9-4F6E-945E-D9606C342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81F84C-AF67-4BD3-8678-0DA9F7E9D4B8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4EAE8-6194-47BE-A459-C707B00A4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68450"/>
            <a:ext cx="8763000" cy="708025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accent6"/>
                </a:solidFill>
                <a:latin typeface="Arial"/>
                <a:cs typeface="Arial" pitchFamily="34" charset="0"/>
              </a:rPr>
              <a:t>            		  35   –   14 = ?  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433513" y="609600"/>
            <a:ext cx="609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116388" y="2560638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cs typeface="Arial" charset="0"/>
              </a:rPr>
              <a:t>35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116388" y="3094038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cs typeface="Arial" charset="0"/>
              </a:rPr>
              <a:t>14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735388" y="2814638"/>
            <a:ext cx="45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cs typeface="Arial" charset="0"/>
              </a:rPr>
              <a:t>–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6388" y="3703638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cs typeface="Arial" charset="0"/>
              </a:rPr>
              <a:t>21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735388" y="2814638"/>
            <a:ext cx="45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cs typeface="Arial" charset="0"/>
              </a:rPr>
              <a:t>– 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137025" y="3170238"/>
            <a:ext cx="1539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cs typeface="Arial" charset="0"/>
              </a:rPr>
              <a:t>__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13" y="1896705"/>
            <a:ext cx="7772400" cy="46166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tint val="66000"/>
                  <a:satMod val="160000"/>
                  <a:alpha val="15000"/>
                </a:schemeClr>
              </a:gs>
              <a:gs pos="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  Bài 1: </a:t>
            </a:r>
            <a:r>
              <a:rPr lang="en-US" sz="2400" b="1">
                <a:solidFill>
                  <a:schemeClr val="tx2"/>
                </a:solidFill>
                <a:latin typeface="Arial"/>
                <a:cs typeface="Arial" pitchFamily="34" charset="0"/>
              </a:rPr>
              <a:t>Tính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85800" y="2511425"/>
            <a:ext cx="1427163" cy="1295400"/>
            <a:chOff x="685800" y="1828801"/>
            <a:chExt cx="1427480" cy="1295399"/>
          </a:xfrm>
        </p:grpSpPr>
        <p:sp>
          <p:nvSpPr>
            <p:cNvPr id="11286" name="TextBox 4"/>
            <p:cNvSpPr txBox="1">
              <a:spLocks noChangeArrowheads="1"/>
            </p:cNvSpPr>
            <p:nvPr/>
          </p:nvSpPr>
          <p:spPr bwMode="auto">
            <a:xfrm>
              <a:off x="1066800" y="18288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590</a:t>
              </a:r>
            </a:p>
          </p:txBody>
        </p:sp>
        <p:sp>
          <p:nvSpPr>
            <p:cNvPr id="11287" name="TextBox 5"/>
            <p:cNvSpPr txBox="1">
              <a:spLocks noChangeArrowheads="1"/>
            </p:cNvSpPr>
            <p:nvPr/>
          </p:nvSpPr>
          <p:spPr bwMode="auto">
            <a:xfrm>
              <a:off x="1066800" y="22860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470</a:t>
              </a:r>
            </a:p>
          </p:txBody>
        </p:sp>
        <p:sp>
          <p:nvSpPr>
            <p:cNvPr id="11288" name="TextBox 6"/>
            <p:cNvSpPr txBox="1">
              <a:spLocks noChangeArrowheads="1"/>
            </p:cNvSpPr>
            <p:nvPr/>
          </p:nvSpPr>
          <p:spPr bwMode="auto">
            <a:xfrm>
              <a:off x="685800" y="20574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1289" name="TextBox 7"/>
            <p:cNvSpPr txBox="1">
              <a:spLocks noChangeArrowheads="1"/>
            </p:cNvSpPr>
            <p:nvPr/>
          </p:nvSpPr>
          <p:spPr bwMode="auto">
            <a:xfrm>
              <a:off x="990600" y="25394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794000" y="2511425"/>
            <a:ext cx="1473200" cy="1295400"/>
            <a:chOff x="2794000" y="1828801"/>
            <a:chExt cx="1473200" cy="1295399"/>
          </a:xfrm>
        </p:grpSpPr>
        <p:sp>
          <p:nvSpPr>
            <p:cNvPr id="11282" name="TextBox 10"/>
            <p:cNvSpPr txBox="1">
              <a:spLocks noChangeArrowheads="1"/>
            </p:cNvSpPr>
            <p:nvPr/>
          </p:nvSpPr>
          <p:spPr bwMode="auto">
            <a:xfrm>
              <a:off x="3175000" y="1828801"/>
              <a:ext cx="1092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693</a:t>
              </a:r>
            </a:p>
          </p:txBody>
        </p:sp>
        <p:sp>
          <p:nvSpPr>
            <p:cNvPr id="11283" name="TextBox 11"/>
            <p:cNvSpPr txBox="1">
              <a:spLocks noChangeArrowheads="1"/>
            </p:cNvSpPr>
            <p:nvPr/>
          </p:nvSpPr>
          <p:spPr bwMode="auto">
            <a:xfrm>
              <a:off x="3175000" y="22860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152</a:t>
              </a:r>
            </a:p>
          </p:txBody>
        </p:sp>
        <p:sp>
          <p:nvSpPr>
            <p:cNvPr id="11284" name="TextBox 12"/>
            <p:cNvSpPr txBox="1">
              <a:spLocks noChangeArrowheads="1"/>
            </p:cNvSpPr>
            <p:nvPr/>
          </p:nvSpPr>
          <p:spPr bwMode="auto">
            <a:xfrm>
              <a:off x="2794000" y="20574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1285" name="TextBox 13"/>
            <p:cNvSpPr txBox="1">
              <a:spLocks noChangeArrowheads="1"/>
            </p:cNvSpPr>
            <p:nvPr/>
          </p:nvSpPr>
          <p:spPr bwMode="auto">
            <a:xfrm>
              <a:off x="3098800" y="25394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902200" y="2511425"/>
            <a:ext cx="1427163" cy="1295400"/>
            <a:chOff x="4902200" y="1828801"/>
            <a:chExt cx="1427480" cy="1295399"/>
          </a:xfrm>
        </p:grpSpPr>
        <p:sp>
          <p:nvSpPr>
            <p:cNvPr id="11278" name="TextBox 15"/>
            <p:cNvSpPr txBox="1">
              <a:spLocks noChangeArrowheads="1"/>
            </p:cNvSpPr>
            <p:nvPr/>
          </p:nvSpPr>
          <p:spPr bwMode="auto">
            <a:xfrm>
              <a:off x="5283200" y="1828801"/>
              <a:ext cx="965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764</a:t>
              </a:r>
            </a:p>
          </p:txBody>
        </p:sp>
        <p:sp>
          <p:nvSpPr>
            <p:cNvPr id="11279" name="TextBox 16"/>
            <p:cNvSpPr txBox="1">
              <a:spLocks noChangeArrowheads="1"/>
            </p:cNvSpPr>
            <p:nvPr/>
          </p:nvSpPr>
          <p:spPr bwMode="auto">
            <a:xfrm>
              <a:off x="5283200" y="22860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751</a:t>
              </a:r>
            </a:p>
          </p:txBody>
        </p:sp>
        <p:sp>
          <p:nvSpPr>
            <p:cNvPr id="11280" name="TextBox 17"/>
            <p:cNvSpPr txBox="1">
              <a:spLocks noChangeArrowheads="1"/>
            </p:cNvSpPr>
            <p:nvPr/>
          </p:nvSpPr>
          <p:spPr bwMode="auto">
            <a:xfrm>
              <a:off x="4902200" y="20574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1281" name="TextBox 18"/>
            <p:cNvSpPr txBox="1">
              <a:spLocks noChangeArrowheads="1"/>
            </p:cNvSpPr>
            <p:nvPr/>
          </p:nvSpPr>
          <p:spPr bwMode="auto">
            <a:xfrm>
              <a:off x="5207000" y="25394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010400" y="2511425"/>
            <a:ext cx="1524000" cy="1295400"/>
            <a:chOff x="7010400" y="1828801"/>
            <a:chExt cx="1524000" cy="1295399"/>
          </a:xfrm>
        </p:grpSpPr>
        <p:sp>
          <p:nvSpPr>
            <p:cNvPr id="11274" name="TextBox 20"/>
            <p:cNvSpPr txBox="1">
              <a:spLocks noChangeArrowheads="1"/>
            </p:cNvSpPr>
            <p:nvPr/>
          </p:nvSpPr>
          <p:spPr bwMode="auto">
            <a:xfrm>
              <a:off x="7391400" y="1828801"/>
              <a:ext cx="1143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995</a:t>
              </a:r>
            </a:p>
          </p:txBody>
        </p:sp>
        <p:sp>
          <p:nvSpPr>
            <p:cNvPr id="11275" name="TextBox 21"/>
            <p:cNvSpPr txBox="1">
              <a:spLocks noChangeArrowheads="1"/>
            </p:cNvSpPr>
            <p:nvPr/>
          </p:nvSpPr>
          <p:spPr bwMode="auto">
            <a:xfrm>
              <a:off x="7315200" y="22860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85</a:t>
              </a:r>
            </a:p>
          </p:txBody>
        </p:sp>
        <p:sp>
          <p:nvSpPr>
            <p:cNvPr id="11276" name="TextBox 22"/>
            <p:cNvSpPr txBox="1">
              <a:spLocks noChangeArrowheads="1"/>
            </p:cNvSpPr>
            <p:nvPr/>
          </p:nvSpPr>
          <p:spPr bwMode="auto">
            <a:xfrm>
              <a:off x="7010400" y="20574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1277" name="TextBox 23"/>
            <p:cNvSpPr txBox="1">
              <a:spLocks noChangeArrowheads="1"/>
            </p:cNvSpPr>
            <p:nvPr/>
          </p:nvSpPr>
          <p:spPr bwMode="auto">
            <a:xfrm>
              <a:off x="7315200" y="25394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</p:grpSp>
      <p:sp>
        <p:nvSpPr>
          <p:cNvPr id="11273" name="TextBox 4"/>
          <p:cNvSpPr txBox="1">
            <a:spLocks noChangeArrowheads="1"/>
          </p:cNvSpPr>
          <p:nvPr/>
        </p:nvSpPr>
        <p:spPr bwMode="auto">
          <a:xfrm>
            <a:off x="1084263" y="393700"/>
            <a:ext cx="660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688" y="1974493"/>
            <a:ext cx="7772400" cy="46166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tint val="66000"/>
                  <a:satMod val="160000"/>
                  <a:alpha val="15000"/>
                </a:schemeClr>
              </a:gs>
              <a:gs pos="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  Bài 1: </a:t>
            </a:r>
            <a:r>
              <a:rPr lang="en-US" sz="2400" b="1">
                <a:solidFill>
                  <a:schemeClr val="tx2"/>
                </a:solidFill>
                <a:latin typeface="Arial"/>
                <a:cs typeface="Arial" pitchFamily="34" charset="0"/>
              </a:rPr>
              <a:t>Tính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85800" y="2511425"/>
            <a:ext cx="1427163" cy="1295400"/>
            <a:chOff x="685800" y="1828801"/>
            <a:chExt cx="1427480" cy="1295399"/>
          </a:xfrm>
        </p:grpSpPr>
        <p:sp>
          <p:nvSpPr>
            <p:cNvPr id="12314" name="TextBox 4"/>
            <p:cNvSpPr txBox="1">
              <a:spLocks noChangeArrowheads="1"/>
            </p:cNvSpPr>
            <p:nvPr/>
          </p:nvSpPr>
          <p:spPr bwMode="auto">
            <a:xfrm>
              <a:off x="1066800" y="18288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590</a:t>
              </a:r>
            </a:p>
          </p:txBody>
        </p:sp>
        <p:sp>
          <p:nvSpPr>
            <p:cNvPr id="12315" name="TextBox 5"/>
            <p:cNvSpPr txBox="1">
              <a:spLocks noChangeArrowheads="1"/>
            </p:cNvSpPr>
            <p:nvPr/>
          </p:nvSpPr>
          <p:spPr bwMode="auto">
            <a:xfrm>
              <a:off x="1066800" y="22860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470</a:t>
              </a:r>
            </a:p>
          </p:txBody>
        </p:sp>
        <p:sp>
          <p:nvSpPr>
            <p:cNvPr id="12316" name="TextBox 6"/>
            <p:cNvSpPr txBox="1">
              <a:spLocks noChangeArrowheads="1"/>
            </p:cNvSpPr>
            <p:nvPr/>
          </p:nvSpPr>
          <p:spPr bwMode="auto">
            <a:xfrm>
              <a:off x="685800" y="20574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2317" name="TextBox 7"/>
            <p:cNvSpPr txBox="1">
              <a:spLocks noChangeArrowheads="1"/>
            </p:cNvSpPr>
            <p:nvPr/>
          </p:nvSpPr>
          <p:spPr bwMode="auto">
            <a:xfrm>
              <a:off x="990600" y="25394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58863" y="3756025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120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794000" y="2511425"/>
            <a:ext cx="1473200" cy="1295400"/>
            <a:chOff x="2794000" y="1828801"/>
            <a:chExt cx="1473200" cy="1295399"/>
          </a:xfrm>
        </p:grpSpPr>
        <p:sp>
          <p:nvSpPr>
            <p:cNvPr id="12310" name="TextBox 10"/>
            <p:cNvSpPr txBox="1">
              <a:spLocks noChangeArrowheads="1"/>
            </p:cNvSpPr>
            <p:nvPr/>
          </p:nvSpPr>
          <p:spPr bwMode="auto">
            <a:xfrm>
              <a:off x="3175000" y="1828801"/>
              <a:ext cx="1092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693</a:t>
              </a:r>
            </a:p>
          </p:txBody>
        </p:sp>
        <p:sp>
          <p:nvSpPr>
            <p:cNvPr id="12311" name="TextBox 11"/>
            <p:cNvSpPr txBox="1">
              <a:spLocks noChangeArrowheads="1"/>
            </p:cNvSpPr>
            <p:nvPr/>
          </p:nvSpPr>
          <p:spPr bwMode="auto">
            <a:xfrm>
              <a:off x="3175000" y="22860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152</a:t>
              </a:r>
            </a:p>
          </p:txBody>
        </p:sp>
        <p:sp>
          <p:nvSpPr>
            <p:cNvPr id="12312" name="TextBox 12"/>
            <p:cNvSpPr txBox="1">
              <a:spLocks noChangeArrowheads="1"/>
            </p:cNvSpPr>
            <p:nvPr/>
          </p:nvSpPr>
          <p:spPr bwMode="auto">
            <a:xfrm>
              <a:off x="2794000" y="20574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2313" name="TextBox 13"/>
            <p:cNvSpPr txBox="1">
              <a:spLocks noChangeArrowheads="1"/>
            </p:cNvSpPr>
            <p:nvPr/>
          </p:nvSpPr>
          <p:spPr bwMode="auto">
            <a:xfrm>
              <a:off x="3098800" y="25394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81350" y="3756025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541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902200" y="2511425"/>
            <a:ext cx="1427163" cy="1295400"/>
            <a:chOff x="4902200" y="1828801"/>
            <a:chExt cx="1427480" cy="1295399"/>
          </a:xfrm>
        </p:grpSpPr>
        <p:sp>
          <p:nvSpPr>
            <p:cNvPr id="12306" name="TextBox 15"/>
            <p:cNvSpPr txBox="1">
              <a:spLocks noChangeArrowheads="1"/>
            </p:cNvSpPr>
            <p:nvPr/>
          </p:nvSpPr>
          <p:spPr bwMode="auto">
            <a:xfrm>
              <a:off x="5283200" y="1828801"/>
              <a:ext cx="965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764</a:t>
              </a:r>
            </a:p>
          </p:txBody>
        </p:sp>
        <p:sp>
          <p:nvSpPr>
            <p:cNvPr id="12307" name="TextBox 16"/>
            <p:cNvSpPr txBox="1">
              <a:spLocks noChangeArrowheads="1"/>
            </p:cNvSpPr>
            <p:nvPr/>
          </p:nvSpPr>
          <p:spPr bwMode="auto">
            <a:xfrm>
              <a:off x="5283200" y="22860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751</a:t>
              </a:r>
            </a:p>
          </p:txBody>
        </p:sp>
        <p:sp>
          <p:nvSpPr>
            <p:cNvPr id="12308" name="TextBox 17"/>
            <p:cNvSpPr txBox="1">
              <a:spLocks noChangeArrowheads="1"/>
            </p:cNvSpPr>
            <p:nvPr/>
          </p:nvSpPr>
          <p:spPr bwMode="auto">
            <a:xfrm>
              <a:off x="4902200" y="20574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2309" name="TextBox 18"/>
            <p:cNvSpPr txBox="1">
              <a:spLocks noChangeArrowheads="1"/>
            </p:cNvSpPr>
            <p:nvPr/>
          </p:nvSpPr>
          <p:spPr bwMode="auto">
            <a:xfrm>
              <a:off x="5207000" y="25394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81600" y="3756025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>
                <a:solidFill>
                  <a:srgbClr val="FF0000"/>
                </a:solidFill>
                <a:cs typeface="Arial" charset="0"/>
              </a:rPr>
              <a:t>013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010400" y="2511425"/>
            <a:ext cx="1524000" cy="1295400"/>
            <a:chOff x="7010400" y="1828801"/>
            <a:chExt cx="1524000" cy="1295399"/>
          </a:xfrm>
        </p:grpSpPr>
        <p:sp>
          <p:nvSpPr>
            <p:cNvPr id="12302" name="TextBox 20"/>
            <p:cNvSpPr txBox="1">
              <a:spLocks noChangeArrowheads="1"/>
            </p:cNvSpPr>
            <p:nvPr/>
          </p:nvSpPr>
          <p:spPr bwMode="auto">
            <a:xfrm>
              <a:off x="7391400" y="1828801"/>
              <a:ext cx="1143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995</a:t>
              </a:r>
            </a:p>
          </p:txBody>
        </p:sp>
        <p:sp>
          <p:nvSpPr>
            <p:cNvPr id="12303" name="TextBox 21"/>
            <p:cNvSpPr txBox="1">
              <a:spLocks noChangeArrowheads="1"/>
            </p:cNvSpPr>
            <p:nvPr/>
          </p:nvSpPr>
          <p:spPr bwMode="auto">
            <a:xfrm>
              <a:off x="7315200" y="22860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85</a:t>
              </a:r>
            </a:p>
          </p:txBody>
        </p:sp>
        <p:sp>
          <p:nvSpPr>
            <p:cNvPr id="12304" name="TextBox 22"/>
            <p:cNvSpPr txBox="1">
              <a:spLocks noChangeArrowheads="1"/>
            </p:cNvSpPr>
            <p:nvPr/>
          </p:nvSpPr>
          <p:spPr bwMode="auto">
            <a:xfrm>
              <a:off x="7010400" y="20574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2305" name="TextBox 23"/>
            <p:cNvSpPr txBox="1">
              <a:spLocks noChangeArrowheads="1"/>
            </p:cNvSpPr>
            <p:nvPr/>
          </p:nvSpPr>
          <p:spPr bwMode="auto">
            <a:xfrm>
              <a:off x="7315200" y="25394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91400" y="3756025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910</a:t>
            </a:r>
          </a:p>
        </p:txBody>
      </p:sp>
      <p:sp>
        <p:nvSpPr>
          <p:cNvPr id="12301" name="TextBox 4"/>
          <p:cNvSpPr txBox="1">
            <a:spLocks noChangeArrowheads="1"/>
          </p:cNvSpPr>
          <p:nvPr/>
        </p:nvSpPr>
        <p:spPr bwMode="auto">
          <a:xfrm>
            <a:off x="850900" y="334963"/>
            <a:ext cx="70516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endParaRPr lang="en-US" sz="2400" b="1" u="sng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2363" y="2134542"/>
            <a:ext cx="7772400" cy="46166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tint val="66000"/>
                  <a:satMod val="160000"/>
                  <a:alpha val="15000"/>
                </a:schemeClr>
              </a:gs>
              <a:gs pos="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  Bài 2: </a:t>
            </a:r>
            <a:r>
              <a:rPr lang="en-US" sz="2400" b="1">
                <a:solidFill>
                  <a:schemeClr val="tx2"/>
                </a:solidFill>
                <a:latin typeface="Arial"/>
                <a:cs typeface="Arial" pitchFamily="34" charset="0"/>
              </a:rPr>
              <a:t> Đặt tính rồi tính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731963" y="2760663"/>
            <a:ext cx="6477000" cy="579437"/>
            <a:chOff x="1447800" y="1447800"/>
            <a:chExt cx="6477000" cy="580008"/>
          </a:xfrm>
        </p:grpSpPr>
        <p:sp>
          <p:nvSpPr>
            <p:cNvPr id="26" name="TextBox 25"/>
            <p:cNvSpPr txBox="1"/>
            <p:nvPr/>
          </p:nvSpPr>
          <p:spPr>
            <a:xfrm>
              <a:off x="1447800" y="1447800"/>
              <a:ext cx="2438400" cy="580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 pitchFamily="34" charset="0"/>
                </a:rPr>
                <a:t>732 – 201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6400" y="1447800"/>
              <a:ext cx="2438400" cy="580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 pitchFamily="34" charset="0"/>
                </a:rPr>
                <a:t>395 – 23 </a:t>
              </a:r>
            </a:p>
          </p:txBody>
        </p:sp>
      </p:grp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1550988" y="334963"/>
            <a:ext cx="6410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1785292"/>
            <a:ext cx="7772400" cy="46166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tint val="66000"/>
                  <a:satMod val="160000"/>
                  <a:alpha val="15000"/>
                </a:schemeClr>
              </a:gs>
              <a:gs pos="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  Bài 2: </a:t>
            </a:r>
            <a:r>
              <a:rPr lang="en-US" sz="2400" b="1">
                <a:solidFill>
                  <a:schemeClr val="tx2"/>
                </a:solidFill>
                <a:latin typeface="Arial"/>
                <a:cs typeface="Arial" pitchFamily="34" charset="0"/>
              </a:rPr>
              <a:t> Đặt tính rồi tính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36700" y="2605088"/>
            <a:ext cx="6477000" cy="579437"/>
            <a:chOff x="1447800" y="1447800"/>
            <a:chExt cx="6477000" cy="580008"/>
          </a:xfrm>
        </p:grpSpPr>
        <p:sp>
          <p:nvSpPr>
            <p:cNvPr id="26" name="TextBox 25"/>
            <p:cNvSpPr txBox="1"/>
            <p:nvPr/>
          </p:nvSpPr>
          <p:spPr>
            <a:xfrm>
              <a:off x="1447800" y="1447800"/>
              <a:ext cx="2438400" cy="580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 pitchFamily="34" charset="0"/>
                </a:rPr>
                <a:t>732 – 201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6400" y="1447800"/>
              <a:ext cx="2438400" cy="580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 pitchFamily="34" charset="0"/>
                </a:rPr>
                <a:t>395 – 23 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81200" y="3300413"/>
            <a:ext cx="1427163" cy="1295400"/>
            <a:chOff x="2667000" y="2590801"/>
            <a:chExt cx="1427480" cy="1295399"/>
          </a:xfrm>
        </p:grpSpPr>
        <p:sp>
          <p:nvSpPr>
            <p:cNvPr id="14351" name="TextBox 12"/>
            <p:cNvSpPr txBox="1">
              <a:spLocks noChangeArrowheads="1"/>
            </p:cNvSpPr>
            <p:nvPr/>
          </p:nvSpPr>
          <p:spPr bwMode="auto">
            <a:xfrm>
              <a:off x="3048000" y="25908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732</a:t>
              </a:r>
            </a:p>
          </p:txBody>
        </p:sp>
        <p:sp>
          <p:nvSpPr>
            <p:cNvPr id="14352" name="TextBox 13"/>
            <p:cNvSpPr txBox="1">
              <a:spLocks noChangeArrowheads="1"/>
            </p:cNvSpPr>
            <p:nvPr/>
          </p:nvSpPr>
          <p:spPr bwMode="auto">
            <a:xfrm>
              <a:off x="3048000" y="30480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201</a:t>
              </a:r>
            </a:p>
          </p:txBody>
        </p:sp>
        <p:sp>
          <p:nvSpPr>
            <p:cNvPr id="14353" name="TextBox 14"/>
            <p:cNvSpPr txBox="1">
              <a:spLocks noChangeArrowheads="1"/>
            </p:cNvSpPr>
            <p:nvPr/>
          </p:nvSpPr>
          <p:spPr bwMode="auto">
            <a:xfrm>
              <a:off x="2667000" y="28194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4354" name="TextBox 15"/>
            <p:cNvSpPr txBox="1">
              <a:spLocks noChangeArrowheads="1"/>
            </p:cNvSpPr>
            <p:nvPr/>
          </p:nvSpPr>
          <p:spPr bwMode="auto">
            <a:xfrm>
              <a:off x="2971800" y="33014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62200" y="4545013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531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791200" y="3300413"/>
            <a:ext cx="1473200" cy="1295400"/>
            <a:chOff x="4775200" y="2590801"/>
            <a:chExt cx="1473200" cy="1295399"/>
          </a:xfrm>
        </p:grpSpPr>
        <p:sp>
          <p:nvSpPr>
            <p:cNvPr id="14347" name="TextBox 17"/>
            <p:cNvSpPr txBox="1">
              <a:spLocks noChangeArrowheads="1"/>
            </p:cNvSpPr>
            <p:nvPr/>
          </p:nvSpPr>
          <p:spPr bwMode="auto">
            <a:xfrm>
              <a:off x="5156200" y="2590801"/>
              <a:ext cx="1092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395</a:t>
              </a:r>
            </a:p>
          </p:txBody>
        </p:sp>
        <p:sp>
          <p:nvSpPr>
            <p:cNvPr id="14348" name="TextBox 18"/>
            <p:cNvSpPr txBox="1">
              <a:spLocks noChangeArrowheads="1"/>
            </p:cNvSpPr>
            <p:nvPr/>
          </p:nvSpPr>
          <p:spPr bwMode="auto">
            <a:xfrm>
              <a:off x="5029200" y="30480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23</a:t>
              </a:r>
            </a:p>
          </p:txBody>
        </p:sp>
        <p:sp>
          <p:nvSpPr>
            <p:cNvPr id="14349" name="TextBox 19"/>
            <p:cNvSpPr txBox="1">
              <a:spLocks noChangeArrowheads="1"/>
            </p:cNvSpPr>
            <p:nvPr/>
          </p:nvSpPr>
          <p:spPr bwMode="auto">
            <a:xfrm>
              <a:off x="4775200" y="28194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4350" name="TextBox 20"/>
            <p:cNvSpPr txBox="1">
              <a:spLocks noChangeArrowheads="1"/>
            </p:cNvSpPr>
            <p:nvPr/>
          </p:nvSpPr>
          <p:spPr bwMode="auto">
            <a:xfrm>
              <a:off x="5080000" y="33014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65850" y="4595813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372</a:t>
            </a:r>
          </a:p>
        </p:txBody>
      </p:sp>
      <p:sp>
        <p:nvSpPr>
          <p:cNvPr id="14346" name="TextBox 4"/>
          <p:cNvSpPr txBox="1">
            <a:spLocks noChangeArrowheads="1"/>
          </p:cNvSpPr>
          <p:nvPr/>
        </p:nvSpPr>
        <p:spPr bwMode="auto">
          <a:xfrm>
            <a:off x="1122363" y="334963"/>
            <a:ext cx="6896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950" y="2127552"/>
            <a:ext cx="7772400" cy="46166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tint val="66000"/>
                  <a:satMod val="160000"/>
                  <a:alpha val="15000"/>
                </a:schemeClr>
              </a:gs>
              <a:gs pos="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  Bài 3: </a:t>
            </a:r>
            <a:r>
              <a:rPr lang="en-US" sz="2400" b="1">
                <a:solidFill>
                  <a:schemeClr val="tx2"/>
                </a:solidFill>
                <a:latin typeface="Arial"/>
                <a:cs typeface="Arial" pitchFamily="34" charset="0"/>
              </a:rPr>
              <a:t> Tính nhẩm (theo mẫu)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00200" y="2951163"/>
            <a:ext cx="320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a. 500 – 200  =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600200" y="375761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b. 1000 – 200 =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95800" y="2892425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300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648200" y="3757613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800</a:t>
            </a:r>
          </a:p>
        </p:txBody>
      </p:sp>
      <p:sp>
        <p:nvSpPr>
          <p:cNvPr id="15369" name="TextBox 4"/>
          <p:cNvSpPr txBox="1">
            <a:spLocks noChangeArrowheads="1"/>
          </p:cNvSpPr>
          <p:nvPr/>
        </p:nvSpPr>
        <p:spPr bwMode="auto">
          <a:xfrm>
            <a:off x="1162050" y="334963"/>
            <a:ext cx="68373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endParaRPr lang="en-US" sz="2400" b="1" u="sng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52600" y="1960563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600 – 100   =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286250" y="1957388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500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2600" y="2586038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700 – 300   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84675" y="26035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400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3113088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600 – 400   =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43400" y="30734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200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79588" y="3730625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1000 – 400 =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41813" y="368935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600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54188" y="4287838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900 – 300   =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70388" y="4262438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600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76413" y="4878388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800 – 500   =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67213" y="4865688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300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52600" y="54991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1000 – 500 =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18013" y="54991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500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050" y="1558632"/>
            <a:ext cx="7772400" cy="461666"/>
          </a:xfrm>
          <a:prstGeom prst="rect">
            <a:avLst/>
          </a:prstGeom>
          <a:gradFill flip="none" rotWithShape="1">
            <a:gsLst>
              <a:gs pos="100000">
                <a:schemeClr val="accent5">
                  <a:tint val="66000"/>
                  <a:satMod val="160000"/>
                  <a:alpha val="15000"/>
                </a:schemeClr>
              </a:gs>
              <a:gs pos="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  Bài 3: </a:t>
            </a:r>
            <a:r>
              <a:rPr lang="en-US" sz="2400" b="1">
                <a:solidFill>
                  <a:schemeClr val="tx2"/>
                </a:solidFill>
                <a:latin typeface="Arial"/>
                <a:cs typeface="Arial" pitchFamily="34" charset="0"/>
              </a:rPr>
              <a:t> Tính nhẩm (theo mẫu) </a:t>
            </a:r>
          </a:p>
        </p:txBody>
      </p:sp>
      <p:sp>
        <p:nvSpPr>
          <p:cNvPr id="16403" name="TextBox 4"/>
          <p:cNvSpPr txBox="1">
            <a:spLocks noChangeArrowheads="1"/>
          </p:cNvSpPr>
          <p:nvPr/>
        </p:nvSpPr>
        <p:spPr bwMode="auto">
          <a:xfrm>
            <a:off x="1277938" y="334963"/>
            <a:ext cx="650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738" y="1823425"/>
            <a:ext cx="7772400" cy="461664"/>
          </a:xfrm>
          <a:prstGeom prst="rect">
            <a:avLst/>
          </a:prstGeom>
          <a:gradFill flip="none" rotWithShape="1">
            <a:gsLst>
              <a:gs pos="100000">
                <a:schemeClr val="accent5">
                  <a:tint val="66000"/>
                  <a:satMod val="160000"/>
                  <a:alpha val="15000"/>
                </a:schemeClr>
              </a:gs>
              <a:gs pos="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  Bài 4:</a:t>
            </a:r>
            <a:endParaRPr lang="en-US" sz="2400" b="1">
              <a:solidFill>
                <a:schemeClr val="tx2"/>
              </a:solidFill>
              <a:latin typeface="Arial"/>
              <a:cs typeface="Arial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88963" y="2459038"/>
            <a:ext cx="8001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cs typeface="Arial" charset="0"/>
              </a:rPr>
              <a:t>Đàn vịt có 183 con, đàn gà ít hơn đàn vịt 121 con. Hỏi đàn gà có bao nhiêu con?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685800" y="3922713"/>
            <a:ext cx="4344988" cy="1025525"/>
            <a:chOff x="685800" y="2572435"/>
            <a:chExt cx="4344988" cy="1024671"/>
          </a:xfrm>
        </p:grpSpPr>
        <p:sp>
          <p:nvSpPr>
            <p:cNvPr id="17420" name="TextBox 26"/>
            <p:cNvSpPr txBox="1">
              <a:spLocks noChangeArrowheads="1"/>
            </p:cNvSpPr>
            <p:nvPr/>
          </p:nvSpPr>
          <p:spPr bwMode="auto">
            <a:xfrm>
              <a:off x="685800" y="2572435"/>
              <a:ext cx="762000" cy="4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cs typeface="Arial" charset="0"/>
                </a:rPr>
                <a:t>Vịt</a:t>
              </a:r>
            </a:p>
          </p:txBody>
        </p:sp>
        <p:sp>
          <p:nvSpPr>
            <p:cNvPr id="17421" name="TextBox 34"/>
            <p:cNvSpPr txBox="1">
              <a:spLocks noChangeArrowheads="1"/>
            </p:cNvSpPr>
            <p:nvPr/>
          </p:nvSpPr>
          <p:spPr bwMode="auto">
            <a:xfrm>
              <a:off x="685800" y="3181781"/>
              <a:ext cx="762000" cy="4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cs typeface="Arial" charset="0"/>
                </a:rPr>
                <a:t>Gà</a:t>
              </a:r>
            </a:p>
          </p:txBody>
        </p:sp>
        <p:grpSp>
          <p:nvGrpSpPr>
            <p:cNvPr id="17422" name="Group 66"/>
            <p:cNvGrpSpPr>
              <a:grpSpLocks/>
            </p:cNvGrpSpPr>
            <p:nvPr/>
          </p:nvGrpSpPr>
          <p:grpSpPr bwMode="auto">
            <a:xfrm>
              <a:off x="1752600" y="2801035"/>
              <a:ext cx="3278188" cy="762000"/>
              <a:chOff x="1752600" y="2801035"/>
              <a:chExt cx="3278188" cy="762000"/>
            </a:xfrm>
          </p:grpSpPr>
          <p:grpSp>
            <p:nvGrpSpPr>
              <p:cNvPr id="17423" name="Group 64"/>
              <p:cNvGrpSpPr>
                <a:grpSpLocks/>
              </p:cNvGrpSpPr>
              <p:nvPr/>
            </p:nvGrpSpPr>
            <p:grpSpPr bwMode="auto">
              <a:xfrm>
                <a:off x="1752600" y="2801035"/>
                <a:ext cx="3278188" cy="304800"/>
                <a:chOff x="1752600" y="2801035"/>
                <a:chExt cx="3278188" cy="304800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752600" y="2953117"/>
                  <a:ext cx="3276600" cy="158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4877721" y="2952323"/>
                  <a:ext cx="304546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820321" y="2952323"/>
                  <a:ext cx="304546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601121" y="2952323"/>
                  <a:ext cx="304546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24" name="Group 65"/>
              <p:cNvGrpSpPr>
                <a:grpSpLocks/>
              </p:cNvGrpSpPr>
              <p:nvPr/>
            </p:nvGrpSpPr>
            <p:grpSpPr bwMode="auto">
              <a:xfrm>
                <a:off x="1752600" y="3258235"/>
                <a:ext cx="1220788" cy="304800"/>
                <a:chOff x="1752600" y="3258235"/>
                <a:chExt cx="1220788" cy="304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752600" y="3413109"/>
                  <a:ext cx="1219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21114" y="3411522"/>
                  <a:ext cx="30296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1601914" y="3411522"/>
                  <a:ext cx="30296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53"/>
          <p:cNvSpPr txBox="1"/>
          <p:nvPr/>
        </p:nvSpPr>
        <p:spPr>
          <a:xfrm>
            <a:off x="628650" y="3286125"/>
            <a:ext cx="2667000" cy="415925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accent6">
                    <a:lumMod val="75000"/>
                  </a:schemeClr>
                </a:solidFill>
                <a:latin typeface="Arial"/>
                <a:cs typeface="Arial" pitchFamily="34" charset="0"/>
              </a:rPr>
              <a:t>Tóm tắt: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628900" y="3713163"/>
            <a:ext cx="1143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b="1">
                <a:solidFill>
                  <a:srgbClr val="002060"/>
                </a:solidFill>
                <a:cs typeface="Arial" charset="0"/>
              </a:rPr>
              <a:t>183 con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451225" y="4418013"/>
            <a:ext cx="1143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b="1">
                <a:solidFill>
                  <a:srgbClr val="002060"/>
                </a:solidFill>
                <a:cs typeface="Arial" charset="0"/>
              </a:rPr>
              <a:t>121 con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787525" y="4873625"/>
            <a:ext cx="1143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b="1">
                <a:solidFill>
                  <a:srgbClr val="002060"/>
                </a:solidFill>
                <a:cs typeface="Arial" charset="0"/>
              </a:rPr>
              <a:t>? con</a:t>
            </a:r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1260475" y="431800"/>
            <a:ext cx="6973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4" grpId="0"/>
      <p:bldP spid="58" grpId="0"/>
      <p:bldP spid="5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317012"/>
            <a:ext cx="7772400" cy="46166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tint val="66000"/>
                  <a:satMod val="160000"/>
                  <a:alpha val="15000"/>
                </a:schemeClr>
              </a:gs>
              <a:gs pos="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  Bài 4:</a:t>
            </a:r>
            <a:endParaRPr lang="en-US" sz="2400" b="1">
              <a:solidFill>
                <a:schemeClr val="tx2"/>
              </a:solidFill>
              <a:latin typeface="Arial"/>
              <a:cs typeface="Arial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5800" y="1817688"/>
            <a:ext cx="8001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cs typeface="Arial" charset="0"/>
              </a:rPr>
              <a:t>Đàn vịt có 183 con, đàn gà ít hơn đàn vịt 121 con. Hỏi đàn gà có bao nhiêu con?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685800" y="3144838"/>
            <a:ext cx="4344988" cy="1025525"/>
            <a:chOff x="685800" y="2572435"/>
            <a:chExt cx="4344988" cy="1025098"/>
          </a:xfrm>
        </p:grpSpPr>
        <p:sp>
          <p:nvSpPr>
            <p:cNvPr id="18448" name="TextBox 26"/>
            <p:cNvSpPr txBox="1">
              <a:spLocks noChangeArrowheads="1"/>
            </p:cNvSpPr>
            <p:nvPr/>
          </p:nvSpPr>
          <p:spPr bwMode="auto">
            <a:xfrm>
              <a:off x="685800" y="2572435"/>
              <a:ext cx="7620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cs typeface="Arial" charset="0"/>
                </a:rPr>
                <a:t>Vịt</a:t>
              </a:r>
            </a:p>
          </p:txBody>
        </p:sp>
        <p:sp>
          <p:nvSpPr>
            <p:cNvPr id="18449" name="TextBox 34"/>
            <p:cNvSpPr txBox="1">
              <a:spLocks noChangeArrowheads="1"/>
            </p:cNvSpPr>
            <p:nvPr/>
          </p:nvSpPr>
          <p:spPr bwMode="auto">
            <a:xfrm>
              <a:off x="685800" y="3182035"/>
              <a:ext cx="7620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cs typeface="Arial" charset="0"/>
                </a:rPr>
                <a:t>Gà</a:t>
              </a:r>
            </a:p>
          </p:txBody>
        </p:sp>
        <p:grpSp>
          <p:nvGrpSpPr>
            <p:cNvPr id="18450" name="Group 66"/>
            <p:cNvGrpSpPr>
              <a:grpSpLocks/>
            </p:cNvGrpSpPr>
            <p:nvPr/>
          </p:nvGrpSpPr>
          <p:grpSpPr bwMode="auto">
            <a:xfrm>
              <a:off x="1752600" y="2801035"/>
              <a:ext cx="3278188" cy="762000"/>
              <a:chOff x="1752600" y="2801035"/>
              <a:chExt cx="3278188" cy="762000"/>
            </a:xfrm>
          </p:grpSpPr>
          <p:grpSp>
            <p:nvGrpSpPr>
              <p:cNvPr id="18451" name="Group 64"/>
              <p:cNvGrpSpPr>
                <a:grpSpLocks/>
              </p:cNvGrpSpPr>
              <p:nvPr/>
            </p:nvGrpSpPr>
            <p:grpSpPr bwMode="auto">
              <a:xfrm>
                <a:off x="1752600" y="2801035"/>
                <a:ext cx="3278188" cy="304800"/>
                <a:chOff x="1752600" y="2801035"/>
                <a:chExt cx="3278188" cy="304800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752600" y="2953277"/>
                  <a:ext cx="3276600" cy="158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4877657" y="2952483"/>
                  <a:ext cx="304673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820257" y="2952483"/>
                  <a:ext cx="304673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601057" y="2952483"/>
                  <a:ext cx="304673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52" name="Group 65"/>
              <p:cNvGrpSpPr>
                <a:grpSpLocks/>
              </p:cNvGrpSpPr>
              <p:nvPr/>
            </p:nvGrpSpPr>
            <p:grpSpPr bwMode="auto">
              <a:xfrm>
                <a:off x="1752600" y="3258235"/>
                <a:ext cx="1220788" cy="304800"/>
                <a:chOff x="1752600" y="3258235"/>
                <a:chExt cx="1220788" cy="304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752600" y="3410287"/>
                  <a:ext cx="1219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20257" y="3409493"/>
                  <a:ext cx="304673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1601057" y="3409493"/>
                  <a:ext cx="304673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53"/>
          <p:cNvSpPr txBox="1"/>
          <p:nvPr/>
        </p:nvSpPr>
        <p:spPr>
          <a:xfrm>
            <a:off x="685800" y="2663825"/>
            <a:ext cx="2667000" cy="415925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accent6">
                    <a:lumMod val="75000"/>
                  </a:schemeClr>
                </a:solidFill>
                <a:latin typeface="Arial"/>
                <a:cs typeface="Arial" pitchFamily="34" charset="0"/>
              </a:rPr>
              <a:t>Tóm tắt: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667000" y="2992438"/>
            <a:ext cx="114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b="1">
                <a:solidFill>
                  <a:srgbClr val="002060"/>
                </a:solidFill>
                <a:cs typeface="Arial" charset="0"/>
              </a:rPr>
              <a:t>183 con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352800" y="3602038"/>
            <a:ext cx="114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b="1">
                <a:solidFill>
                  <a:srgbClr val="002060"/>
                </a:solidFill>
                <a:cs typeface="Arial" charset="0"/>
              </a:rPr>
              <a:t>121 con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905000" y="4017963"/>
            <a:ext cx="114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b="1">
                <a:solidFill>
                  <a:srgbClr val="002060"/>
                </a:solidFill>
                <a:cs typeface="Arial" charset="0"/>
              </a:rPr>
              <a:t>? con</a:t>
            </a:r>
          </a:p>
        </p:txBody>
      </p:sp>
      <p:sp>
        <p:nvSpPr>
          <p:cNvPr id="18443" name="TextBox 4"/>
          <p:cNvSpPr txBox="1">
            <a:spLocks noChangeArrowheads="1"/>
          </p:cNvSpPr>
          <p:nvPr/>
        </p:nvSpPr>
        <p:spPr bwMode="auto">
          <a:xfrm>
            <a:off x="2620963" y="334963"/>
            <a:ext cx="43672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 b="1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16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endParaRPr lang="en-US" sz="400" b="1" u="sng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16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67200" y="4219575"/>
            <a:ext cx="838200" cy="415925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accent6">
                    <a:lumMod val="75000"/>
                  </a:schemeClr>
                </a:solidFill>
                <a:latin typeface="Arial"/>
                <a:cs typeface="Arial" pitchFamily="34" charset="0"/>
              </a:rPr>
              <a:t>Giải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85825" y="4646613"/>
            <a:ext cx="7086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cs typeface="Arial" charset="0"/>
              </a:rPr>
              <a:t>Đàn gà có số con là: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95400" y="5103813"/>
            <a:ext cx="7086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cs typeface="Arial" charset="0"/>
              </a:rPr>
              <a:t>183 – 121 = 62 (con)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68375" y="5561013"/>
            <a:ext cx="7086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r>
              <a:rPr lang="en-US" sz="2400" b="1" u="sng">
                <a:solidFill>
                  <a:srgbClr val="002060"/>
                </a:solidFill>
                <a:cs typeface="Arial" charset="0"/>
              </a:rPr>
              <a:t>Đáp số:</a:t>
            </a:r>
            <a:r>
              <a:rPr lang="en-US" sz="2400" b="1">
                <a:solidFill>
                  <a:srgbClr val="002060"/>
                </a:solidFill>
                <a:cs typeface="Arial" charset="0"/>
              </a:rPr>
              <a:t> 62 con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4" grpId="0"/>
      <p:bldP spid="58" grpId="0"/>
      <p:bldP spid="59" grpId="0"/>
      <p:bldP spid="60" grpId="0"/>
      <p:bldP spid="23" grpId="0"/>
      <p:bldP spid="24" grpId="0"/>
      <p:bldP spid="2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5105400" y="4478338"/>
            <a:ext cx="762000" cy="7143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 cap="sq">
            <a:noFill/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398902"/>
            <a:ext cx="7772400" cy="46166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tint val="66000"/>
                  <a:satMod val="160000"/>
                  <a:alpha val="15000"/>
                </a:schemeClr>
              </a:gs>
              <a:gs pos="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Củng cố:</a:t>
            </a:r>
            <a:endParaRPr lang="en-US" sz="2400" b="1">
              <a:solidFill>
                <a:schemeClr val="tx2"/>
              </a:solidFill>
              <a:latin typeface="Arial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19200" y="2817813"/>
            <a:ext cx="6513513" cy="477837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Arial"/>
                <a:cs typeface="Arial" pitchFamily="34" charset="0"/>
              </a:rPr>
              <a:t>Đặt tính rồi tính:         875 – 75 = ?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1447800" y="2235200"/>
            <a:ext cx="7467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>
                <a:solidFill>
                  <a:schemeClr val="tx2"/>
                </a:solidFill>
                <a:cs typeface="Arial" charset="0"/>
              </a:rPr>
              <a:t>Chọn cách đặt tính và tính đúng cho phép tính sau: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854200" y="4478338"/>
            <a:ext cx="2112963" cy="1295400"/>
            <a:chOff x="1854200" y="2133601"/>
            <a:chExt cx="2113280" cy="1295399"/>
          </a:xfrm>
        </p:grpSpPr>
        <p:sp>
          <p:nvSpPr>
            <p:cNvPr id="19473" name="TextBox 21"/>
            <p:cNvSpPr txBox="1">
              <a:spLocks noChangeArrowheads="1"/>
            </p:cNvSpPr>
            <p:nvPr/>
          </p:nvSpPr>
          <p:spPr bwMode="auto">
            <a:xfrm>
              <a:off x="2921000" y="21336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875</a:t>
              </a:r>
            </a:p>
          </p:txBody>
        </p:sp>
        <p:sp>
          <p:nvSpPr>
            <p:cNvPr id="19474" name="TextBox 22"/>
            <p:cNvSpPr txBox="1">
              <a:spLocks noChangeArrowheads="1"/>
            </p:cNvSpPr>
            <p:nvPr/>
          </p:nvSpPr>
          <p:spPr bwMode="auto">
            <a:xfrm>
              <a:off x="2921000" y="25908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75</a:t>
              </a:r>
            </a:p>
          </p:txBody>
        </p:sp>
        <p:sp>
          <p:nvSpPr>
            <p:cNvPr id="19475" name="TextBox 23"/>
            <p:cNvSpPr txBox="1">
              <a:spLocks noChangeArrowheads="1"/>
            </p:cNvSpPr>
            <p:nvPr/>
          </p:nvSpPr>
          <p:spPr bwMode="auto">
            <a:xfrm>
              <a:off x="2540000" y="23622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9476" name="TextBox 24"/>
            <p:cNvSpPr txBox="1">
              <a:spLocks noChangeArrowheads="1"/>
            </p:cNvSpPr>
            <p:nvPr/>
          </p:nvSpPr>
          <p:spPr bwMode="auto">
            <a:xfrm>
              <a:off x="2844800" y="28442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  <p:sp>
          <p:nvSpPr>
            <p:cNvPr id="19477" name="TextBox 39"/>
            <p:cNvSpPr txBox="1">
              <a:spLocks noChangeArrowheads="1"/>
            </p:cNvSpPr>
            <p:nvPr/>
          </p:nvSpPr>
          <p:spPr bwMode="auto">
            <a:xfrm>
              <a:off x="1854200" y="2189946"/>
              <a:ext cx="10668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a.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5334000" y="4478338"/>
            <a:ext cx="2159000" cy="1295400"/>
            <a:chOff x="5334000" y="2133601"/>
            <a:chExt cx="2159000" cy="1295399"/>
          </a:xfrm>
        </p:grpSpPr>
        <p:sp>
          <p:nvSpPr>
            <p:cNvPr id="19468" name="TextBox 28"/>
            <p:cNvSpPr txBox="1">
              <a:spLocks noChangeArrowheads="1"/>
            </p:cNvSpPr>
            <p:nvPr/>
          </p:nvSpPr>
          <p:spPr bwMode="auto">
            <a:xfrm>
              <a:off x="6400800" y="2133601"/>
              <a:ext cx="1092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875</a:t>
              </a:r>
            </a:p>
          </p:txBody>
        </p:sp>
        <p:sp>
          <p:nvSpPr>
            <p:cNvPr id="19469" name="TextBox 29"/>
            <p:cNvSpPr txBox="1">
              <a:spLocks noChangeArrowheads="1"/>
            </p:cNvSpPr>
            <p:nvPr/>
          </p:nvSpPr>
          <p:spPr bwMode="auto">
            <a:xfrm>
              <a:off x="6273800" y="25908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75</a:t>
              </a:r>
            </a:p>
          </p:txBody>
        </p:sp>
        <p:sp>
          <p:nvSpPr>
            <p:cNvPr id="19470" name="TextBox 30"/>
            <p:cNvSpPr txBox="1">
              <a:spLocks noChangeArrowheads="1"/>
            </p:cNvSpPr>
            <p:nvPr/>
          </p:nvSpPr>
          <p:spPr bwMode="auto">
            <a:xfrm>
              <a:off x="6019800" y="23622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9471" name="TextBox 31"/>
            <p:cNvSpPr txBox="1">
              <a:spLocks noChangeArrowheads="1"/>
            </p:cNvSpPr>
            <p:nvPr/>
          </p:nvSpPr>
          <p:spPr bwMode="auto">
            <a:xfrm>
              <a:off x="6324600" y="28442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  <p:sp>
          <p:nvSpPr>
            <p:cNvPr id="19472" name="TextBox 41"/>
            <p:cNvSpPr txBox="1">
              <a:spLocks noChangeArrowheads="1"/>
            </p:cNvSpPr>
            <p:nvPr/>
          </p:nvSpPr>
          <p:spPr bwMode="auto">
            <a:xfrm>
              <a:off x="5334000" y="2189946"/>
              <a:ext cx="10668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b.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4963" y="3443288"/>
            <a:ext cx="27590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cs typeface="Arial" charset="0"/>
              </a:rPr>
              <a:t>+ Đặt tính:</a:t>
            </a:r>
          </a:p>
        </p:txBody>
      </p:sp>
      <p:sp>
        <p:nvSpPr>
          <p:cNvPr id="19467" name="TextBox 4"/>
          <p:cNvSpPr txBox="1">
            <a:spLocks noChangeArrowheads="1"/>
          </p:cNvSpPr>
          <p:nvPr/>
        </p:nvSpPr>
        <p:spPr bwMode="auto">
          <a:xfrm>
            <a:off x="2620963" y="334963"/>
            <a:ext cx="43672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 b="1" u="sng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16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endParaRPr lang="en-US" sz="400" b="1" u="sng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16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275" y="1681500"/>
            <a:ext cx="7772400" cy="46166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tint val="66000"/>
                  <a:satMod val="160000"/>
                  <a:alpha val="15000"/>
                </a:schemeClr>
              </a:gs>
              <a:gs pos="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Củng cố:</a:t>
            </a:r>
            <a:endParaRPr lang="en-US" sz="2400" b="1">
              <a:solidFill>
                <a:schemeClr val="tx2"/>
              </a:solidFill>
              <a:latin typeface="Arial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44888" y="2571750"/>
            <a:ext cx="3313112" cy="477838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Arial"/>
                <a:cs typeface="Arial" pitchFamily="34" charset="0"/>
              </a:rPr>
              <a:t>875 – 75 = ?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1077913" y="2203450"/>
            <a:ext cx="7467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>
                <a:solidFill>
                  <a:schemeClr val="tx2"/>
                </a:solidFill>
                <a:cs typeface="Arial" charset="0"/>
              </a:rPr>
              <a:t>Chọn cách tính đúng cho phép tính sau: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676400" y="5092700"/>
            <a:ext cx="1752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cs typeface="Arial" charset="0"/>
              </a:rPr>
              <a:t>a/   80 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10000" y="5092700"/>
            <a:ext cx="1828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cs typeface="Arial" charset="0"/>
              </a:rPr>
              <a:t>b/   125 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587750" y="3201988"/>
            <a:ext cx="1473200" cy="1295400"/>
            <a:chOff x="6019800" y="2133601"/>
            <a:chExt cx="1473200" cy="1295399"/>
          </a:xfrm>
        </p:grpSpPr>
        <p:sp>
          <p:nvSpPr>
            <p:cNvPr id="20494" name="TextBox 28"/>
            <p:cNvSpPr txBox="1">
              <a:spLocks noChangeArrowheads="1"/>
            </p:cNvSpPr>
            <p:nvPr/>
          </p:nvSpPr>
          <p:spPr bwMode="auto">
            <a:xfrm>
              <a:off x="6400800" y="2133601"/>
              <a:ext cx="1092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875</a:t>
              </a:r>
            </a:p>
          </p:txBody>
        </p:sp>
        <p:sp>
          <p:nvSpPr>
            <p:cNvPr id="20495" name="TextBox 29"/>
            <p:cNvSpPr txBox="1">
              <a:spLocks noChangeArrowheads="1"/>
            </p:cNvSpPr>
            <p:nvPr/>
          </p:nvSpPr>
          <p:spPr bwMode="auto">
            <a:xfrm>
              <a:off x="6273800" y="2590801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75</a:t>
              </a:r>
            </a:p>
          </p:txBody>
        </p:sp>
        <p:sp>
          <p:nvSpPr>
            <p:cNvPr id="20496" name="TextBox 30"/>
            <p:cNvSpPr txBox="1">
              <a:spLocks noChangeArrowheads="1"/>
            </p:cNvSpPr>
            <p:nvPr/>
          </p:nvSpPr>
          <p:spPr bwMode="auto">
            <a:xfrm>
              <a:off x="6019800" y="2362201"/>
              <a:ext cx="3962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20497" name="TextBox 31"/>
            <p:cNvSpPr txBox="1">
              <a:spLocks noChangeArrowheads="1"/>
            </p:cNvSpPr>
            <p:nvPr/>
          </p:nvSpPr>
          <p:spPr bwMode="auto">
            <a:xfrm>
              <a:off x="6324600" y="2844225"/>
              <a:ext cx="11226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cs typeface="Arial" charset="0"/>
                </a:rPr>
                <a:t>____</a:t>
              </a:r>
            </a:p>
          </p:txBody>
        </p:sp>
      </p:grpSp>
      <p:sp>
        <p:nvSpPr>
          <p:cNvPr id="50" name="Oval 33"/>
          <p:cNvSpPr>
            <a:spLocks noChangeArrowheads="1"/>
          </p:cNvSpPr>
          <p:nvPr/>
        </p:nvSpPr>
        <p:spPr bwMode="auto">
          <a:xfrm>
            <a:off x="6172200" y="5016500"/>
            <a:ext cx="762000" cy="7143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 cap="sq">
            <a:noFill/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400800" y="5092700"/>
            <a:ext cx="1752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cs typeface="Arial" charset="0"/>
              </a:rPr>
              <a:t>c/   800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38263" y="4570413"/>
            <a:ext cx="51101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cs typeface="Arial" charset="0"/>
              </a:rPr>
              <a:t>+ Kết quả: </a:t>
            </a:r>
          </a:p>
        </p:txBody>
      </p:sp>
      <p:sp>
        <p:nvSpPr>
          <p:cNvPr id="20493" name="TextBox 4"/>
          <p:cNvSpPr txBox="1">
            <a:spLocks noChangeArrowheads="1"/>
          </p:cNvSpPr>
          <p:nvPr/>
        </p:nvSpPr>
        <p:spPr bwMode="auto">
          <a:xfrm>
            <a:off x="1512888" y="354013"/>
            <a:ext cx="6234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u="sng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4" grpId="0"/>
      <p:bldP spid="36" grpId="0"/>
      <p:bldP spid="50" grpId="0" animBg="1"/>
      <p:bldP spid="3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512888" y="587375"/>
            <a:ext cx="547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 Toán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1800225"/>
            <a:ext cx="8763000" cy="708025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accent6"/>
                </a:solidFill>
                <a:latin typeface="Arial"/>
                <a:cs typeface="Arial" pitchFamily="34" charset="0"/>
              </a:rPr>
              <a:t>            		  35   –   14 =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5825" y="1763713"/>
            <a:ext cx="5572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accent6"/>
                </a:solidFill>
                <a:latin typeface="Arial"/>
                <a:cs typeface="Arial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2275" y="1790700"/>
            <a:ext cx="5445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accent6"/>
                </a:solidFill>
                <a:latin typeface="Arial"/>
                <a:cs typeface="Arial" pitchFamily="34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81538" y="1790700"/>
            <a:ext cx="5461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accent6"/>
                </a:solidFill>
                <a:latin typeface="Arial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685510"/>
            <a:ext cx="7772400" cy="46166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tint val="66000"/>
                  <a:satMod val="160000"/>
                  <a:alpha val="15000"/>
                </a:schemeClr>
              </a:gs>
              <a:gs pos="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Dặn dò:</a:t>
            </a:r>
            <a:endParaRPr lang="en-US" sz="2400" b="1">
              <a:solidFill>
                <a:schemeClr val="tx2"/>
              </a:solidFill>
              <a:latin typeface="Arial"/>
              <a:cs typeface="Arial" pitchFamily="34" charset="0"/>
            </a:endParaRPr>
          </a:p>
        </p:txBody>
      </p:sp>
      <p:sp>
        <p:nvSpPr>
          <p:cNvPr id="21509" name="TextBox 53"/>
          <p:cNvSpPr txBox="1">
            <a:spLocks noChangeArrowheads="1"/>
          </p:cNvSpPr>
          <p:nvPr/>
        </p:nvSpPr>
        <p:spPr bwMode="auto">
          <a:xfrm>
            <a:off x="914400" y="2363788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cs typeface="Arial" charset="0"/>
              </a:rPr>
              <a:t>- Ôn lại cách trừ số có 3 chữ số.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70C0"/>
                </a:solidFill>
                <a:cs typeface="Arial" charset="0"/>
              </a:rPr>
              <a:t> Chiều làm bài 1 (dòng 1), bài 2 (cột 1, 3).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70C0"/>
                </a:solidFill>
                <a:cs typeface="Arial" charset="0"/>
              </a:rPr>
              <a:t> Chuẩn bị : Luyện tập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70C0"/>
                </a:solidFill>
                <a:cs typeface="Arial" charset="0"/>
              </a:rPr>
              <a:t> Nhận xét tiết học.</a:t>
            </a:r>
          </a:p>
        </p:txBody>
      </p:sp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1258888" y="334963"/>
            <a:ext cx="6235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u="sng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1219200" y="2542674"/>
            <a:ext cx="7154779" cy="1423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10" spc="5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Xin</a:t>
            </a:r>
            <a:r>
              <a:rPr lang="en-US" sz="4400" b="1" kern="10" spc="5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chào. Hẹn gặp lại</a:t>
            </a:r>
            <a:r>
              <a:rPr lang="en-US" sz="4400" b="1" kern="10" spc="50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!</a:t>
            </a:r>
          </a:p>
        </p:txBody>
      </p:sp>
      <p:pic>
        <p:nvPicPr>
          <p:cNvPr id="22531" name="Picture 12" descr="!bell_0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130300" y="585788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2" descr="!bell_0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585788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2339847"/>
            <a:ext cx="67056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PHÉP TRỪ (không nhớ)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TRONG PHẠM VI 1000</a:t>
            </a:r>
          </a:p>
        </p:txBody>
      </p:sp>
      <p:pic>
        <p:nvPicPr>
          <p:cNvPr id="4099" name="Picture 5" descr="montoa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9800" y="1252538"/>
            <a:ext cx="2838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0" name="Group 12"/>
          <p:cNvGrpSpPr>
            <a:grpSpLocks/>
          </p:cNvGrpSpPr>
          <p:nvPr/>
        </p:nvGrpSpPr>
        <p:grpSpPr bwMode="auto">
          <a:xfrm>
            <a:off x="314325" y="1943100"/>
            <a:ext cx="1409700" cy="1257300"/>
            <a:chOff x="315036" y="1600200"/>
            <a:chExt cx="1409700" cy="1257300"/>
          </a:xfrm>
        </p:grpSpPr>
        <p:pic>
          <p:nvPicPr>
            <p:cNvPr id="4102" name="Picture 11" descr="note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5036" y="1600200"/>
              <a:ext cx="140970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TextBox 6"/>
            <p:cNvSpPr txBox="1">
              <a:spLocks noChangeArrowheads="1"/>
            </p:cNvSpPr>
            <p:nvPr/>
          </p:nvSpPr>
          <p:spPr bwMode="auto">
            <a:xfrm>
              <a:off x="543636" y="2209800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00B0F0"/>
                  </a:solidFill>
                </a:rPr>
                <a:t>147</a:t>
              </a:r>
            </a:p>
          </p:txBody>
        </p:sp>
      </p:grpSp>
      <p:sp>
        <p:nvSpPr>
          <p:cNvPr id="4101" name="TextBox 13"/>
          <p:cNvSpPr txBox="1">
            <a:spLocks noChangeArrowheads="1"/>
          </p:cNvSpPr>
          <p:nvPr/>
        </p:nvSpPr>
        <p:spPr bwMode="auto">
          <a:xfrm rot="-3244985">
            <a:off x="8192294" y="5225256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cs typeface="Arial" charset="0"/>
              </a:rPr>
              <a:t>Bắt đầu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485900"/>
            <a:ext cx="7924800" cy="457200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  Hoạt động 1: </a:t>
            </a:r>
            <a:r>
              <a:rPr lang="en-US" sz="2400" b="1">
                <a:solidFill>
                  <a:schemeClr val="tx2"/>
                </a:solidFill>
                <a:latin typeface="Arial"/>
                <a:cs typeface="Arial" pitchFamily="34" charset="0"/>
              </a:rPr>
              <a:t>Trừ các số có 3 chữ số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1897063"/>
            <a:ext cx="8763000" cy="701675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79646"/>
                </a:solidFill>
                <a:latin typeface="Arial"/>
                <a:cs typeface="Arial" charset="0"/>
              </a:rPr>
              <a:t>            635  –  214 =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94250" y="1881188"/>
            <a:ext cx="55721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accent6"/>
                </a:solidFill>
                <a:latin typeface="Arial"/>
                <a:cs typeface="Arial" pitchFamily="34" charset="0"/>
              </a:rPr>
              <a:t>?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017588" y="5445125"/>
            <a:ext cx="1665287" cy="630238"/>
            <a:chOff x="620971" y="5336274"/>
            <a:chExt cx="1665029" cy="629693"/>
          </a:xfrm>
        </p:grpSpPr>
        <p:sp>
          <p:nvSpPr>
            <p:cNvPr id="57" name="Left Brace 56"/>
            <p:cNvSpPr/>
            <p:nvPr/>
          </p:nvSpPr>
          <p:spPr>
            <a:xfrm rot="16200000">
              <a:off x="1324216" y="4633029"/>
              <a:ext cx="258539" cy="1665029"/>
            </a:xfrm>
            <a:prstGeom prst="leftBrace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67" name="TextBox 57"/>
            <p:cNvSpPr txBox="1">
              <a:spLocks noChangeArrowheads="1"/>
            </p:cNvSpPr>
            <p:nvPr/>
          </p:nvSpPr>
          <p:spPr bwMode="auto">
            <a:xfrm>
              <a:off x="1038367" y="5596080"/>
              <a:ext cx="914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cs typeface="Arial" charset="0"/>
                </a:rPr>
                <a:t>4 trăm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3813175" y="5445125"/>
            <a:ext cx="1665288" cy="630238"/>
            <a:chOff x="3405116" y="5336274"/>
            <a:chExt cx="1665029" cy="629693"/>
          </a:xfrm>
        </p:grpSpPr>
        <p:sp>
          <p:nvSpPr>
            <p:cNvPr id="60" name="Left Brace 59"/>
            <p:cNvSpPr/>
            <p:nvPr/>
          </p:nvSpPr>
          <p:spPr>
            <a:xfrm rot="16200000">
              <a:off x="4108360" y="4633030"/>
              <a:ext cx="258539" cy="1665029"/>
            </a:xfrm>
            <a:prstGeom prst="leftBrace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65" name="TextBox 60"/>
            <p:cNvSpPr txBox="1">
              <a:spLocks noChangeArrowheads="1"/>
            </p:cNvSpPr>
            <p:nvPr/>
          </p:nvSpPr>
          <p:spPr bwMode="auto">
            <a:xfrm>
              <a:off x="3836158" y="5596635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cs typeface="Arial" charset="0"/>
                </a:rPr>
                <a:t>2 chục</a:t>
              </a: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6092825" y="5426075"/>
            <a:ext cx="2136775" cy="649288"/>
            <a:chOff x="6434921" y="5315801"/>
            <a:chExt cx="2135873" cy="650166"/>
          </a:xfrm>
        </p:grpSpPr>
        <p:sp>
          <p:nvSpPr>
            <p:cNvPr id="65" name="Left Brace 64"/>
            <p:cNvSpPr/>
            <p:nvPr/>
          </p:nvSpPr>
          <p:spPr>
            <a:xfrm rot="16200000">
              <a:off x="7362969" y="4387753"/>
              <a:ext cx="279778" cy="2135873"/>
            </a:xfrm>
            <a:prstGeom prst="leftBrace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63" name="TextBox 65"/>
            <p:cNvSpPr txBox="1">
              <a:spLocks noChangeArrowheads="1"/>
            </p:cNvSpPr>
            <p:nvPr/>
          </p:nvSpPr>
          <p:spPr bwMode="auto">
            <a:xfrm>
              <a:off x="6993341" y="5596080"/>
              <a:ext cx="1143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cs typeface="Arial" charset="0"/>
                </a:rPr>
                <a:t>1 đơn vị 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889500" y="1927225"/>
            <a:ext cx="11017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accent6"/>
                </a:solidFill>
                <a:latin typeface="Arial"/>
                <a:cs typeface="Arial" pitchFamily="34" charset="0"/>
              </a:rPr>
              <a:t>421</a:t>
            </a:r>
          </a:p>
        </p:txBody>
      </p:sp>
      <p:sp>
        <p:nvSpPr>
          <p:cNvPr id="5129" name="TextBox 4"/>
          <p:cNvSpPr txBox="1">
            <a:spLocks noChangeArrowheads="1"/>
          </p:cNvSpPr>
          <p:nvPr/>
        </p:nvSpPr>
        <p:spPr bwMode="auto">
          <a:xfrm>
            <a:off x="890588" y="428625"/>
            <a:ext cx="726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  <p:pic>
        <p:nvPicPr>
          <p:cNvPr id="53" name="Picture 52" descr="Graphic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2703513"/>
            <a:ext cx="10668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Graphic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7800" y="2703513"/>
            <a:ext cx="10668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Graphic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300" y="2703513"/>
            <a:ext cx="10668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Graphic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3998913"/>
            <a:ext cx="10668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Graphic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7800" y="3998913"/>
            <a:ext cx="10668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Graphic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300" y="3998913"/>
            <a:ext cx="10668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Graphic3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888288" y="4092575"/>
            <a:ext cx="74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1"/>
          <p:cNvGrpSpPr>
            <a:grpSpLocks/>
          </p:cNvGrpSpPr>
          <p:nvPr/>
        </p:nvGrpSpPr>
        <p:grpSpPr bwMode="auto">
          <a:xfrm flipH="1">
            <a:off x="6669088" y="4098925"/>
            <a:ext cx="515937" cy="884238"/>
            <a:chOff x="6451600" y="2590800"/>
            <a:chExt cx="1031649" cy="2057400"/>
          </a:xfrm>
        </p:grpSpPr>
        <p:pic>
          <p:nvPicPr>
            <p:cNvPr id="5159" name="Picture 36" descr="Graphic2.wm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51600" y="2590800"/>
              <a:ext cx="168049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0" name="Picture 38" descr="Graphic2.wm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83400" y="2590800"/>
              <a:ext cx="168049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1" name="Picture 39" descr="Graphic2.wm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15200" y="2590800"/>
              <a:ext cx="168049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889000" y="50911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6 trăm</a:t>
            </a:r>
          </a:p>
        </p:txBody>
      </p:sp>
      <p:sp>
        <p:nvSpPr>
          <p:cNvPr id="76" name="TextBox 19"/>
          <p:cNvSpPr txBox="1">
            <a:spLocks noChangeArrowheads="1"/>
          </p:cNvSpPr>
          <p:nvPr/>
        </p:nvSpPr>
        <p:spPr bwMode="auto">
          <a:xfrm>
            <a:off x="1879600" y="50911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2 trăm</a:t>
            </a:r>
          </a:p>
        </p:txBody>
      </p:sp>
      <p:sp>
        <p:nvSpPr>
          <p:cNvPr id="77" name="TextBox 20"/>
          <p:cNvSpPr txBox="1">
            <a:spLocks noChangeArrowheads="1"/>
          </p:cNvSpPr>
          <p:nvPr/>
        </p:nvSpPr>
        <p:spPr bwMode="auto">
          <a:xfrm>
            <a:off x="1651000" y="5091113"/>
            <a:ext cx="442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-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632200" y="50911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3 chục</a:t>
            </a:r>
          </a:p>
        </p:txBody>
      </p:sp>
      <p:sp>
        <p:nvSpPr>
          <p:cNvPr id="79" name="TextBox 22"/>
          <p:cNvSpPr txBox="1">
            <a:spLocks noChangeArrowheads="1"/>
          </p:cNvSpPr>
          <p:nvPr/>
        </p:nvSpPr>
        <p:spPr bwMode="auto">
          <a:xfrm>
            <a:off x="4699000" y="50911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1 chục</a:t>
            </a:r>
          </a:p>
        </p:txBody>
      </p:sp>
      <p:sp>
        <p:nvSpPr>
          <p:cNvPr id="80" name="TextBox 23"/>
          <p:cNvSpPr txBox="1">
            <a:spLocks noChangeArrowheads="1"/>
          </p:cNvSpPr>
          <p:nvPr/>
        </p:nvSpPr>
        <p:spPr bwMode="auto">
          <a:xfrm>
            <a:off x="4470400" y="5091113"/>
            <a:ext cx="442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-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983288" y="50911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5 đơn vị </a:t>
            </a:r>
          </a:p>
        </p:txBody>
      </p:sp>
      <p:sp>
        <p:nvSpPr>
          <p:cNvPr id="82" name="TextBox 25"/>
          <p:cNvSpPr txBox="1">
            <a:spLocks noChangeArrowheads="1"/>
          </p:cNvSpPr>
          <p:nvPr/>
        </p:nvSpPr>
        <p:spPr bwMode="auto">
          <a:xfrm>
            <a:off x="7278688" y="50911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4 đơn vị</a:t>
            </a:r>
          </a:p>
        </p:txBody>
      </p:sp>
      <p:sp>
        <p:nvSpPr>
          <p:cNvPr id="83" name="TextBox 26"/>
          <p:cNvSpPr txBox="1">
            <a:spLocks noChangeArrowheads="1"/>
          </p:cNvSpPr>
          <p:nvPr/>
        </p:nvSpPr>
        <p:spPr bwMode="auto">
          <a:xfrm>
            <a:off x="7050088" y="5091113"/>
            <a:ext cx="442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-</a:t>
            </a:r>
          </a:p>
        </p:txBody>
      </p:sp>
      <p:sp>
        <p:nvSpPr>
          <p:cNvPr id="84" name="Rectangle 83"/>
          <p:cNvSpPr/>
          <p:nvPr/>
        </p:nvSpPr>
        <p:spPr>
          <a:xfrm flipH="1">
            <a:off x="6600825" y="4068763"/>
            <a:ext cx="647700" cy="976312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 flipH="1">
            <a:off x="7812088" y="4068763"/>
            <a:ext cx="228600" cy="976312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927100" y="2620963"/>
            <a:ext cx="4648200" cy="24384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1574800" y="5076825"/>
            <a:ext cx="963613" cy="904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4371975" y="5022850"/>
            <a:ext cx="2233613" cy="1666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659563" y="5076825"/>
            <a:ext cx="1092200" cy="10953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3822700" y="3344863"/>
            <a:ext cx="228600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7888288" y="4297363"/>
            <a:ext cx="76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888288" y="4508500"/>
            <a:ext cx="66675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883525" y="4719638"/>
            <a:ext cx="76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896225" y="4930775"/>
            <a:ext cx="76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H="1">
            <a:off x="6700838" y="4540250"/>
            <a:ext cx="884238" cy="158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3" grpId="1"/>
      <p:bldP spid="67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 animBg="1"/>
      <p:bldP spid="85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191000" y="2255838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____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267200" y="1646238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635 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267200" y="2179638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214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886200" y="190023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–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67200" y="2789238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421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1265238" y="450850"/>
            <a:ext cx="6988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600200"/>
            <a:ext cx="4495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 pitchFamily="34" charset="0"/>
              </a:rPr>
              <a:t>ĐẶT TÍNH RỒI TÍNH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24384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925 – 420 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445000" y="3148013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925 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445000" y="3681413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420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064000" y="3402013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– 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368800" y="3757613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____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45000" y="4291013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505</a:t>
            </a:r>
          </a:p>
        </p:txBody>
      </p:sp>
      <p:sp>
        <p:nvSpPr>
          <p:cNvPr id="7177" name="TextBox 4"/>
          <p:cNvSpPr txBox="1">
            <a:spLocks noChangeArrowheads="1"/>
          </p:cNvSpPr>
          <p:nvPr/>
        </p:nvSpPr>
        <p:spPr bwMode="auto">
          <a:xfrm>
            <a:off x="1103313" y="334963"/>
            <a:ext cx="6838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1447800" y="2133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925</a:t>
            </a:r>
          </a:p>
        </p:txBody>
      </p: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1447800" y="25908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420 </a:t>
            </a:r>
          </a:p>
        </p:txBody>
      </p:sp>
      <p:sp>
        <p:nvSpPr>
          <p:cNvPr id="6152" name="TextBox 13"/>
          <p:cNvSpPr txBox="1">
            <a:spLocks noChangeArrowheads="1"/>
          </p:cNvSpPr>
          <p:nvPr/>
        </p:nvSpPr>
        <p:spPr bwMode="auto">
          <a:xfrm>
            <a:off x="1066800" y="23622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-</a:t>
            </a:r>
          </a:p>
        </p:txBody>
      </p:sp>
      <p:sp>
        <p:nvSpPr>
          <p:cNvPr id="6153" name="TextBox 14"/>
          <p:cNvSpPr txBox="1">
            <a:spLocks noChangeArrowheads="1"/>
          </p:cNvSpPr>
          <p:nvPr/>
        </p:nvSpPr>
        <p:spPr bwMode="auto">
          <a:xfrm>
            <a:off x="1371600" y="2768600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____</a:t>
            </a:r>
          </a:p>
        </p:txBody>
      </p: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433513" y="3302000"/>
            <a:ext cx="454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2800" y="21336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* 5 trừ 0 bằng 5, viết 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2800" y="35052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* 9 trừ 4 bằng 5, viết 5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52800" y="28194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* 2 trừ 2 bằng 0, viết 0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698625" y="3302000"/>
            <a:ext cx="455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0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936750" y="3302000"/>
            <a:ext cx="455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charset="0"/>
              </a:rPr>
              <a:t>5</a:t>
            </a:r>
          </a:p>
        </p:txBody>
      </p:sp>
      <p:sp>
        <p:nvSpPr>
          <p:cNvPr id="8204" name="TextBox 4"/>
          <p:cNvSpPr txBox="1">
            <a:spLocks noChangeArrowheads="1"/>
          </p:cNvSpPr>
          <p:nvPr/>
        </p:nvSpPr>
        <p:spPr bwMode="auto">
          <a:xfrm>
            <a:off x="2620963" y="334963"/>
            <a:ext cx="4367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endParaRPr lang="en-US" b="1" u="sng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1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  <p:bldP spid="6154" grpId="0"/>
      <p:bldP spid="11" grpId="0"/>
      <p:bldP spid="18" grpId="0"/>
      <p:bldP spid="2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414463" y="334963"/>
            <a:ext cx="6429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endParaRPr lang="en-US" sz="2400" b="1" u="sng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87450" y="2006600"/>
            <a:ext cx="7505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5A9E"/>
                </a:solidFill>
              </a:rPr>
              <a:t>- Đặt số trừ dưới số bị trừ sao cho các chữ số cùng hàng thẳng cột với nhau.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01738" y="3111500"/>
            <a:ext cx="750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5A9E"/>
                </a:solidFill>
              </a:rPr>
              <a:t>- Trừ theo thứ tự từ phải sang trái.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6025" y="1989138"/>
            <a:ext cx="7927975" cy="4572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2"/>
                </a:solidFill>
                <a:latin typeface="Arial"/>
                <a:cs typeface="Arial" pitchFamily="34" charset="0"/>
              </a:rPr>
              <a:t>  Hoạt động 2: </a:t>
            </a:r>
            <a:r>
              <a:rPr lang="en-US" sz="2400" b="1">
                <a:solidFill>
                  <a:schemeClr val="tx2"/>
                </a:solidFill>
                <a:latin typeface="Arial"/>
                <a:cs typeface="Arial" pitchFamily="34" charset="0"/>
              </a:rPr>
              <a:t>Luyện tập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181100" y="334963"/>
            <a:ext cx="65262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 u="sng">
                <a:solidFill>
                  <a:srgbClr val="005A9E"/>
                </a:solidFill>
                <a:cs typeface="Arial" charset="0"/>
              </a:rPr>
              <a:t>Toán</a:t>
            </a:r>
          </a:p>
          <a:p>
            <a:pPr algn="ctr"/>
            <a:endParaRPr lang="en-US" sz="2400" b="1" u="sng">
              <a:solidFill>
                <a:srgbClr val="005A9E"/>
              </a:solidFill>
              <a:cs typeface="Arial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cs typeface="Arial" charset="0"/>
              </a:rPr>
              <a:t>Phép trừ (không nhớ) trong phạm vi 1000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1131</TotalTime>
  <Words>736</Words>
  <Application>Microsoft Office PowerPoint</Application>
  <PresentationFormat>On-screen Show (4:3)</PresentationFormat>
  <Paragraphs>251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CSTeam</cp:lastModifiedBy>
  <cp:revision>329</cp:revision>
  <dcterms:created xsi:type="dcterms:W3CDTF">2007-04-09T09:53:27Z</dcterms:created>
  <dcterms:modified xsi:type="dcterms:W3CDTF">2016-06-29T09:41:54Z</dcterms:modified>
</cp:coreProperties>
</file>