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257" r:id="rId3"/>
    <p:sldId id="287" r:id="rId4"/>
    <p:sldId id="288" r:id="rId5"/>
    <p:sldId id="259" r:id="rId6"/>
    <p:sldId id="282" r:id="rId7"/>
    <p:sldId id="262" r:id="rId8"/>
    <p:sldId id="263" r:id="rId9"/>
    <p:sldId id="279" r:id="rId10"/>
    <p:sldId id="264" r:id="rId11"/>
    <p:sldId id="290" r:id="rId12"/>
    <p:sldId id="271" r:id="rId13"/>
    <p:sldId id="270" r:id="rId14"/>
    <p:sldId id="268" r:id="rId15"/>
    <p:sldId id="269" r:id="rId16"/>
    <p:sldId id="28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00"/>
    <a:srgbClr val="FF3300"/>
    <a:srgbClr val="0000CC"/>
    <a:srgbClr val="FF0000"/>
    <a:srgbClr val="FF0066"/>
    <a:srgbClr val="0099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18" autoAdjust="0"/>
  </p:normalViewPr>
  <p:slideViewPr>
    <p:cSldViewPr>
      <p:cViewPr>
        <p:scale>
          <a:sx n="71" d="100"/>
          <a:sy n="71" d="100"/>
        </p:scale>
        <p:origin x="-4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2F13E-ED3F-494E-9356-1F44A33E991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2C654-9D87-4C94-A879-91802837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0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2C654-9D87-4C94-A879-9180283766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8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1E9FB8A-F2B1-48B4-B5E3-138707F42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DC521B1-5A29-4976-B6D7-B0B4DDEDE7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C5DB247-9867-4BA8-8D26-FC37B70C1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17B49-8592-47F0-BA84-AFA1FF080B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159343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BB1E1A7-E89E-441E-9322-342E790CC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2C36259-7FF2-4C60-838F-7DF25BDDD1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5110892-88D3-4B52-B83B-485C0B05EB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BB3D8-1F32-47F4-8507-D8DFD815CE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235481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B0E70D8-220E-4487-BB50-1808AEA9EA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3470DEC-13AB-4D6B-91F7-76FA95496F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BA5F852-007E-44A3-BEAD-3E6558D99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D15B0-D681-428C-8CAD-19CD55383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970430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5101D021-C369-469B-BE03-30C4684DBF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C5D9A6D-E6A1-438C-84FE-CC0773BF0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6DBEC9A-C207-447F-AE38-986E4E1B27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8CE00-8E91-4AE1-87CC-7564CF9B4B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468100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DF64A0A-52D5-4A9F-B39E-68BE5444A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C7A7E09-C764-4D27-8AA8-D2B627A5A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C1EFD77-07FE-4EF3-A330-3097079F46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EEC55-9B24-4A8F-BA38-B33716570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060065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B615063-0E9F-48B8-8C8E-EF011ADBA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EFC9638-3779-4091-87A9-85914FDA5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AF43167-7C25-4CB6-AF82-F3D85ADC9E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6C204-451E-443A-A295-2B3DEEC80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676964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6C45F3-6EA5-45D3-91A2-57DB475F60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29FF4F2-7BDD-4DAB-8D07-238E3ABAE6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1D59E38-494C-4842-AF94-38F809BF1E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00C83-05F3-493A-94EC-7A9612D1CB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609546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131CEC2-82ED-460D-8380-B753863E34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8349306-A5DF-4E84-A9AD-E36413FECE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DB3B75A-45D3-4F44-A31F-13294D3227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57CF0-D93B-4EDA-9200-F99095F0C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171603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FA70B31-DB8B-41F2-A1CF-70F9CE1F34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1E775E3-7E26-4141-AFD3-42820F759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779B7FE-E033-4558-8437-EF6986F667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39E23-5360-4A43-A83D-E1EBA7E0B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23282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B929E46-14E9-47A1-A6C0-74BB562EC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2B840AB-B97D-4FDC-BA16-2991A505B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1B1B6A4-8AA7-4B25-9CE4-D5581CA763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9927F-F278-4BD3-A207-6A0E70240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698302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F44603B-0E0F-4723-904F-A371EEC25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0219A466-487B-4B65-9594-9243B3FFC1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9278C33-F561-4CE8-8215-B68994C180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7633E-52E5-461F-B955-36F882972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771873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11C67B-D72F-4F58-AFFA-C510647A4E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B88E37-5925-41CB-A5CA-1F4370DE64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F4075C0-D17F-4D82-84F1-D10141BEEA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FAAEB-C14E-4457-AC13-6195F06A49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118683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C701058-87B7-4164-9F04-C551D482EE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0CE60F1-2514-4D48-A964-8D5E837C2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3BE4440-759A-48B0-B68C-BE5BABED3F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7DD49-5B98-4797-90DD-774367A66A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917937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B31D9AE2-F300-4AE8-9B8C-61EA4CB67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C9C5DAF4-3B52-4E05-83D9-CA2175EFE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8BBE780F-EB88-4D47-9475-50152341FF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10B7162-960B-4407-9295-D3AA5BF545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AFDCA004-86EC-4773-B70E-F7F57BF779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3CABD4B-AD98-48A7-A67F-501BF88077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F360BE-2677-45A5-9410-4A356F40D966}"/>
              </a:ext>
            </a:extLst>
          </p:cNvPr>
          <p:cNvSpPr txBox="1"/>
          <p:nvPr/>
        </p:nvSpPr>
        <p:spPr>
          <a:xfrm>
            <a:off x="1981201" y="809111"/>
            <a:ext cx="465069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0000CC"/>
                </a:solidFill>
              </a:rPr>
              <a:t>KHOA HỌC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821901-37A7-43FF-8705-4283671A965D}"/>
              </a:ext>
            </a:extLst>
          </p:cNvPr>
          <p:cNvSpPr txBox="1"/>
          <p:nvPr/>
        </p:nvSpPr>
        <p:spPr>
          <a:xfrm>
            <a:off x="990600" y="2015035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</a:rPr>
              <a:t>Bài</a:t>
            </a:r>
            <a:r>
              <a:rPr lang="en-US" sz="3600" b="1" dirty="0">
                <a:ln/>
                <a:solidFill>
                  <a:srgbClr val="FF0000"/>
                </a:solidFill>
              </a:rPr>
              <a:t> 51: C</a:t>
            </a:r>
            <a:r>
              <a:rPr lang="vi-VN" sz="3600" b="1" dirty="0">
                <a:ln/>
                <a:solidFill>
                  <a:srgbClr val="FF0000"/>
                </a:solidFill>
              </a:rPr>
              <a:t>Ơ</a:t>
            </a:r>
            <a:r>
              <a:rPr lang="en-US" sz="3600" b="1" dirty="0">
                <a:ln/>
                <a:solidFill>
                  <a:srgbClr val="FF0000"/>
                </a:solidFill>
              </a:rPr>
              <a:t> QUAN SINH SẢN CỦA THỰC VẬT CÓ HOA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56AC63-1A49-4026-815E-C757A46A3A63}"/>
              </a:ext>
            </a:extLst>
          </p:cNvPr>
          <p:cNvSpPr txBox="1"/>
          <p:nvPr/>
        </p:nvSpPr>
        <p:spPr>
          <a:xfrm>
            <a:off x="3657600" y="3543732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 err="1" smtClean="0">
                <a:ln/>
              </a:rPr>
              <a:t>Lớp</a:t>
            </a:r>
            <a:r>
              <a:rPr lang="en-US" sz="2800" b="1" dirty="0">
                <a:ln/>
              </a:rPr>
              <a:t>: </a:t>
            </a:r>
            <a:r>
              <a:rPr lang="en-US" sz="2800" b="1" dirty="0" smtClean="0">
                <a:ln/>
              </a:rPr>
              <a:t>5A4</a:t>
            </a:r>
            <a:endParaRPr lang="en-US" sz="2800" b="1" dirty="0">
              <a:ln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xmlns="" id="{5CF85E62-EBAC-49C0-A823-387CD5B66F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7" name="Picture 2" descr="Đồ chơi mô hình Minion MP3 1528 phát nhạc">
            <a:extLst>
              <a:ext uri="{FF2B5EF4-FFF2-40B4-BE49-F238E27FC236}">
                <a16:creationId xmlns:a16="http://schemas.microsoft.com/office/drawing/2014/main" xmlns="" id="{0EFB93EE-6D9A-4093-9FB2-8DB9D05FD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494" y="4826208"/>
            <a:ext cx="3364506" cy="18793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ây Hoa Cây Cảnh, Một Bình Hoa, Hoạt Hình., Phim Hoạt Hình Chậu ...">
            <a:extLst>
              <a:ext uri="{FF2B5EF4-FFF2-40B4-BE49-F238E27FC236}">
                <a16:creationId xmlns:a16="http://schemas.microsoft.com/office/drawing/2014/main" xmlns="" id="{D865C980-8CC7-4BCE-A7B7-127D2A1C1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82" y="3429001"/>
            <a:ext cx="3020518" cy="3266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883957"/>
      </p:ext>
    </p:extLst>
  </p:cSld>
  <p:clrMapOvr>
    <a:masterClrMapping/>
  </p:clrMapOvr>
  <p:transition spd="slow" advTm="1131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0E9C094-B09D-48E4-A8C5-48BAE35438F9}"/>
              </a:ext>
            </a:extLst>
          </p:cNvPr>
          <p:cNvSpPr/>
          <p:nvPr/>
        </p:nvSpPr>
        <p:spPr>
          <a:xfrm>
            <a:off x="1143000" y="1219200"/>
            <a:ext cx="6858000" cy="42291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1266" name="TextBox 1">
            <a:extLst>
              <a:ext uri="{FF2B5EF4-FFF2-40B4-BE49-F238E27FC236}">
                <a16:creationId xmlns:a16="http://schemas.microsoft.com/office/drawing/2014/main" xmlns="" id="{94E190F9-83E9-414D-A543-D71B1E61B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776" y="2151856"/>
            <a:ext cx="67754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*Hoa có cả nhị và nhụy là hoa 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lưỡng tính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*Hoa chỉ có nhị hoặc nhụy là hoa 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tính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67" name="TextBox 1">
            <a:extLst>
              <a:ext uri="{FF2B5EF4-FFF2-40B4-BE49-F238E27FC236}">
                <a16:creationId xmlns:a16="http://schemas.microsoft.com/office/drawing/2014/main" xmlns="" id="{0BC6427F-7037-478F-B907-A50DD5DFB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423441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solidFill>
                  <a:srgbClr val="FF0000"/>
                </a:solidFill>
              </a:rPr>
              <a:t>Kết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luận</a:t>
            </a:r>
            <a:endParaRPr lang="en-US" alt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8" name="Picture 16" descr="Bó hoa ly trắng - Ý nghĩa của bó hoa ly trắng tại shop hoa Quận 4">
            <a:extLst>
              <a:ext uri="{FF2B5EF4-FFF2-40B4-BE49-F238E27FC236}">
                <a16:creationId xmlns:a16="http://schemas.microsoft.com/office/drawing/2014/main" xmlns="" id="{89C1A1B3-6D87-4BF9-968F-6E2800B23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3886200" cy="21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 descr="Bất Chợt Dã Quỳ !">
            <a:extLst>
              <a:ext uri="{FF2B5EF4-FFF2-40B4-BE49-F238E27FC236}">
                <a16:creationId xmlns:a16="http://schemas.microsoft.com/office/drawing/2014/main" xmlns="" id="{680D8059-67E2-426D-B66E-31C3F1D47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73" y="1249"/>
            <a:ext cx="5011087" cy="336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Độc đáo làng hoa mai cổ Nha Trang | Phóng sự | Media | Thanh Niên">
            <a:extLst>
              <a:ext uri="{FF2B5EF4-FFF2-40B4-BE49-F238E27FC236}">
                <a16:creationId xmlns:a16="http://schemas.microsoft.com/office/drawing/2014/main" xmlns="" id="{EFFF29F0-F18C-48C4-8473-4EAF2543B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0" y="2242879"/>
            <a:ext cx="3392774" cy="220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Đào (thực vật) – Wikipedia tiếng Việt">
            <a:extLst>
              <a:ext uri="{FF2B5EF4-FFF2-40B4-BE49-F238E27FC236}">
                <a16:creationId xmlns:a16="http://schemas.microsoft.com/office/drawing/2014/main" xmlns="" id="{086C3498-B50D-422C-9A64-2E354D7AF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42" y="3615436"/>
            <a:ext cx="3516373" cy="29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Nghệ Tây Là Gì? Giả Mã Cơn Sốt Dùng Nhụy Hoa Nghệ Tây (Baby ...">
            <a:extLst>
              <a:ext uri="{FF2B5EF4-FFF2-40B4-BE49-F238E27FC236}">
                <a16:creationId xmlns:a16="http://schemas.microsoft.com/office/drawing/2014/main" xmlns="" id="{C735D80B-797C-468C-995F-FF2A8A180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0" y="4523425"/>
            <a:ext cx="3377784" cy="235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NEW】Củ Giống Hoa Lay Ơn ( Hoa Dơn )">
            <a:extLst>
              <a:ext uri="{FF2B5EF4-FFF2-40B4-BE49-F238E27FC236}">
                <a16:creationId xmlns:a16="http://schemas.microsoft.com/office/drawing/2014/main" xmlns="" id="{7C7B8F7A-205E-4160-8259-F3DD581E9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 r="41707"/>
          <a:stretch/>
        </p:blipFill>
        <p:spPr bwMode="auto">
          <a:xfrm>
            <a:off x="7162799" y="3430249"/>
            <a:ext cx="1911279" cy="330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5B8DE75-592D-489B-A9EF-51234CBB7DF8}"/>
              </a:ext>
            </a:extLst>
          </p:cNvPr>
          <p:cNvSpPr txBox="1"/>
          <p:nvPr/>
        </p:nvSpPr>
        <p:spPr>
          <a:xfrm flipH="1">
            <a:off x="0" y="1752600"/>
            <a:ext cx="2514599" cy="459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highlight>
                  <a:srgbClr val="0000CC"/>
                </a:highlight>
              </a:rPr>
              <a:t>cây</a:t>
            </a:r>
            <a:r>
              <a:rPr lang="en-US" sz="2400" b="1" dirty="0">
                <a:solidFill>
                  <a:schemeClr val="bg1"/>
                </a:solidFill>
                <a:highlight>
                  <a:srgbClr val="0000CC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0000CC"/>
                </a:highlight>
              </a:rPr>
              <a:t>hoa</a:t>
            </a:r>
            <a:r>
              <a:rPr lang="en-US" sz="2400" b="1" dirty="0">
                <a:solidFill>
                  <a:schemeClr val="bg1"/>
                </a:solidFill>
                <a:highlight>
                  <a:srgbClr val="0000CC"/>
                </a:highlight>
              </a:rPr>
              <a:t> li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CBB8DE4-5B06-49DE-8279-3309320B8A6C}"/>
              </a:ext>
            </a:extLst>
          </p:cNvPr>
          <p:cNvSpPr txBox="1"/>
          <p:nvPr/>
        </p:nvSpPr>
        <p:spPr>
          <a:xfrm flipH="1">
            <a:off x="-4963" y="4058095"/>
            <a:ext cx="1986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highlight>
                  <a:srgbClr val="0000CC"/>
                </a:highlight>
              </a:rPr>
              <a:t>cây</a:t>
            </a:r>
            <a:r>
              <a:rPr lang="en-US" sz="2400" b="1" dirty="0">
                <a:solidFill>
                  <a:schemeClr val="bg1"/>
                </a:solidFill>
                <a:highlight>
                  <a:srgbClr val="0000CC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0000CC"/>
                </a:highlight>
              </a:rPr>
              <a:t>hoa</a:t>
            </a:r>
            <a:r>
              <a:rPr lang="en-US" sz="2400" b="1" dirty="0">
                <a:solidFill>
                  <a:schemeClr val="bg1"/>
                </a:solidFill>
                <a:highlight>
                  <a:srgbClr val="0000CC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0000CC"/>
                </a:highlight>
              </a:rPr>
              <a:t>mai</a:t>
            </a:r>
            <a:endParaRPr lang="en-US" sz="2400" b="1" dirty="0">
              <a:solidFill>
                <a:schemeClr val="bg1"/>
              </a:solidFill>
              <a:highlight>
                <a:srgbClr val="0000CC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6893FA0-CFEB-4665-B16F-F4A8904C9186}"/>
              </a:ext>
            </a:extLst>
          </p:cNvPr>
          <p:cNvSpPr txBox="1"/>
          <p:nvPr/>
        </p:nvSpPr>
        <p:spPr>
          <a:xfrm flipH="1">
            <a:off x="3429000" y="6167735"/>
            <a:ext cx="231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highlight>
                  <a:srgbClr val="0000CC"/>
                </a:highlight>
              </a:rPr>
              <a:t>cây</a:t>
            </a:r>
            <a:r>
              <a:rPr lang="en-US" sz="2400" b="1" dirty="0">
                <a:solidFill>
                  <a:schemeClr val="bg1"/>
                </a:solidFill>
                <a:highlight>
                  <a:srgbClr val="0000CC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0000CC"/>
                </a:highlight>
              </a:rPr>
              <a:t>hoa</a:t>
            </a:r>
            <a:r>
              <a:rPr lang="en-US" sz="2400" b="1" dirty="0">
                <a:solidFill>
                  <a:schemeClr val="bg1"/>
                </a:solidFill>
                <a:highlight>
                  <a:srgbClr val="0000CC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0000CC"/>
                </a:highlight>
              </a:rPr>
              <a:t>đào</a:t>
            </a:r>
            <a:endParaRPr lang="en-US" sz="2400" b="1" dirty="0">
              <a:solidFill>
                <a:schemeClr val="bg1"/>
              </a:solidFill>
              <a:highlight>
                <a:srgbClr val="0000CC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676ED1A-7676-4DAF-8AC2-4AF2C149A871}"/>
              </a:ext>
            </a:extLst>
          </p:cNvPr>
          <p:cNvSpPr txBox="1"/>
          <p:nvPr/>
        </p:nvSpPr>
        <p:spPr>
          <a:xfrm flipH="1">
            <a:off x="3959967" y="2955189"/>
            <a:ext cx="292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highlight>
                  <a:srgbClr val="0000CC"/>
                </a:highlight>
              </a:rPr>
              <a:t>cây</a:t>
            </a:r>
            <a:r>
              <a:rPr lang="en-US" sz="2400" b="1" dirty="0">
                <a:solidFill>
                  <a:schemeClr val="bg1"/>
                </a:solidFill>
                <a:highlight>
                  <a:srgbClr val="0000CC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0000CC"/>
                </a:highlight>
              </a:rPr>
              <a:t>hoa</a:t>
            </a:r>
            <a:r>
              <a:rPr lang="en-US" sz="2400" b="1" dirty="0">
                <a:solidFill>
                  <a:schemeClr val="bg1"/>
                </a:solidFill>
                <a:highlight>
                  <a:srgbClr val="0000CC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0000CC"/>
                </a:highlight>
              </a:rPr>
              <a:t>dã</a:t>
            </a:r>
            <a:r>
              <a:rPr lang="en-US" sz="2400" b="1" dirty="0">
                <a:solidFill>
                  <a:schemeClr val="bg1"/>
                </a:solidFill>
                <a:highlight>
                  <a:srgbClr val="0000CC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0000CC"/>
                </a:highlight>
              </a:rPr>
              <a:t>quỳ</a:t>
            </a:r>
            <a:endParaRPr lang="en-US" sz="2400" b="1" dirty="0">
              <a:solidFill>
                <a:schemeClr val="bg1"/>
              </a:solidFill>
              <a:highlight>
                <a:srgbClr val="0000CC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ABA6646-CFFB-4A81-8777-9A5B047E52BA}"/>
              </a:ext>
            </a:extLst>
          </p:cNvPr>
          <p:cNvSpPr txBox="1"/>
          <p:nvPr/>
        </p:nvSpPr>
        <p:spPr>
          <a:xfrm flipH="1">
            <a:off x="33865" y="6413152"/>
            <a:ext cx="296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highlight>
                  <a:srgbClr val="0000CC"/>
                </a:highlight>
              </a:rPr>
              <a:t>cây</a:t>
            </a:r>
            <a:r>
              <a:rPr lang="en-US" sz="2400" b="1" dirty="0">
                <a:solidFill>
                  <a:schemeClr val="bg1"/>
                </a:solidFill>
                <a:highlight>
                  <a:srgbClr val="0000CC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0000CC"/>
                </a:highlight>
              </a:rPr>
              <a:t>nghệ</a:t>
            </a:r>
            <a:r>
              <a:rPr lang="en-US" sz="2400" b="1" dirty="0">
                <a:solidFill>
                  <a:schemeClr val="bg1"/>
                </a:solidFill>
                <a:highlight>
                  <a:srgbClr val="0000CC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0000CC"/>
                </a:highlight>
              </a:rPr>
              <a:t>tây</a:t>
            </a:r>
            <a:endParaRPr lang="en-US" sz="2400" b="1" dirty="0">
              <a:solidFill>
                <a:schemeClr val="bg1"/>
              </a:solidFill>
              <a:highlight>
                <a:srgbClr val="0000CC"/>
              </a:highligh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7990273-3560-4CE9-9F54-341343988BB7}"/>
              </a:ext>
            </a:extLst>
          </p:cNvPr>
          <p:cNvSpPr txBox="1"/>
          <p:nvPr/>
        </p:nvSpPr>
        <p:spPr>
          <a:xfrm flipH="1">
            <a:off x="7059453" y="3423774"/>
            <a:ext cx="180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highlight>
                  <a:srgbClr val="0000CC"/>
                </a:highlight>
              </a:rPr>
              <a:t>cây</a:t>
            </a:r>
            <a:r>
              <a:rPr lang="en-US" sz="2400" b="1" dirty="0">
                <a:solidFill>
                  <a:schemeClr val="bg1"/>
                </a:solidFill>
                <a:highlight>
                  <a:srgbClr val="0000CC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0000CC"/>
                </a:highlight>
              </a:rPr>
              <a:t>hoa</a:t>
            </a:r>
            <a:endParaRPr lang="en-US" sz="2400" b="1" dirty="0">
              <a:solidFill>
                <a:schemeClr val="bg1"/>
              </a:solidFill>
              <a:highlight>
                <a:srgbClr val="0000CC"/>
              </a:highlight>
            </a:endParaRPr>
          </a:p>
          <a:p>
            <a:r>
              <a:rPr lang="en-US" sz="2400" b="1" dirty="0">
                <a:solidFill>
                  <a:schemeClr val="bg1"/>
                </a:solidFill>
                <a:highlight>
                  <a:srgbClr val="0000CC"/>
                </a:highlight>
              </a:rPr>
              <a:t>lay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0000CC"/>
                </a:highlight>
              </a:rPr>
              <a:t>ơn</a:t>
            </a:r>
            <a:endParaRPr lang="en-US" sz="2400" b="1" dirty="0">
              <a:solidFill>
                <a:schemeClr val="bg1"/>
              </a:solidFill>
              <a:highlight>
                <a:srgbClr val="0000C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21222139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tải xuống (15)">
            <a:extLst>
              <a:ext uri="{FF2B5EF4-FFF2-40B4-BE49-F238E27FC236}">
                <a16:creationId xmlns:a16="http://schemas.microsoft.com/office/drawing/2014/main" xmlns="" id="{DCE8FA26-3FAA-41FB-A2B6-66F8F20DF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04174"/>
            <a:ext cx="4553360" cy="266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images (93)">
            <a:extLst>
              <a:ext uri="{FF2B5EF4-FFF2-40B4-BE49-F238E27FC236}">
                <a16:creationId xmlns:a16="http://schemas.microsoft.com/office/drawing/2014/main" xmlns="" id="{EAD17BB6-50DF-486F-A497-503469CD2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531811"/>
            <a:ext cx="403860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images (64)">
            <a:extLst>
              <a:ext uri="{FF2B5EF4-FFF2-40B4-BE49-F238E27FC236}">
                <a16:creationId xmlns:a16="http://schemas.microsoft.com/office/drawing/2014/main" xmlns="" id="{E3F41888-2262-4307-A14C-352EA45C4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86955"/>
            <a:ext cx="3848100" cy="256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5">
            <a:extLst>
              <a:ext uri="{FF2B5EF4-FFF2-40B4-BE49-F238E27FC236}">
                <a16:creationId xmlns:a16="http://schemas.microsoft.com/office/drawing/2014/main" xmlns="" id="{6CA5D0C0-957B-4D12-AF1D-47AAE0E92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66737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99"/>
                </a:solidFill>
                <a:latin typeface="+mj-lt"/>
              </a:rPr>
              <a:t>hoa</a:t>
            </a:r>
            <a:r>
              <a:rPr lang="en-US" altLang="en-US" sz="2400" b="1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+mj-lt"/>
              </a:rPr>
              <a:t>mướp</a:t>
            </a:r>
            <a:r>
              <a:rPr lang="en-US" altLang="en-US" sz="2400" b="1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+mj-lt"/>
              </a:rPr>
              <a:t>đắng</a:t>
            </a:r>
            <a:r>
              <a:rPr lang="en-US" altLang="en-US" sz="2400" b="1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+mj-lt"/>
              </a:rPr>
              <a:t>đực</a:t>
            </a:r>
            <a:endParaRPr lang="en-US" altLang="en-US" sz="24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1270" name="Text Box 16">
            <a:extLst>
              <a:ext uri="{FF2B5EF4-FFF2-40B4-BE49-F238E27FC236}">
                <a16:creationId xmlns:a16="http://schemas.microsoft.com/office/drawing/2014/main" xmlns="" id="{BFBDAF67-3F6B-4312-8578-DDB13F94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096717"/>
            <a:ext cx="327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99"/>
                </a:solidFill>
                <a:latin typeface="+mj-lt"/>
              </a:rPr>
              <a:t>hoa</a:t>
            </a:r>
            <a:r>
              <a:rPr lang="en-US" altLang="en-US" sz="2400" b="1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+mj-lt"/>
              </a:rPr>
              <a:t>mướp</a:t>
            </a:r>
            <a:r>
              <a:rPr lang="en-US" altLang="en-US" sz="2400" b="1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+mj-lt"/>
              </a:rPr>
              <a:t>đắng</a:t>
            </a:r>
            <a:r>
              <a:rPr lang="en-US" altLang="en-US" sz="2400" b="1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+mj-lt"/>
              </a:rPr>
              <a:t>cái</a:t>
            </a:r>
            <a:endParaRPr lang="en-US" altLang="en-US" sz="24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1271" name="Text Box 17">
            <a:extLst>
              <a:ext uri="{FF2B5EF4-FFF2-40B4-BE49-F238E27FC236}">
                <a16:creationId xmlns:a16="http://schemas.microsoft.com/office/drawing/2014/main" xmlns="" id="{EDC7CA20-7E37-450D-B367-D95B76CE9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248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99"/>
                </a:solidFill>
                <a:latin typeface="+mj-lt"/>
              </a:rPr>
              <a:t>trái</a:t>
            </a:r>
            <a:r>
              <a:rPr lang="en-US" altLang="en-US" sz="2400" b="1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+mj-lt"/>
              </a:rPr>
              <a:t>mướp</a:t>
            </a:r>
            <a:r>
              <a:rPr lang="en-US" altLang="en-US" sz="2400" b="1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+mj-lt"/>
              </a:rPr>
              <a:t>đắng</a:t>
            </a:r>
            <a:r>
              <a:rPr lang="en-US" altLang="en-US" sz="2400" b="1" dirty="0">
                <a:solidFill>
                  <a:srgbClr val="000099"/>
                </a:solidFill>
                <a:latin typeface="+mj-lt"/>
              </a:rPr>
              <a:t> (</a:t>
            </a:r>
            <a:r>
              <a:rPr lang="en-US" altLang="en-US" sz="2400" b="1" dirty="0" err="1">
                <a:solidFill>
                  <a:srgbClr val="000099"/>
                </a:solidFill>
                <a:latin typeface="+mj-lt"/>
              </a:rPr>
              <a:t>khổ</a:t>
            </a:r>
            <a:r>
              <a:rPr lang="en-US" altLang="en-US" sz="2400" b="1" dirty="0">
                <a:solidFill>
                  <a:srgbClr val="000099"/>
                </a:solidFill>
                <a:latin typeface="+mj-lt"/>
              </a:rPr>
              <a:t> qua)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3" name="Picture 13" descr="images (31)">
            <a:extLst>
              <a:ext uri="{FF2B5EF4-FFF2-40B4-BE49-F238E27FC236}">
                <a16:creationId xmlns:a16="http://schemas.microsoft.com/office/drawing/2014/main" xmlns="" id="{1BEBC014-1AA8-4506-8103-BC3B49FE8ED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83630"/>
            <a:ext cx="4149970" cy="2452414"/>
          </a:xfrm>
          <a:noFill/>
        </p:spPr>
      </p:pic>
      <p:pic>
        <p:nvPicPr>
          <p:cNvPr id="20496" name="Picture 16" descr="index">
            <a:extLst>
              <a:ext uri="{FF2B5EF4-FFF2-40B4-BE49-F238E27FC236}">
                <a16:creationId xmlns:a16="http://schemas.microsoft.com/office/drawing/2014/main" xmlns="" id="{569B4A60-F071-44A2-AF47-EF0A63334ED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4089" y="3603210"/>
            <a:ext cx="3311652" cy="2412125"/>
          </a:xfrm>
          <a:noFill/>
        </p:spPr>
      </p:pic>
      <p:pic>
        <p:nvPicPr>
          <p:cNvPr id="20497" name="Picture 17" descr="tải xuống (13)">
            <a:extLst>
              <a:ext uri="{FF2B5EF4-FFF2-40B4-BE49-F238E27FC236}">
                <a16:creationId xmlns:a16="http://schemas.microsoft.com/office/drawing/2014/main" xmlns="" id="{F4A2F574-E16A-42B3-B082-B11C336D26C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09733"/>
            <a:ext cx="3311653" cy="2364828"/>
          </a:xfrm>
          <a:noFill/>
        </p:spPr>
      </p:pic>
      <p:pic>
        <p:nvPicPr>
          <p:cNvPr id="20500" name="Picture 20" descr="tải xuống (21)">
            <a:extLst>
              <a:ext uri="{FF2B5EF4-FFF2-40B4-BE49-F238E27FC236}">
                <a16:creationId xmlns:a16="http://schemas.microsoft.com/office/drawing/2014/main" xmlns="" id="{05C55E37-79F5-4386-8A06-B91F3CD0DF6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581400"/>
            <a:ext cx="4204138" cy="2438400"/>
          </a:xfrm>
          <a:noFill/>
        </p:spPr>
      </p:pic>
      <p:sp>
        <p:nvSpPr>
          <p:cNvPr id="20508" name="Text Box 28">
            <a:extLst>
              <a:ext uri="{FF2B5EF4-FFF2-40B4-BE49-F238E27FC236}">
                <a16:creationId xmlns:a16="http://schemas.microsoft.com/office/drawing/2014/main" xmlns="" id="{2823AED6-9F0A-4AC7-8387-D9C108968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354" y="2667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</a:rPr>
              <a:t>hoa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bí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đỏ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đực</a:t>
            </a:r>
            <a:endParaRPr lang="en-US" altLang="en-US" sz="2400" b="1" dirty="0">
              <a:solidFill>
                <a:srgbClr val="002060"/>
              </a:solidFill>
            </a:endParaRPr>
          </a:p>
        </p:txBody>
      </p:sp>
      <p:sp>
        <p:nvSpPr>
          <p:cNvPr id="20510" name="Text Box 30">
            <a:extLst>
              <a:ext uri="{FF2B5EF4-FFF2-40B4-BE49-F238E27FC236}">
                <a16:creationId xmlns:a16="http://schemas.microsoft.com/office/drawing/2014/main" xmlns="" id="{5C82BBAD-9B92-44EA-9710-13C44D05F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631685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</a:rPr>
              <a:t>hoa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bí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đỏ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cái</a:t>
            </a:r>
            <a:endParaRPr lang="en-US" altLang="en-US" sz="2400" b="1" dirty="0">
              <a:solidFill>
                <a:srgbClr val="002060"/>
              </a:solidFill>
            </a:endParaRPr>
          </a:p>
        </p:txBody>
      </p:sp>
      <p:sp>
        <p:nvSpPr>
          <p:cNvPr id="20511" name="Text Box 31">
            <a:extLst>
              <a:ext uri="{FF2B5EF4-FFF2-40B4-BE49-F238E27FC236}">
                <a16:creationId xmlns:a16="http://schemas.microsoft.com/office/drawing/2014/main" xmlns="" id="{968C0DE9-86B6-4DD2-9109-C91AD65EA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15335"/>
            <a:ext cx="3150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</a:rPr>
              <a:t>hoa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chuột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đực</a:t>
            </a:r>
            <a:endParaRPr lang="en-US" altLang="en-US" sz="2400" b="1" dirty="0">
              <a:solidFill>
                <a:srgbClr val="002060"/>
              </a:solidFill>
            </a:endParaRPr>
          </a:p>
        </p:txBody>
      </p:sp>
      <p:sp>
        <p:nvSpPr>
          <p:cNvPr id="20512" name="Text Box 32">
            <a:extLst>
              <a:ext uri="{FF2B5EF4-FFF2-40B4-BE49-F238E27FC236}">
                <a16:creationId xmlns:a16="http://schemas.microsoft.com/office/drawing/2014/main" xmlns="" id="{41D4368D-ABD6-4EC1-9D74-5437B1321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015335"/>
            <a:ext cx="33116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</a:rPr>
              <a:t>hoa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chuột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cái</a:t>
            </a:r>
            <a:endParaRPr lang="en-US" alt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8" grpId="0"/>
      <p:bldP spid="20511" grpId="0"/>
      <p:bldP spid="205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>
            <a:extLst>
              <a:ext uri="{FF2B5EF4-FFF2-40B4-BE49-F238E27FC236}">
                <a16:creationId xmlns:a16="http://schemas.microsoft.com/office/drawing/2014/main" xmlns="" id="{CFAB115B-6B60-40F6-A400-7579BA7D6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71612"/>
            <a:ext cx="5407025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7">
            <a:extLst>
              <a:ext uri="{FF2B5EF4-FFF2-40B4-BE49-F238E27FC236}">
                <a16:creationId xmlns:a16="http://schemas.microsoft.com/office/drawing/2014/main" xmlns="" id="{535633A1-BC9F-48E5-BE9C-67B6A8F7049C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624012"/>
            <a:ext cx="5041900" cy="4114800"/>
            <a:chOff x="1392" y="1248"/>
            <a:chExt cx="3176" cy="2592"/>
          </a:xfrm>
        </p:grpSpPr>
        <p:sp>
          <p:nvSpPr>
            <p:cNvPr id="16395" name="Rectangle 8">
              <a:extLst>
                <a:ext uri="{FF2B5EF4-FFF2-40B4-BE49-F238E27FC236}">
                  <a16:creationId xmlns:a16="http://schemas.microsoft.com/office/drawing/2014/main" xmlns="" id="{0C7025A0-7BBF-42C9-A5D5-1AC631253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248"/>
              <a:ext cx="86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2060"/>
                  </a:solidFill>
                  <a:latin typeface="+mj-lt"/>
                </a:rPr>
                <a:t>a</a:t>
              </a:r>
            </a:p>
          </p:txBody>
        </p:sp>
        <p:sp>
          <p:nvSpPr>
            <p:cNvPr id="16396" name="Rectangle 9">
              <a:extLst>
                <a:ext uri="{FF2B5EF4-FFF2-40B4-BE49-F238E27FC236}">
                  <a16:creationId xmlns:a16="http://schemas.microsoft.com/office/drawing/2014/main" xmlns="" id="{6CE5F0D0-955B-492E-8A62-FFD1FE1C3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016"/>
              <a:ext cx="86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2060"/>
                  </a:solidFill>
                  <a:latin typeface="+mj-lt"/>
                </a:rPr>
                <a:t>b</a:t>
              </a:r>
            </a:p>
          </p:txBody>
        </p:sp>
        <p:sp>
          <p:nvSpPr>
            <p:cNvPr id="16397" name="Rectangle 10">
              <a:extLst>
                <a:ext uri="{FF2B5EF4-FFF2-40B4-BE49-F238E27FC236}">
                  <a16:creationId xmlns:a16="http://schemas.microsoft.com/office/drawing/2014/main" xmlns="" id="{0F8D87EA-24CA-4F34-9479-D04E6CA96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" y="2736"/>
              <a:ext cx="81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2060"/>
                  </a:solidFill>
                  <a:latin typeface="+mj-lt"/>
                </a:rPr>
                <a:t>c</a:t>
              </a:r>
            </a:p>
          </p:txBody>
        </p:sp>
        <p:sp>
          <p:nvSpPr>
            <p:cNvPr id="16398" name="Rectangle 11">
              <a:extLst>
                <a:ext uri="{FF2B5EF4-FFF2-40B4-BE49-F238E27FC236}">
                  <a16:creationId xmlns:a16="http://schemas.microsoft.com/office/drawing/2014/main" xmlns="" id="{42209CC1-B85F-441F-867D-341D75C89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2640"/>
              <a:ext cx="816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2060"/>
                  </a:solidFill>
                  <a:latin typeface="+mj-lt"/>
                </a:rPr>
                <a:t>d</a:t>
              </a:r>
            </a:p>
          </p:txBody>
        </p:sp>
        <p:sp>
          <p:nvSpPr>
            <p:cNvPr id="16399" name="Rectangle 12">
              <a:extLst>
                <a:ext uri="{FF2B5EF4-FFF2-40B4-BE49-F238E27FC236}">
                  <a16:creationId xmlns:a16="http://schemas.microsoft.com/office/drawing/2014/main" xmlns="" id="{E527AD0C-253D-487D-9DF3-C6FCE7BE1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3360"/>
              <a:ext cx="816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2060"/>
                  </a:solidFill>
                  <a:latin typeface="+mj-lt"/>
                </a:rPr>
                <a:t>e</a:t>
              </a:r>
            </a:p>
          </p:txBody>
        </p:sp>
        <p:sp>
          <p:nvSpPr>
            <p:cNvPr id="16400" name="Rectangle 13">
              <a:extLst>
                <a:ext uri="{FF2B5EF4-FFF2-40B4-BE49-F238E27FC236}">
                  <a16:creationId xmlns:a16="http://schemas.microsoft.com/office/drawing/2014/main" xmlns="" id="{598B7E6A-F5E2-41AE-9871-D8A6B941D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1968"/>
              <a:ext cx="816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2060"/>
                  </a:solidFill>
                  <a:latin typeface="+mj-lt"/>
                </a:rPr>
                <a:t>g</a:t>
              </a:r>
            </a:p>
          </p:txBody>
        </p:sp>
        <p:sp>
          <p:nvSpPr>
            <p:cNvPr id="16401" name="Line 14">
              <a:extLst>
                <a:ext uri="{FF2B5EF4-FFF2-40B4-BE49-F238E27FC236}">
                  <a16:creationId xmlns:a16="http://schemas.microsoft.com/office/drawing/2014/main" xmlns="" id="{C8032696-2BED-4759-B77D-A55FDACD4C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34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6402" name="Line 15">
              <a:extLst>
                <a:ext uri="{FF2B5EF4-FFF2-40B4-BE49-F238E27FC236}">
                  <a16:creationId xmlns:a16="http://schemas.microsoft.com/office/drawing/2014/main" xmlns="" id="{E6031346-692F-4C6F-9932-BA2884C167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344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6403" name="Line 16">
              <a:extLst>
                <a:ext uri="{FF2B5EF4-FFF2-40B4-BE49-F238E27FC236}">
                  <a16:creationId xmlns:a16="http://schemas.microsoft.com/office/drawing/2014/main" xmlns="" id="{052F7974-F045-4479-8F9F-9866291164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208"/>
              <a:ext cx="4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6404" name="Line 17">
              <a:extLst>
                <a:ext uri="{FF2B5EF4-FFF2-40B4-BE49-F238E27FC236}">
                  <a16:creationId xmlns:a16="http://schemas.microsoft.com/office/drawing/2014/main" xmlns="" id="{F8551849-C663-4B1F-8767-88AEA4B1C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928"/>
              <a:ext cx="76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6405" name="Line 18">
              <a:extLst>
                <a:ext uri="{FF2B5EF4-FFF2-40B4-BE49-F238E27FC236}">
                  <a16:creationId xmlns:a16="http://schemas.microsoft.com/office/drawing/2014/main" xmlns="" id="{E5C6B10A-8E65-4798-AD09-72EF4E375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12" y="1824"/>
              <a:ext cx="4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6406" name="Line 19">
              <a:extLst>
                <a:ext uri="{FF2B5EF4-FFF2-40B4-BE49-F238E27FC236}">
                  <a16:creationId xmlns:a16="http://schemas.microsoft.com/office/drawing/2014/main" xmlns="" id="{67F79363-6E13-4989-80A0-D75422A026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4" y="2928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6407" name="Line 20">
              <a:extLst>
                <a:ext uri="{FF2B5EF4-FFF2-40B4-BE49-F238E27FC236}">
                  <a16:creationId xmlns:a16="http://schemas.microsoft.com/office/drawing/2014/main" xmlns="" id="{45F55EDD-6C02-4C36-9800-068DE7C6FF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72" y="3408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18453" name="Rectangle 21">
            <a:extLst>
              <a:ext uri="{FF2B5EF4-FFF2-40B4-BE49-F238E27FC236}">
                <a16:creationId xmlns:a16="http://schemas.microsoft.com/office/drawing/2014/main" xmlns="" id="{3367B020-8805-4C34-9112-134663CC9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767012"/>
            <a:ext cx="1371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+mj-lt"/>
              </a:rPr>
              <a:t>Bao phấn</a:t>
            </a:r>
          </a:p>
        </p:txBody>
      </p:sp>
      <p:sp>
        <p:nvSpPr>
          <p:cNvPr id="18454" name="Rectangle 22">
            <a:extLst>
              <a:ext uri="{FF2B5EF4-FFF2-40B4-BE49-F238E27FC236}">
                <a16:creationId xmlns:a16="http://schemas.microsoft.com/office/drawing/2014/main" xmlns="" id="{89A2EF7C-1A76-4440-805D-A9AF6E799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24012"/>
            <a:ext cx="1371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+mj-lt"/>
              </a:rPr>
              <a:t>Chỉ nhị</a:t>
            </a:r>
          </a:p>
        </p:txBody>
      </p:sp>
      <p:sp>
        <p:nvSpPr>
          <p:cNvPr id="18455" name="Rectangle 23">
            <a:extLst>
              <a:ext uri="{FF2B5EF4-FFF2-40B4-BE49-F238E27FC236}">
                <a16:creationId xmlns:a16="http://schemas.microsoft.com/office/drawing/2014/main" xmlns="" id="{7C684676-208D-490E-8A60-757160143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67012"/>
            <a:ext cx="1447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+mj-lt"/>
              </a:rPr>
              <a:t>Đầu nhụy</a:t>
            </a:r>
          </a:p>
        </p:txBody>
      </p:sp>
      <p:sp>
        <p:nvSpPr>
          <p:cNvPr id="18456" name="Rectangle 24">
            <a:extLst>
              <a:ext uri="{FF2B5EF4-FFF2-40B4-BE49-F238E27FC236}">
                <a16:creationId xmlns:a16="http://schemas.microsoft.com/office/drawing/2014/main" xmlns="" id="{B8963AEA-6754-4B32-9CC8-0B7F29977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900612"/>
            <a:ext cx="1371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+mj-lt"/>
              </a:rPr>
              <a:t>Bầu nhụy</a:t>
            </a:r>
          </a:p>
        </p:txBody>
      </p:sp>
      <p:sp>
        <p:nvSpPr>
          <p:cNvPr id="18457" name="Rectangle 25">
            <a:extLst>
              <a:ext uri="{FF2B5EF4-FFF2-40B4-BE49-F238E27FC236}">
                <a16:creationId xmlns:a16="http://schemas.microsoft.com/office/drawing/2014/main" xmlns="" id="{A554A8A1-F472-462D-9D57-4BA8EE4A4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33812"/>
            <a:ext cx="1371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+mj-lt"/>
              </a:rPr>
              <a:t>Noãn </a:t>
            </a:r>
          </a:p>
        </p:txBody>
      </p:sp>
      <p:sp>
        <p:nvSpPr>
          <p:cNvPr id="18458" name="Rectangle 26">
            <a:extLst>
              <a:ext uri="{FF2B5EF4-FFF2-40B4-BE49-F238E27FC236}">
                <a16:creationId xmlns:a16="http://schemas.microsoft.com/office/drawing/2014/main" xmlns="" id="{6EDCC3DC-76BA-4B2F-96E3-9BFB712CB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10012"/>
            <a:ext cx="1295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+mj-lt"/>
              </a:rPr>
              <a:t>Vòi nhụy</a:t>
            </a:r>
          </a:p>
        </p:txBody>
      </p:sp>
      <p:sp>
        <p:nvSpPr>
          <p:cNvPr id="15374" name="Text Box 27">
            <a:extLst>
              <a:ext uri="{FF2B5EF4-FFF2-40B4-BE49-F238E27FC236}">
                <a16:creationId xmlns:a16="http://schemas.microsoft.com/office/drawing/2014/main" xmlns="" id="{8D54B746-9922-45BB-82BB-40E13E294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41885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Chỉ và nói tên từng bộ phận của nhị và nhụy.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766E-6 L 0.20834 0.183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9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4.44444E-6 L -0.18333 4.44444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-1.62812E-6 L 0.21666 -0.1665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-2.22222E-6 L 0.22084 -2.22222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1.11111E-6 L -0.18333 -1.1111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0.00556 L -0.17083 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" grpId="0" animBg="1"/>
      <p:bldP spid="18453" grpId="1" animBg="1"/>
      <p:bldP spid="18454" grpId="0" animBg="1"/>
      <p:bldP spid="18454" grpId="1" animBg="1"/>
      <p:bldP spid="18455" grpId="0" animBg="1"/>
      <p:bldP spid="18455" grpId="1" animBg="1"/>
      <p:bldP spid="18456" grpId="0" animBg="1"/>
      <p:bldP spid="18456" grpId="1" animBg="1"/>
      <p:bldP spid="18457" grpId="0" animBg="1"/>
      <p:bldP spid="18457" grpId="1" animBg="1"/>
      <p:bldP spid="18458" grpId="0" animBg="1"/>
      <p:bldP spid="1845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xmlns="" id="{09B06532-FE92-47C2-B1C4-02F73004A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977" y="78230"/>
            <a:ext cx="845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xmlns="" id="{636BB1CF-0251-43E6-A9A4-E09FCA20BF79}"/>
              </a:ext>
            </a:extLst>
          </p:cNvPr>
          <p:cNvSpPr/>
          <p:nvPr/>
        </p:nvSpPr>
        <p:spPr>
          <a:xfrm>
            <a:off x="-568377" y="685801"/>
            <a:ext cx="10702977" cy="586739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  </a:t>
            </a:r>
            <a:r>
              <a:rPr lang="vi-VN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Hoa</a:t>
            </a:r>
            <a:r>
              <a:rPr lang="vi-VN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là </a:t>
            </a:r>
            <a:r>
              <a:rPr lang="vi-VN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cơ quan sinh sản </a:t>
            </a:r>
            <a:r>
              <a:rPr lang="vi-VN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của những loài </a:t>
            </a:r>
            <a:r>
              <a:rPr lang="vi-VN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thực vật có hoa.</a:t>
            </a:r>
            <a:endParaRPr lang="en-US" sz="32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vi-VN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  </a:t>
            </a:r>
            <a:r>
              <a:rPr lang="vi-VN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Cơ quan sinh dục đực gọi là </a:t>
            </a:r>
            <a:r>
              <a:rPr lang="vi-VN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nhị</a:t>
            </a:r>
            <a:r>
              <a:rPr lang="vi-VN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Cơ quan sinh dục cái gọi là </a:t>
            </a:r>
            <a:r>
              <a:rPr lang="vi-VN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nhụy</a:t>
            </a:r>
            <a:r>
              <a:rPr lang="vi-VN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endParaRPr lang="en-US" sz="32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  </a:t>
            </a:r>
            <a:r>
              <a:rPr lang="vi-VN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Một số cây có </a:t>
            </a:r>
            <a:r>
              <a:rPr lang="vi-VN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hoa đực riêng</a:t>
            </a:r>
            <a:r>
              <a:rPr lang="vi-VN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vi-VN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hoa cái riêng</a:t>
            </a:r>
            <a:r>
              <a:rPr lang="vi-VN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vi-VN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Đa số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cây có hoa, trên cùng một </a:t>
            </a:r>
            <a:r>
              <a:rPr lang="vi-VN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hoa có cả nhị và nhụy</a:t>
            </a:r>
            <a:r>
              <a:rPr lang="vi-VN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412" name="TextBox 2">
            <a:extLst>
              <a:ext uri="{FF2B5EF4-FFF2-40B4-BE49-F238E27FC236}">
                <a16:creationId xmlns:a16="http://schemas.microsoft.com/office/drawing/2014/main" xmlns="" id="{518B07CB-1DFC-425E-B910-0EE4D4D86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266" y="107429"/>
            <a:ext cx="4495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</a:rPr>
              <a:t>Kết</a:t>
            </a: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</a:rPr>
              <a:t>luận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8351A71-9264-4C54-9632-D8D4DBB54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5485" y="607994"/>
            <a:ext cx="6858000" cy="770207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</a:p>
        </p:txBody>
      </p:sp>
      <p:pic>
        <p:nvPicPr>
          <p:cNvPr id="1026" name="Picture 2" descr="Đồ chơi mô hình Minion MP3 1528 phát nhạc">
            <a:extLst>
              <a:ext uri="{FF2B5EF4-FFF2-40B4-BE49-F238E27FC236}">
                <a16:creationId xmlns:a16="http://schemas.microsoft.com/office/drawing/2014/main" xmlns="" id="{916DDF63-E20B-4623-A202-24EB5D7D5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85" y="5581055"/>
            <a:ext cx="2286000" cy="12769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cảm ơn: nhã nhặn, dễ thương, chân thành nhất">
            <a:extLst>
              <a:ext uri="{FF2B5EF4-FFF2-40B4-BE49-F238E27FC236}">
                <a16:creationId xmlns:a16="http://schemas.microsoft.com/office/drawing/2014/main" xmlns="" id="{5D499875-EBD3-4649-AFA1-4A717CDFA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098"/>
            <a:ext cx="9144000" cy="5029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17623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images (65)">
            <a:extLst>
              <a:ext uri="{FF2B5EF4-FFF2-40B4-BE49-F238E27FC236}">
                <a16:creationId xmlns:a16="http://schemas.microsoft.com/office/drawing/2014/main" xmlns="" id="{7FEECBCA-A3C9-49A1-8219-2EAEEA2858D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514600"/>
            <a:ext cx="3962400" cy="1905000"/>
          </a:xfrm>
          <a:noFill/>
        </p:spPr>
      </p:pic>
      <p:pic>
        <p:nvPicPr>
          <p:cNvPr id="3075" name="Picture 11" descr="14327hinh-anh-chan-thuc-ve-con-ech">
            <a:extLst>
              <a:ext uri="{FF2B5EF4-FFF2-40B4-BE49-F238E27FC236}">
                <a16:creationId xmlns:a16="http://schemas.microsoft.com/office/drawing/2014/main" xmlns="" id="{7B039409-3797-4F07-930A-806873F6C36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514600"/>
            <a:ext cx="3886200" cy="1981200"/>
          </a:xfrm>
          <a:noFill/>
        </p:spPr>
      </p:pic>
      <p:pic>
        <p:nvPicPr>
          <p:cNvPr id="3076" name="Picture 12" descr="tải xuống (17)">
            <a:extLst>
              <a:ext uri="{FF2B5EF4-FFF2-40B4-BE49-F238E27FC236}">
                <a16:creationId xmlns:a16="http://schemas.microsoft.com/office/drawing/2014/main" xmlns="" id="{76C78731-CF4D-49A0-9BE1-5275A0B0C99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419600"/>
            <a:ext cx="3962400" cy="2071688"/>
          </a:xfrm>
          <a:noFill/>
        </p:spPr>
      </p:pic>
      <p:pic>
        <p:nvPicPr>
          <p:cNvPr id="3077" name="Picture 13" descr="Hoa dong riềng (Canna)3-500x500">
            <a:extLst>
              <a:ext uri="{FF2B5EF4-FFF2-40B4-BE49-F238E27FC236}">
                <a16:creationId xmlns:a16="http://schemas.microsoft.com/office/drawing/2014/main" xmlns="" id="{EDD588B5-2E69-45C6-88E2-A6E0D82E9FB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4419600"/>
            <a:ext cx="3962400" cy="2035175"/>
          </a:xfrm>
          <a:noFill/>
        </p:spPr>
      </p:pic>
      <p:sp>
        <p:nvSpPr>
          <p:cNvPr id="4105" name="Oval 17">
            <a:extLst>
              <a:ext uri="{FF2B5EF4-FFF2-40B4-BE49-F238E27FC236}">
                <a16:creationId xmlns:a16="http://schemas.microsoft.com/office/drawing/2014/main" xmlns="" id="{F46B8713-2B33-4F62-BB83-C00DC150E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5410200" cy="18923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THỰC VẬT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VÀ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ĐỘNG VẬT</a:t>
            </a:r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La primavera llegará con un tiempo muy agradable a Entre Ríos – FM ...">
            <a:extLst>
              <a:ext uri="{FF2B5EF4-FFF2-40B4-BE49-F238E27FC236}">
                <a16:creationId xmlns:a16="http://schemas.microsoft.com/office/drawing/2014/main" xmlns="" id="{572FCC93-BEC7-4FED-ADEA-13F63AF30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30839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Hoa dong riềng (Canna)3-500x500">
            <a:extLst>
              <a:ext uri="{FF2B5EF4-FFF2-40B4-BE49-F238E27FC236}">
                <a16:creationId xmlns:a16="http://schemas.microsoft.com/office/drawing/2014/main" xmlns="" id="{DF5266AA-AA39-4D61-9924-477151742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" y="526711"/>
            <a:ext cx="4662433" cy="380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2012-05-31">
            <a:extLst>
              <a:ext uri="{FF2B5EF4-FFF2-40B4-BE49-F238E27FC236}">
                <a16:creationId xmlns:a16="http://schemas.microsoft.com/office/drawing/2014/main" xmlns="" id="{E62380E3-DE32-48FA-AB35-C40A3C553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47" y="533400"/>
            <a:ext cx="3951034" cy="433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828CFEAC-551C-4573-956A-BDA10E6DD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710" y="4982616"/>
            <a:ext cx="8250237" cy="1295400"/>
          </a:xfrm>
        </p:spPr>
        <p:txBody>
          <a:bodyPr/>
          <a:lstStyle/>
          <a:p>
            <a:pPr algn="just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 2,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dong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riềng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D9C32E4-9B16-4D77-9B2B-DC173237EE31}"/>
              </a:ext>
            </a:extLst>
          </p:cNvPr>
          <p:cNvSpPr/>
          <p:nvPr/>
        </p:nvSpPr>
        <p:spPr>
          <a:xfrm>
            <a:off x="1566863" y="58737"/>
            <a:ext cx="947737" cy="512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ABCD9C29-081F-4A0F-8596-E0D3070D0138}"/>
              </a:ext>
            </a:extLst>
          </p:cNvPr>
          <p:cNvSpPr/>
          <p:nvPr/>
        </p:nvSpPr>
        <p:spPr>
          <a:xfrm>
            <a:off x="6446838" y="41275"/>
            <a:ext cx="941387" cy="51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2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B32401-C154-4766-A1C2-551D0188CAC8}"/>
              </a:ext>
            </a:extLst>
          </p:cNvPr>
          <p:cNvSpPr txBox="1"/>
          <p:nvPr/>
        </p:nvSpPr>
        <p:spPr>
          <a:xfrm flipH="1">
            <a:off x="-1" y="3867462"/>
            <a:ext cx="2514599" cy="459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cây</a:t>
            </a:r>
            <a:r>
              <a:rPr lang="en-US" sz="2400" b="1" dirty="0">
                <a:solidFill>
                  <a:srgbClr val="FFFF00"/>
                </a:solidFill>
              </a:rPr>
              <a:t> dong </a:t>
            </a:r>
            <a:r>
              <a:rPr lang="en-US" sz="2400" b="1" dirty="0" err="1">
                <a:solidFill>
                  <a:srgbClr val="FFFF00"/>
                </a:solidFill>
              </a:rPr>
              <a:t>riềng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395BDA0-04F1-4519-9A5B-23828ECBD8EB}"/>
              </a:ext>
            </a:extLst>
          </p:cNvPr>
          <p:cNvSpPr txBox="1"/>
          <p:nvPr/>
        </p:nvSpPr>
        <p:spPr>
          <a:xfrm flipH="1">
            <a:off x="6917531" y="4409035"/>
            <a:ext cx="2514599" cy="459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cây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ph</a:t>
            </a:r>
            <a:r>
              <a:rPr lang="vi-VN" sz="2400" b="1" dirty="0">
                <a:solidFill>
                  <a:srgbClr val="FFFF00"/>
                </a:solidFill>
              </a:rPr>
              <a:t>ư</a:t>
            </a:r>
            <a:r>
              <a:rPr lang="en-US" sz="2400" b="1" dirty="0" err="1">
                <a:solidFill>
                  <a:srgbClr val="FFFF00"/>
                </a:solidFill>
              </a:rPr>
              <a:t>ợng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563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Hoa dong riềng (Canna)3-500x500">
            <a:extLst>
              <a:ext uri="{FF2B5EF4-FFF2-40B4-BE49-F238E27FC236}">
                <a16:creationId xmlns:a16="http://schemas.microsoft.com/office/drawing/2014/main" xmlns="" id="{DF5266AA-AA39-4D61-9924-477151742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87"/>
            <a:ext cx="4572000" cy="372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2012-05-31">
            <a:extLst>
              <a:ext uri="{FF2B5EF4-FFF2-40B4-BE49-F238E27FC236}">
                <a16:creationId xmlns:a16="http://schemas.microsoft.com/office/drawing/2014/main" xmlns="" id="{E62380E3-DE32-48FA-AB35-C40A3C553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4038600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828CFEAC-551C-4573-956A-BDA10E6DD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2" y="4482072"/>
            <a:ext cx="4038599" cy="1295400"/>
          </a:xfrm>
        </p:spPr>
        <p:txBody>
          <a:bodyPr/>
          <a:lstStyle/>
          <a:p>
            <a:pPr algn="just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dong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riềng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riềng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084DDF73-9198-4AB6-9895-9808F7692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8128" y="5101041"/>
            <a:ext cx="3810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D9C32E4-9B16-4D77-9B2B-DC173237EE31}"/>
              </a:ext>
            </a:extLst>
          </p:cNvPr>
          <p:cNvSpPr/>
          <p:nvPr/>
        </p:nvSpPr>
        <p:spPr>
          <a:xfrm>
            <a:off x="1566863" y="93662"/>
            <a:ext cx="947737" cy="512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ABCD9C29-081F-4A0F-8596-E0D3070D0138}"/>
              </a:ext>
            </a:extLst>
          </p:cNvPr>
          <p:cNvSpPr/>
          <p:nvPr/>
        </p:nvSpPr>
        <p:spPr>
          <a:xfrm>
            <a:off x="6446838" y="76200"/>
            <a:ext cx="941387" cy="51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2 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03FA11B5-FA73-4E21-A9BD-7B931864BAF6}"/>
              </a:ext>
            </a:extLst>
          </p:cNvPr>
          <p:cNvSpPr/>
          <p:nvPr/>
        </p:nvSpPr>
        <p:spPr>
          <a:xfrm>
            <a:off x="1447800" y="381000"/>
            <a:ext cx="6598919" cy="3200400"/>
          </a:xfrm>
          <a:prstGeom prst="cloudCallout">
            <a:avLst>
              <a:gd name="adj1" fmla="val -31864"/>
              <a:gd name="adj2" fmla="val 81398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1" hangingPunct="1"/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Hoa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là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cơ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quan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sinh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sản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của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những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loài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thực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vật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có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hoa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7172" name="Picture 4" descr="Phải làm sao để cành đào, chậu mai tươi suốt 10 ngày nghỉ Tết ...">
            <a:extLst>
              <a:ext uri="{FF2B5EF4-FFF2-40B4-BE49-F238E27FC236}">
                <a16:creationId xmlns:a16="http://schemas.microsoft.com/office/drawing/2014/main" xmlns="" id="{608CD9ED-DAC8-4B0E-8929-DF6EA237A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43925"/>
            <a:ext cx="4382125" cy="32599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images (65)">
            <a:extLst>
              <a:ext uri="{FF2B5EF4-FFF2-40B4-BE49-F238E27FC236}">
                <a16:creationId xmlns:a16="http://schemas.microsoft.com/office/drawing/2014/main" xmlns="" id="{6096BC82-3BDA-4EBF-B007-F15D7E928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0" y="370682"/>
            <a:ext cx="427789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chiem-nguong-hoa-sen-dep-3">
            <a:extLst>
              <a:ext uri="{FF2B5EF4-FFF2-40B4-BE49-F238E27FC236}">
                <a16:creationId xmlns:a16="http://schemas.microsoft.com/office/drawing/2014/main" xmlns="" id="{FC8FB274-6D03-405D-B7E0-479D84BB8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20" y="385763"/>
            <a:ext cx="4106778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>
            <a:extLst>
              <a:ext uri="{FF2B5EF4-FFF2-40B4-BE49-F238E27FC236}">
                <a16:creationId xmlns:a16="http://schemas.microsoft.com/office/drawing/2014/main" xmlns="" id="{9445DF39-F3AE-4D40-8F8D-32C9564D4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97" y="4787415"/>
            <a:ext cx="838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</a:rPr>
              <a:t>Hãy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chỉ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vào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nhị</a:t>
            </a:r>
            <a:r>
              <a:rPr lang="en-US" altLang="en-US" dirty="0">
                <a:solidFill>
                  <a:srgbClr val="FF0000"/>
                </a:solidFill>
              </a:rPr>
              <a:t> (</a:t>
            </a:r>
            <a:r>
              <a:rPr lang="en-US" altLang="en-US" dirty="0" err="1">
                <a:solidFill>
                  <a:srgbClr val="FF0000"/>
                </a:solidFill>
              </a:rPr>
              <a:t>nhị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đực</a:t>
            </a:r>
            <a:r>
              <a:rPr lang="en-US" altLang="en-US" dirty="0">
                <a:solidFill>
                  <a:srgbClr val="FF0000"/>
                </a:solidFill>
              </a:rPr>
              <a:t>) </a:t>
            </a:r>
            <a:r>
              <a:rPr lang="en-US" altLang="en-US" dirty="0" err="1">
                <a:solidFill>
                  <a:srgbClr val="FF0000"/>
                </a:solidFill>
              </a:rPr>
              <a:t>và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nhụy</a:t>
            </a:r>
            <a:r>
              <a:rPr lang="en-US" altLang="en-US" dirty="0">
                <a:solidFill>
                  <a:srgbClr val="FF0000"/>
                </a:solidFill>
              </a:rPr>
              <a:t> (</a:t>
            </a:r>
            <a:r>
              <a:rPr lang="en-US" altLang="en-US" dirty="0" err="1">
                <a:solidFill>
                  <a:srgbClr val="FF0000"/>
                </a:solidFill>
              </a:rPr>
              <a:t>nhị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cái</a:t>
            </a:r>
            <a:r>
              <a:rPr lang="en-US" altLang="en-US" dirty="0">
                <a:solidFill>
                  <a:srgbClr val="FF0000"/>
                </a:solidFill>
              </a:rPr>
              <a:t>) </a:t>
            </a:r>
            <a:r>
              <a:rPr lang="en-US" altLang="en-US" dirty="0" err="1">
                <a:solidFill>
                  <a:srgbClr val="FF0000"/>
                </a:solidFill>
              </a:rPr>
              <a:t>của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hoa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râm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bụt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và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hoa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sen.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1277" name="Line 13">
            <a:extLst>
              <a:ext uri="{FF2B5EF4-FFF2-40B4-BE49-F238E27FC236}">
                <a16:creationId xmlns:a16="http://schemas.microsoft.com/office/drawing/2014/main" xmlns="" id="{CC54D454-9FF9-42B0-8648-24E74971ED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82451" y="2590800"/>
            <a:ext cx="539962" cy="8318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xmlns="" id="{FDEA1A70-D53D-41D1-B116-B7296A498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97" y="3338910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</a:rPr>
              <a:t>Nhụy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1279" name="Line 15">
            <a:extLst>
              <a:ext uri="{FF2B5EF4-FFF2-40B4-BE49-F238E27FC236}">
                <a16:creationId xmlns:a16="http://schemas.microsoft.com/office/drawing/2014/main" xmlns="" id="{569CFD77-4C59-4B49-A16F-63C389A438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9502" y="1154112"/>
            <a:ext cx="172949" cy="1222376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xmlns="" id="{9A3BCAF4-2609-4620-AC7C-927BCE539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801150"/>
            <a:ext cx="679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bg1"/>
                </a:solidFill>
              </a:rPr>
              <a:t>Nhị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1281" name="Line 17">
            <a:extLst>
              <a:ext uri="{FF2B5EF4-FFF2-40B4-BE49-F238E27FC236}">
                <a16:creationId xmlns:a16="http://schemas.microsoft.com/office/drawing/2014/main" xmlns="" id="{53448DFA-1C54-4998-BFF2-D0E750B58F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4700" y="806100"/>
            <a:ext cx="838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xmlns="" id="{6C1490B9-4808-4CEB-91F1-DB94C017B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8203" y="617793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</a:rPr>
              <a:t>Nhụy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1283" name="Line 19">
            <a:extLst>
              <a:ext uri="{FF2B5EF4-FFF2-40B4-BE49-F238E27FC236}">
                <a16:creationId xmlns:a16="http://schemas.microsoft.com/office/drawing/2014/main" xmlns="" id="{F0E2A261-36F8-4B09-A49F-F4E3A7656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363" y="1066800"/>
            <a:ext cx="1363227" cy="958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xmlns="" id="{383343A7-D458-4774-B9B2-99F66F647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379" y="714365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</a:rPr>
              <a:t>Nhị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63E7D8F7-7E9D-4D6A-B120-9227C2EF731C}"/>
              </a:ext>
            </a:extLst>
          </p:cNvPr>
          <p:cNvSpPr/>
          <p:nvPr/>
        </p:nvSpPr>
        <p:spPr>
          <a:xfrm>
            <a:off x="1958389" y="3766832"/>
            <a:ext cx="879475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A75AE7C-ED79-4886-9473-EEFF2056C4F6}"/>
              </a:ext>
            </a:extLst>
          </p:cNvPr>
          <p:cNvSpPr/>
          <p:nvPr/>
        </p:nvSpPr>
        <p:spPr>
          <a:xfrm>
            <a:off x="6291148" y="3766832"/>
            <a:ext cx="838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4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 autoUpdateAnimBg="0"/>
      <p:bldP spid="11278" grpId="0" autoUpdateAnimBg="0"/>
      <p:bldP spid="11279" grpId="0" animBg="1" autoUpdateAnimBg="0"/>
      <p:bldP spid="11280" grpId="0" autoUpdateAnimBg="0"/>
      <p:bldP spid="11281" grpId="0" animBg="1" autoUpdateAnimBg="0"/>
      <p:bldP spid="11282" grpId="0" autoUpdateAnimBg="0"/>
      <p:bldP spid="11283" grpId="0" animBg="1" autoUpdateAnimBg="0"/>
      <p:bldP spid="1128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 Box 8">
            <a:extLst>
              <a:ext uri="{FF2B5EF4-FFF2-40B4-BE49-F238E27FC236}">
                <a16:creationId xmlns:a16="http://schemas.microsoft.com/office/drawing/2014/main" xmlns="" id="{BB2BB89B-AA77-48F9-ACAA-9FD4C0849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377468"/>
            <a:ext cx="7886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mướp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đực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2297" name="Picture 9" descr="hoa_137">
            <a:extLst>
              <a:ext uri="{FF2B5EF4-FFF2-40B4-BE49-F238E27FC236}">
                <a16:creationId xmlns:a16="http://schemas.microsoft.com/office/drawing/2014/main" xmlns="" id="{461354AD-0103-4FDE-B60E-C171B8CA0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16020"/>
            <a:ext cx="4545014" cy="342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images (10)">
            <a:extLst>
              <a:ext uri="{FF2B5EF4-FFF2-40B4-BE49-F238E27FC236}">
                <a16:creationId xmlns:a16="http://schemas.microsoft.com/office/drawing/2014/main" xmlns="" id="{6C9961DE-CB52-4F6B-95F6-1D976C377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6" y="2266877"/>
            <a:ext cx="4468814" cy="337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 Box 14">
            <a:extLst>
              <a:ext uri="{FF2B5EF4-FFF2-40B4-BE49-F238E27FC236}">
                <a16:creationId xmlns:a16="http://schemas.microsoft.com/office/drawing/2014/main" xmlns="" id="{49DD1D91-B2C5-42F4-9E1F-2D3BEFF73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065" y="1381582"/>
            <a:ext cx="7543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(a)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vi-V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(b)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303" name="Line 15">
            <a:extLst>
              <a:ext uri="{FF2B5EF4-FFF2-40B4-BE49-F238E27FC236}">
                <a16:creationId xmlns:a16="http://schemas.microsoft.com/office/drawing/2014/main" xmlns="" id="{893CEB5B-8BF7-48CD-A7A8-D7E968096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3940" y="2730874"/>
            <a:ext cx="609600" cy="1143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xmlns="" id="{2FCFB919-63DC-48C0-9B6C-116C8ABA0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146" y="2472458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</a:rPr>
              <a:t>Nhị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2305" name="Line 17">
            <a:extLst>
              <a:ext uri="{FF2B5EF4-FFF2-40B4-BE49-F238E27FC236}">
                <a16:creationId xmlns:a16="http://schemas.microsoft.com/office/drawing/2014/main" xmlns="" id="{EC62EE53-B713-4D43-AF90-6FFCE51D94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653" y="3048000"/>
            <a:ext cx="761747" cy="131336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xmlns="" id="{B103A31A-84F0-4624-9F07-E7C8922F6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410" y="2547518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</a:rPr>
              <a:t>Nhụy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7180" name="Oval 11">
            <a:extLst>
              <a:ext uri="{FF2B5EF4-FFF2-40B4-BE49-F238E27FC236}">
                <a16:creationId xmlns:a16="http://schemas.microsoft.com/office/drawing/2014/main" xmlns="" id="{D1805EBF-011E-4241-A139-C76A4F888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593" y="5620808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5 a</a:t>
            </a:r>
          </a:p>
        </p:txBody>
      </p:sp>
      <p:sp>
        <p:nvSpPr>
          <p:cNvPr id="7181" name="Oval 11">
            <a:extLst>
              <a:ext uri="{FF2B5EF4-FFF2-40B4-BE49-F238E27FC236}">
                <a16:creationId xmlns:a16="http://schemas.microsoft.com/office/drawing/2014/main" xmlns="" id="{22345B8B-3156-4694-BD74-A6FF9411F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809" y="564544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5 b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6" grpId="1"/>
      <p:bldP spid="12302" grpId="0"/>
      <p:bldP spid="12304" grpId="0"/>
      <p:bldP spid="12306" grpId="0"/>
      <p:bldP spid="7180" grpId="0" animBg="1"/>
      <p:bldP spid="71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>
            <a:extLst>
              <a:ext uri="{FF2B5EF4-FFF2-40B4-BE49-F238E27FC236}">
                <a16:creationId xmlns:a16="http://schemas.microsoft.com/office/drawing/2014/main" xmlns="" id="{4028AEDE-ADA2-4B88-9321-666C36B58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04800"/>
            <a:ext cx="895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mướp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so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râm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bụt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sen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xmlns="" id="{B32A90CA-B99B-4CA5-8987-B72BC34DE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19200"/>
            <a:ext cx="784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mướp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dục</a:t>
            </a:r>
            <a:r>
              <a:rPr lang="en-US" alt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đực</a:t>
            </a:r>
            <a:r>
              <a:rPr lang="en-US" alt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nhị</a:t>
            </a:r>
            <a:r>
              <a:rPr lang="en-US" alt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dục</a:t>
            </a:r>
            <a:r>
              <a:rPr lang="en-US" alt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nhuỵ</a:t>
            </a:r>
            <a:r>
              <a:rPr lang="en-US" alt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44" name="Picture 4" descr="images (65)">
            <a:extLst>
              <a:ext uri="{FF2B5EF4-FFF2-40B4-BE49-F238E27FC236}">
                <a16:creationId xmlns:a16="http://schemas.microsoft.com/office/drawing/2014/main" xmlns="" id="{106E0135-0B28-43EF-BEFB-8989B564D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" y="2743200"/>
            <a:ext cx="2216670" cy="227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hiem-nguong-hoa-sen-dep-3">
            <a:extLst>
              <a:ext uri="{FF2B5EF4-FFF2-40B4-BE49-F238E27FC236}">
                <a16:creationId xmlns:a16="http://schemas.microsoft.com/office/drawing/2014/main" xmlns="" id="{CFF94D90-5D5F-4CC2-9994-080D2BB49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2286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images (10)">
            <a:extLst>
              <a:ext uri="{FF2B5EF4-FFF2-40B4-BE49-F238E27FC236}">
                <a16:creationId xmlns:a16="http://schemas.microsoft.com/office/drawing/2014/main" xmlns="" id="{F8531A80-3C4A-42B7-8A54-6453A1E29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132" y="3054239"/>
            <a:ext cx="1942318" cy="244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hoa_137">
            <a:extLst>
              <a:ext uri="{FF2B5EF4-FFF2-40B4-BE49-F238E27FC236}">
                <a16:creationId xmlns:a16="http://schemas.microsoft.com/office/drawing/2014/main" xmlns="" id="{7EEE3BEB-14E7-45FD-A472-AF6721377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450" y="3841038"/>
            <a:ext cx="2464789" cy="257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384</Words>
  <Application>Microsoft Office PowerPoint</Application>
  <PresentationFormat>On-screen Show (4:3)</PresentationFormat>
  <Paragraphs>68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Quan sát hình 1; 2, em hãy cho biết tên cơ quan sinh sản của cây dong riềng và cây phượng.</vt:lpstr>
      <vt:lpstr>Cơ quan sinh sản của cây dong riềng là hoa dong riềng.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VIETTEL STORE</dc:creator>
  <cp:lastModifiedBy>Windows User</cp:lastModifiedBy>
  <cp:revision>114</cp:revision>
  <dcterms:created xsi:type="dcterms:W3CDTF">2016-03-05T01:06:06Z</dcterms:created>
  <dcterms:modified xsi:type="dcterms:W3CDTF">2020-05-12T02:28:49Z</dcterms:modified>
</cp:coreProperties>
</file>