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1" r:id="rId3"/>
    <p:sldId id="287" r:id="rId4"/>
    <p:sldId id="262" r:id="rId5"/>
    <p:sldId id="281" r:id="rId6"/>
    <p:sldId id="283" r:id="rId7"/>
    <p:sldId id="263" r:id="rId8"/>
    <p:sldId id="284" r:id="rId9"/>
    <p:sldId id="28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900CC"/>
    <a:srgbClr val="FFFF00"/>
    <a:srgbClr val="FF9900"/>
    <a:srgbClr val="CC0099"/>
    <a:srgbClr val="FF0000"/>
    <a:srgbClr val="6262D8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95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410E12-1762-442D-84CF-5F59703017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CCE62-C789-434C-A893-4AA79BEED5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D406A-A078-4F07-9EEF-BF63D5A23D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4778A-7507-466F-82B0-178786593E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456A2-13DB-4436-B63A-37C9391B16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2A556-FD82-4781-A75F-0A5EF9A7C6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58652-0EBB-462A-9BE2-F5B658426B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D29F0-3A30-4E42-B229-FF8A73D05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6DBBE-99A1-40E0-A66E-02FFC1EA7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06BEC-0397-4D97-9AC4-0D29C35670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F2DE5-E5D4-4491-AD14-408D3C54F3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A953C-C69B-4833-A482-45933933A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E531E5A4-C92B-4023-8789-5F1A94C8D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11188" y="1649413"/>
            <a:ext cx="7489825" cy="1492250"/>
            <a:chOff x="385" y="709"/>
            <a:chExt cx="4718" cy="940"/>
          </a:xfrm>
        </p:grpSpPr>
        <p:sp>
          <p:nvSpPr>
            <p:cNvPr id="3075" name="Text Box 3"/>
            <p:cNvSpPr txBox="1">
              <a:spLocks noChangeArrowheads="1"/>
            </p:cNvSpPr>
            <p:nvPr/>
          </p:nvSpPr>
          <p:spPr bwMode="auto">
            <a:xfrm>
              <a:off x="385" y="709"/>
              <a:ext cx="443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2149475" indent="-2149475">
                <a:spcBef>
                  <a:spcPct val="50000"/>
                </a:spcBef>
              </a:pPr>
              <a:r>
                <a:rPr lang="en-US" sz="3600" b="1">
                  <a:solidFill>
                    <a:srgbClr val="FF0000"/>
                  </a:solidFill>
                  <a:latin typeface="+mn-lt"/>
                </a:rPr>
                <a:t>   Hoạt </a:t>
              </a:r>
              <a:r>
                <a:rPr lang="vi-VN" sz="3600" b="1">
                  <a:solidFill>
                    <a:srgbClr val="FF0000"/>
                  </a:solidFill>
                  <a:latin typeface="+mn-lt"/>
                </a:rPr>
                <a:t>đ</a:t>
              </a:r>
              <a:r>
                <a:rPr lang="en-US" sz="3600" b="1">
                  <a:solidFill>
                    <a:srgbClr val="FF0000"/>
                  </a:solidFill>
                  <a:latin typeface="+mn-lt"/>
                </a:rPr>
                <a:t>ộng 1:</a:t>
              </a:r>
              <a:endParaRPr lang="en-US" sz="3600" b="1">
                <a:solidFill>
                  <a:schemeClr val="accent2"/>
                </a:solidFill>
                <a:latin typeface="+mn-lt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930" y="1207"/>
              <a:ext cx="4173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 b="1" dirty="0">
                  <a:solidFill>
                    <a:schemeClr val="accent2"/>
                  </a:solidFill>
                  <a:latin typeface="+mn-lt"/>
                </a:rPr>
                <a:t>         TỪ TRÁI NGHĨA</a:t>
              </a:r>
            </a:p>
          </p:txBody>
        </p:sp>
      </p:grpSp>
    </p:spTree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2492375"/>
            <a:ext cx="8893175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1082675">
              <a:spcBef>
                <a:spcPct val="50000"/>
              </a:spcBef>
              <a:defRPr/>
            </a:pPr>
            <a:r>
              <a:rPr lang="en-US" sz="32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BÀI 1</a:t>
            </a:r>
            <a:r>
              <a:rPr 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:  </a:t>
            </a: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Xếp các từ cho d</a:t>
            </a:r>
            <a:r>
              <a:rPr lang="vi-VN" sz="3200" b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ư</a:t>
            </a: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ới </a:t>
            </a:r>
            <a:r>
              <a:rPr lang="vi-VN" sz="3200" b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đ</a:t>
            </a: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ây thành từng cặp có nghĩa trái ng</a:t>
            </a:r>
            <a:r>
              <a:rPr lang="vi-VN" sz="3200" b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ư</a:t>
            </a: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ợc nhau (từ trái nghĩa)</a:t>
            </a:r>
          </a:p>
          <a:p>
            <a:pPr indent="1082675">
              <a:spcBef>
                <a:spcPct val="50000"/>
              </a:spcBef>
              <a:defRPr/>
            </a:pP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a) </a:t>
            </a:r>
            <a:r>
              <a:rPr lang="vi-VN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đ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ẹp, ngắn, nóng, thấp, lạnh, xấu, cao, dài</a:t>
            </a:r>
          </a:p>
          <a:p>
            <a:pPr indent="1082675">
              <a:spcBef>
                <a:spcPct val="50000"/>
              </a:spcBef>
              <a:defRPr/>
            </a:pP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b) lên, xuống, yêu, chê, ghét, khen</a:t>
            </a:r>
          </a:p>
          <a:p>
            <a:pPr indent="1082675">
              <a:spcBef>
                <a:spcPct val="50000"/>
              </a:spcBef>
              <a:defRPr/>
            </a:pP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c) trời, trên, </a:t>
            </a:r>
            <a:r>
              <a:rPr lang="vi-VN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đ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ất, ngày, d</a:t>
            </a:r>
            <a:r>
              <a:rPr lang="vi-VN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ư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ới, </a:t>
            </a:r>
            <a:r>
              <a:rPr lang="vi-VN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đ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êm</a:t>
            </a:r>
          </a:p>
          <a:p>
            <a:pPr indent="1082675">
              <a:spcBef>
                <a:spcPct val="50000"/>
              </a:spcBef>
              <a:defRPr/>
            </a:pP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M: nóng – lạnh</a:t>
            </a:r>
          </a:p>
        </p:txBody>
      </p:sp>
      <p:pic>
        <p:nvPicPr>
          <p:cNvPr id="4099" name="Picture 5" descr="3d bird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4388" y="260350"/>
            <a:ext cx="168910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0" y="1557338"/>
            <a:ext cx="9144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rgbClr val="CCFFFF"/>
              </a:buClr>
              <a:buFont typeface="Wingdings" pitchFamily="2" charset="2"/>
              <a:buNone/>
              <a:defRPr/>
            </a:pPr>
            <a:r>
              <a:rPr lang="en-US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TỪ TRÁI NGHĨA- DẤU CHẤM,DẤU PHẨY</a:t>
            </a:r>
          </a:p>
        </p:txBody>
      </p:sp>
      <p:sp>
        <p:nvSpPr>
          <p:cNvPr id="4101" name="Text Box 9"/>
          <p:cNvSpPr txBox="1">
            <a:spLocks noChangeArrowheads="1"/>
          </p:cNvSpPr>
          <p:nvPr/>
        </p:nvSpPr>
        <p:spPr bwMode="auto">
          <a:xfrm>
            <a:off x="1403350" y="404813"/>
            <a:ext cx="6697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+mn-lt"/>
            </a:endParaRPr>
          </a:p>
        </p:txBody>
      </p:sp>
      <p:sp>
        <p:nvSpPr>
          <p:cNvPr id="4102" name="Rectangle 10"/>
          <p:cNvSpPr>
            <a:spLocks noChangeArrowheads="1"/>
          </p:cNvSpPr>
          <p:nvPr/>
        </p:nvSpPr>
        <p:spPr bwMode="auto">
          <a:xfrm>
            <a:off x="1403350" y="476250"/>
            <a:ext cx="5580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u="sng">
                <a:solidFill>
                  <a:srgbClr val="003399"/>
                </a:solidFill>
                <a:latin typeface="+mn-lt"/>
              </a:rPr>
              <a:t>Luyện từ và câu</a:t>
            </a:r>
          </a:p>
        </p:txBody>
      </p:sp>
    </p:spTree>
  </p:cSld>
  <p:clrMapOvr>
    <a:masterClrMapping/>
  </p:clrMapOvr>
  <p:transition spd="med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0" y="1557338"/>
            <a:ext cx="9144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rgbClr val="CCFFFF"/>
              </a:buClr>
              <a:buFont typeface="Wingdings" pitchFamily="2" charset="2"/>
              <a:buNone/>
              <a:defRPr/>
            </a:pPr>
            <a:r>
              <a:rPr lang="en-US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TỪ TRÁI NGHĨA- DẤU CHẤM,DẤU PHẨY</a:t>
            </a: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1763713" y="476250"/>
            <a:ext cx="5580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u="sng">
                <a:solidFill>
                  <a:srgbClr val="003399"/>
                </a:solidFill>
                <a:latin typeface="+mn-lt"/>
              </a:rPr>
              <a:t>Luyện từ và câu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0" y="2492375"/>
            <a:ext cx="8893175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1082675">
              <a:spcBef>
                <a:spcPct val="50000"/>
              </a:spcBef>
              <a:defRPr/>
            </a:pPr>
            <a:r>
              <a:rPr lang="en-US" sz="32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BÀI 1</a:t>
            </a:r>
            <a:r>
              <a:rPr 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:  </a:t>
            </a: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Xếp các từ cho d</a:t>
            </a:r>
            <a:r>
              <a:rPr lang="vi-VN" sz="3200" b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ư</a:t>
            </a: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ới </a:t>
            </a:r>
            <a:r>
              <a:rPr lang="vi-VN" sz="3200" b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đ</a:t>
            </a: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ây thành từng cặp có nghĩa trái ng</a:t>
            </a:r>
            <a:r>
              <a:rPr lang="vi-VN" sz="3200" b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ư</a:t>
            </a: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ợc nhau (từ trái nghĩa)</a:t>
            </a:r>
          </a:p>
          <a:p>
            <a:pPr indent="1082675">
              <a:spcBef>
                <a:spcPct val="50000"/>
              </a:spcBef>
              <a:defRPr/>
            </a:pP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a) </a:t>
            </a:r>
            <a:r>
              <a:rPr lang="vi-VN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đ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ẹp – xấu , ngắn – dài,  nóng – lạnh, </a:t>
            </a:r>
          </a:p>
          <a:p>
            <a:pPr indent="1082675">
              <a:spcBef>
                <a:spcPct val="50000"/>
              </a:spcBef>
              <a:defRPr/>
            </a:pP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                   thấp – cao. </a:t>
            </a:r>
          </a:p>
          <a:p>
            <a:pPr indent="1082675">
              <a:spcBef>
                <a:spcPct val="50000"/>
              </a:spcBef>
              <a:defRPr/>
            </a:pP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b) lên - xuống, yêu - ghét, chê - khen</a:t>
            </a:r>
          </a:p>
          <a:p>
            <a:pPr indent="1082675">
              <a:spcBef>
                <a:spcPct val="50000"/>
              </a:spcBef>
              <a:defRPr/>
            </a:pP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c) Trời - </a:t>
            </a:r>
            <a:r>
              <a:rPr lang="vi-VN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đ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ất, ngày - </a:t>
            </a:r>
            <a:r>
              <a:rPr lang="vi-VN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đ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êm, trên – d</a:t>
            </a:r>
            <a:r>
              <a:rPr lang="vi-VN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ư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ới.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autoUpdateAnimBg="0"/>
      <p:bldP spid="430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0" y="137160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4000">
              <a:solidFill>
                <a:srgbClr val="FF0066"/>
              </a:solidFill>
              <a:latin typeface="+mn-lt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04800" y="1752600"/>
            <a:ext cx="83058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Tìm thêm những cặp từ trái nghĩa khác mà em biết.</a:t>
            </a:r>
          </a:p>
        </p:txBody>
      </p:sp>
      <p:pic>
        <p:nvPicPr>
          <p:cNvPr id="6148" name="Picture 4" descr="3d bird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228600"/>
            <a:ext cx="1905000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 descr="3d bird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0"/>
            <a:ext cx="1905000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150" name="Group 6"/>
          <p:cNvGrpSpPr>
            <a:grpSpLocks/>
          </p:cNvGrpSpPr>
          <p:nvPr/>
        </p:nvGrpSpPr>
        <p:grpSpPr bwMode="auto">
          <a:xfrm>
            <a:off x="0" y="5791200"/>
            <a:ext cx="9144000" cy="1349375"/>
            <a:chOff x="0" y="3648"/>
            <a:chExt cx="5760" cy="850"/>
          </a:xfrm>
        </p:grpSpPr>
        <p:pic>
          <p:nvPicPr>
            <p:cNvPr id="6151" name="Picture 7" descr="fmlovegarden[1]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840" y="3648"/>
              <a:ext cx="960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2" name="Picture 8" descr="fmlovegarden[1]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800" y="3648"/>
              <a:ext cx="960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3" name="Picture 9" descr="fmlovegarden[1]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880" y="3648"/>
              <a:ext cx="960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4" name="Picture 10" descr="fmlovegarden[1]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920" y="3648"/>
              <a:ext cx="960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5" name="Picture 11" descr="fmlovegarden[1]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960" y="3648"/>
              <a:ext cx="960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6" name="Picture 12" descr="fmlovegarden[1]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3648"/>
              <a:ext cx="960" cy="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304800" y="1752600"/>
            <a:ext cx="83058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808038" algn="just">
              <a:spcBef>
                <a:spcPct val="50000"/>
              </a:spcBef>
              <a:defRPr/>
            </a:pPr>
            <a:r>
              <a:rPr 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Những cặp từ trái nghĩa khác: </a:t>
            </a:r>
            <a:r>
              <a:rPr 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trái – phải, trong – ngoài, tốt – xấu, vui – buồn, to – nhỏ, ... </a:t>
            </a:r>
            <a:endParaRPr lang="en-US" sz="4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50825" y="2060575"/>
            <a:ext cx="7489825" cy="1644650"/>
            <a:chOff x="385" y="709"/>
            <a:chExt cx="4718" cy="869"/>
          </a:xfrm>
        </p:grpSpPr>
        <p:sp>
          <p:nvSpPr>
            <p:cNvPr id="8206" name="Text Box 3"/>
            <p:cNvSpPr txBox="1">
              <a:spLocks noChangeArrowheads="1"/>
            </p:cNvSpPr>
            <p:nvPr/>
          </p:nvSpPr>
          <p:spPr bwMode="auto">
            <a:xfrm>
              <a:off x="385" y="709"/>
              <a:ext cx="4432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2149475" indent="-2149475">
                <a:spcBef>
                  <a:spcPct val="50000"/>
                </a:spcBef>
              </a:pPr>
              <a:r>
                <a:rPr lang="en-US" sz="3600" b="1">
                  <a:solidFill>
                    <a:srgbClr val="FF0000"/>
                  </a:solidFill>
                  <a:latin typeface="+mn-lt"/>
                </a:rPr>
                <a:t>   Hoạt </a:t>
              </a:r>
              <a:r>
                <a:rPr lang="vi-VN" sz="3600" b="1">
                  <a:solidFill>
                    <a:srgbClr val="FF0000"/>
                  </a:solidFill>
                  <a:latin typeface="+mn-lt"/>
                </a:rPr>
                <a:t>đ</a:t>
              </a:r>
              <a:r>
                <a:rPr lang="en-US" sz="3600" b="1">
                  <a:solidFill>
                    <a:srgbClr val="FF0000"/>
                  </a:solidFill>
                  <a:latin typeface="+mn-lt"/>
                </a:rPr>
                <a:t>ộng 2:</a:t>
              </a:r>
              <a:endParaRPr lang="en-US" sz="3600" b="1">
                <a:solidFill>
                  <a:schemeClr val="accent2"/>
                </a:solidFill>
                <a:latin typeface="+mn-lt"/>
              </a:endParaRPr>
            </a:p>
          </p:txBody>
        </p:sp>
        <p:sp>
          <p:nvSpPr>
            <p:cNvPr id="8207" name="Rectangle 4"/>
            <p:cNvSpPr>
              <a:spLocks noChangeArrowheads="1"/>
            </p:cNvSpPr>
            <p:nvPr/>
          </p:nvSpPr>
          <p:spPr bwMode="auto">
            <a:xfrm>
              <a:off x="930" y="1207"/>
              <a:ext cx="4173" cy="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4000" b="1">
                  <a:solidFill>
                    <a:schemeClr val="accent2"/>
                  </a:solidFill>
                  <a:latin typeface="+mn-lt"/>
                </a:rPr>
                <a:t>Dấu chấm, dấu phẩy</a:t>
              </a:r>
            </a:p>
          </p:txBody>
        </p:sp>
      </p:grpSp>
      <p:pic>
        <p:nvPicPr>
          <p:cNvPr id="8195" name="Picture 5" descr="tomato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375" y="6103938"/>
            <a:ext cx="1066800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6" descr="tomato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6463" y="6103938"/>
            <a:ext cx="1066800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7" descr="tomato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4525" y="6103938"/>
            <a:ext cx="1066800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8" descr="tomato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04025" y="6103938"/>
            <a:ext cx="1066800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10" descr="tomato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6103938"/>
            <a:ext cx="1066800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11" descr="tomato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6103938"/>
            <a:ext cx="1066800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12" descr="tomato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2275" y="6103938"/>
            <a:ext cx="1066800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Picture 13" descr="tomato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55875" y="6103938"/>
            <a:ext cx="1066800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3" name="Picture 14" descr="tomato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6103938"/>
            <a:ext cx="1066800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4" name="Picture 15" descr="bear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6516688" y="0"/>
            <a:ext cx="2344737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80" name="Picture 16" descr="!danc_cl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213100"/>
            <a:ext cx="2160588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5" name="Text Box 79"/>
          <p:cNvSpPr txBox="1">
            <a:spLocks noChangeArrowheads="1"/>
          </p:cNvSpPr>
          <p:nvPr/>
        </p:nvSpPr>
        <p:spPr bwMode="auto">
          <a:xfrm>
            <a:off x="0" y="2636838"/>
            <a:ext cx="91440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625475">
              <a:spcBef>
                <a:spcPct val="50000"/>
              </a:spcBef>
            </a:pPr>
            <a:r>
              <a:rPr lang="en-US" sz="3200" b="1">
                <a:solidFill>
                  <a:srgbClr val="CC0099"/>
                </a:solidFill>
                <a:latin typeface="+mn-lt"/>
              </a:rPr>
              <a:t>Chủ tịch Hồ Chí Minh nói: Đồng bào Kinh hay Tày     M</a:t>
            </a:r>
            <a:r>
              <a:rPr lang="vi-VN" sz="3200" b="1">
                <a:solidFill>
                  <a:srgbClr val="CC0099"/>
                </a:solidFill>
                <a:latin typeface="+mn-lt"/>
              </a:rPr>
              <a:t>ư</a:t>
            </a:r>
            <a:r>
              <a:rPr lang="en-US" sz="3200" b="1">
                <a:solidFill>
                  <a:srgbClr val="CC0099"/>
                </a:solidFill>
                <a:latin typeface="+mn-lt"/>
              </a:rPr>
              <a:t>ờng hay Dao     Gia-rai hay Ê-</a:t>
            </a:r>
            <a:r>
              <a:rPr lang="vi-VN" sz="3200" b="1">
                <a:solidFill>
                  <a:srgbClr val="CC0099"/>
                </a:solidFill>
                <a:latin typeface="+mn-lt"/>
              </a:rPr>
              <a:t>đ</a:t>
            </a:r>
            <a:r>
              <a:rPr lang="en-US" sz="3200" b="1">
                <a:solidFill>
                  <a:srgbClr val="CC0099"/>
                </a:solidFill>
                <a:latin typeface="+mn-lt"/>
              </a:rPr>
              <a:t>ê</a:t>
            </a:r>
          </a:p>
          <a:p>
            <a:pPr indent="625475">
              <a:spcBef>
                <a:spcPct val="50000"/>
              </a:spcBef>
            </a:pPr>
            <a:r>
              <a:rPr lang="en-US" sz="3200" b="1">
                <a:solidFill>
                  <a:srgbClr val="CC0099"/>
                </a:solidFill>
                <a:latin typeface="+mn-lt"/>
              </a:rPr>
              <a:t>X</a:t>
            </a:r>
            <a:r>
              <a:rPr lang="vi-VN" sz="3200" b="1">
                <a:solidFill>
                  <a:srgbClr val="CC0099"/>
                </a:solidFill>
                <a:latin typeface="+mn-lt"/>
              </a:rPr>
              <a:t>ơ</a:t>
            </a:r>
            <a:r>
              <a:rPr lang="en-US" sz="3200" b="1">
                <a:solidFill>
                  <a:srgbClr val="CC0099"/>
                </a:solidFill>
                <a:latin typeface="+mn-lt"/>
              </a:rPr>
              <a:t>-</a:t>
            </a:r>
            <a:r>
              <a:rPr lang="vi-VN" sz="3200" b="1">
                <a:solidFill>
                  <a:srgbClr val="CC0099"/>
                </a:solidFill>
                <a:latin typeface="+mn-lt"/>
              </a:rPr>
              <a:t>đă</a:t>
            </a:r>
            <a:r>
              <a:rPr lang="en-US" sz="3200" b="1">
                <a:solidFill>
                  <a:srgbClr val="CC0099"/>
                </a:solidFill>
                <a:latin typeface="+mn-lt"/>
              </a:rPr>
              <a:t>ng hay Ba-na và các dân tộc ít ng</a:t>
            </a:r>
            <a:r>
              <a:rPr lang="vi-VN" sz="3200" b="1">
                <a:solidFill>
                  <a:srgbClr val="CC0099"/>
                </a:solidFill>
                <a:latin typeface="+mn-lt"/>
              </a:rPr>
              <a:t>ư</a:t>
            </a:r>
            <a:r>
              <a:rPr lang="en-US" sz="3200" b="1">
                <a:solidFill>
                  <a:srgbClr val="CC0099"/>
                </a:solidFill>
                <a:latin typeface="+mn-lt"/>
              </a:rPr>
              <a:t>ời khác </a:t>
            </a:r>
            <a:r>
              <a:rPr lang="vi-VN" sz="3200" b="1">
                <a:solidFill>
                  <a:srgbClr val="CC0099"/>
                </a:solidFill>
                <a:latin typeface="+mn-lt"/>
              </a:rPr>
              <a:t>đ</a:t>
            </a:r>
            <a:r>
              <a:rPr lang="en-US" sz="3200" b="1">
                <a:solidFill>
                  <a:srgbClr val="CC0099"/>
                </a:solidFill>
                <a:latin typeface="+mn-lt"/>
              </a:rPr>
              <a:t>ều là con cháu Việt Nam     </a:t>
            </a:r>
            <a:r>
              <a:rPr lang="vi-VN" sz="3200" b="1">
                <a:solidFill>
                  <a:srgbClr val="CC0099"/>
                </a:solidFill>
                <a:latin typeface="+mn-lt"/>
              </a:rPr>
              <a:t>đ</a:t>
            </a:r>
            <a:r>
              <a:rPr lang="en-US" sz="3200" b="1">
                <a:solidFill>
                  <a:srgbClr val="CC0099"/>
                </a:solidFill>
                <a:latin typeface="+mn-lt"/>
              </a:rPr>
              <a:t>ều là anh em ruột thịt     Chúng ta sống chết có nhau     s</a:t>
            </a:r>
            <a:r>
              <a:rPr lang="vi-VN" sz="3200" b="1">
                <a:solidFill>
                  <a:srgbClr val="CC0099"/>
                </a:solidFill>
                <a:latin typeface="+mn-lt"/>
              </a:rPr>
              <a:t>ư</a:t>
            </a:r>
            <a:r>
              <a:rPr lang="en-US" sz="3200" b="1">
                <a:solidFill>
                  <a:srgbClr val="CC0099"/>
                </a:solidFill>
                <a:latin typeface="+mn-lt"/>
              </a:rPr>
              <a:t>ớng khổ cùng nhau     no </a:t>
            </a:r>
            <a:r>
              <a:rPr lang="vi-VN" sz="3200" b="1">
                <a:solidFill>
                  <a:srgbClr val="CC0099"/>
                </a:solidFill>
                <a:latin typeface="+mn-lt"/>
              </a:rPr>
              <a:t>đ</a:t>
            </a:r>
            <a:r>
              <a:rPr lang="en-US" sz="3200" b="1">
                <a:solidFill>
                  <a:srgbClr val="CC0099"/>
                </a:solidFill>
                <a:latin typeface="+mn-lt"/>
              </a:rPr>
              <a:t>ói giúp nhau.</a:t>
            </a:r>
          </a:p>
          <a:p>
            <a:pPr indent="625475">
              <a:spcBef>
                <a:spcPct val="50000"/>
              </a:spcBef>
            </a:pPr>
            <a:endParaRPr lang="en-US" sz="3200" b="1">
              <a:solidFill>
                <a:srgbClr val="CC0099"/>
              </a:solidFill>
              <a:latin typeface="+mn-lt"/>
            </a:endParaRPr>
          </a:p>
        </p:txBody>
      </p:sp>
      <p:pic>
        <p:nvPicPr>
          <p:cNvPr id="9219" name="Picture 101" descr="tomato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103938"/>
            <a:ext cx="1066800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102" descr="tomato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3213" y="6103938"/>
            <a:ext cx="1066800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103" descr="tomato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6103938"/>
            <a:ext cx="1066800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104" descr="tomato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3800" y="6103938"/>
            <a:ext cx="1066800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105" descr="tomato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4888" y="6103938"/>
            <a:ext cx="1066800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106" descr="tomato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6103938"/>
            <a:ext cx="1066800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107" descr="tomato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6103938"/>
            <a:ext cx="1066800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109" descr="tomato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6103938"/>
            <a:ext cx="1066800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7" name="Picture 110" descr="tomato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6103938"/>
            <a:ext cx="1066800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28" name="Text Box 112"/>
          <p:cNvSpPr txBox="1">
            <a:spLocks noChangeArrowheads="1"/>
          </p:cNvSpPr>
          <p:nvPr/>
        </p:nvSpPr>
        <p:spPr bwMode="auto">
          <a:xfrm>
            <a:off x="611188" y="1125538"/>
            <a:ext cx="76327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625475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  <a:latin typeface="+mn-lt"/>
              </a:rPr>
              <a:t>Em chọn dấu chấm hay dấu phẩy </a:t>
            </a:r>
            <a:r>
              <a:rPr lang="vi-VN" sz="3200" b="1">
                <a:solidFill>
                  <a:srgbClr val="FFFF00"/>
                </a:solidFill>
                <a:latin typeface="+mn-lt"/>
              </a:rPr>
              <a:t>đ</a:t>
            </a:r>
            <a:r>
              <a:rPr lang="en-US" sz="3200" b="1">
                <a:solidFill>
                  <a:srgbClr val="FFFF00"/>
                </a:solidFill>
                <a:latin typeface="+mn-lt"/>
              </a:rPr>
              <a:t>ể </a:t>
            </a:r>
            <a:r>
              <a:rPr lang="vi-VN" sz="3200" b="1">
                <a:solidFill>
                  <a:srgbClr val="FFFF00"/>
                </a:solidFill>
                <a:latin typeface="+mn-lt"/>
              </a:rPr>
              <a:t>đ</a:t>
            </a:r>
            <a:r>
              <a:rPr lang="en-US" sz="3200" b="1">
                <a:solidFill>
                  <a:srgbClr val="FFFF00"/>
                </a:solidFill>
                <a:latin typeface="+mn-lt"/>
              </a:rPr>
              <a:t>iền vào mỗi ô trống trong </a:t>
            </a:r>
            <a:r>
              <a:rPr lang="vi-VN" sz="3200" b="1">
                <a:solidFill>
                  <a:srgbClr val="FFFF00"/>
                </a:solidFill>
                <a:latin typeface="+mn-lt"/>
              </a:rPr>
              <a:t>đ</a:t>
            </a:r>
            <a:r>
              <a:rPr lang="en-US" sz="3200" b="1">
                <a:solidFill>
                  <a:srgbClr val="FFFF00"/>
                </a:solidFill>
                <a:latin typeface="+mn-lt"/>
              </a:rPr>
              <a:t>oạn v</a:t>
            </a:r>
            <a:r>
              <a:rPr lang="vi-VN" sz="3200" b="1">
                <a:solidFill>
                  <a:srgbClr val="FFFF00"/>
                </a:solidFill>
                <a:latin typeface="+mn-lt"/>
              </a:rPr>
              <a:t>ă</a:t>
            </a:r>
            <a:r>
              <a:rPr lang="en-US" sz="3200" b="1">
                <a:solidFill>
                  <a:srgbClr val="FFFF00"/>
                </a:solidFill>
                <a:latin typeface="+mn-lt"/>
              </a:rPr>
              <a:t>n sau:</a:t>
            </a:r>
          </a:p>
        </p:txBody>
      </p:sp>
      <p:sp>
        <p:nvSpPr>
          <p:cNvPr id="9329" name="Rectangle 113"/>
          <p:cNvSpPr>
            <a:spLocks noChangeArrowheads="1"/>
          </p:cNvSpPr>
          <p:nvPr/>
        </p:nvSpPr>
        <p:spPr bwMode="auto">
          <a:xfrm>
            <a:off x="539750" y="333375"/>
            <a:ext cx="146706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Bài 2 :</a:t>
            </a:r>
            <a:endParaRPr lang="en-GB" sz="3600" b="1" u="sng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9330" name="Rectangle 114"/>
          <p:cNvSpPr>
            <a:spLocks noChangeArrowheads="1"/>
          </p:cNvSpPr>
          <p:nvPr/>
        </p:nvSpPr>
        <p:spPr bwMode="auto">
          <a:xfrm>
            <a:off x="1619250" y="3284538"/>
            <a:ext cx="360363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9331" name="Rectangle 115"/>
          <p:cNvSpPr>
            <a:spLocks noChangeArrowheads="1"/>
          </p:cNvSpPr>
          <p:nvPr/>
        </p:nvSpPr>
        <p:spPr bwMode="auto">
          <a:xfrm>
            <a:off x="5364163" y="3284538"/>
            <a:ext cx="358775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9332" name="Rectangle 116"/>
          <p:cNvSpPr>
            <a:spLocks noChangeArrowheads="1"/>
          </p:cNvSpPr>
          <p:nvPr/>
        </p:nvSpPr>
        <p:spPr bwMode="auto">
          <a:xfrm>
            <a:off x="179388" y="4005263"/>
            <a:ext cx="360362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9333" name="Rectangle 117"/>
          <p:cNvSpPr>
            <a:spLocks noChangeArrowheads="1"/>
          </p:cNvSpPr>
          <p:nvPr/>
        </p:nvSpPr>
        <p:spPr bwMode="auto">
          <a:xfrm>
            <a:off x="6084888" y="4437063"/>
            <a:ext cx="358775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9334" name="Rectangle 118"/>
          <p:cNvSpPr>
            <a:spLocks noChangeArrowheads="1"/>
          </p:cNvSpPr>
          <p:nvPr/>
        </p:nvSpPr>
        <p:spPr bwMode="auto">
          <a:xfrm>
            <a:off x="2339975" y="4941888"/>
            <a:ext cx="360363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9335" name="Rectangle 119"/>
          <p:cNvSpPr>
            <a:spLocks noChangeArrowheads="1"/>
          </p:cNvSpPr>
          <p:nvPr/>
        </p:nvSpPr>
        <p:spPr bwMode="auto">
          <a:xfrm>
            <a:off x="4284663" y="5445125"/>
            <a:ext cx="358775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9336" name="Rectangle 120"/>
          <p:cNvSpPr>
            <a:spLocks noChangeArrowheads="1"/>
          </p:cNvSpPr>
          <p:nvPr/>
        </p:nvSpPr>
        <p:spPr bwMode="auto">
          <a:xfrm>
            <a:off x="1619250" y="3284538"/>
            <a:ext cx="360363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+mn-lt"/>
              </a:rPr>
              <a:t>,</a:t>
            </a:r>
          </a:p>
        </p:txBody>
      </p:sp>
      <p:sp>
        <p:nvSpPr>
          <p:cNvPr id="9338" name="Rectangle 122"/>
          <p:cNvSpPr>
            <a:spLocks noChangeArrowheads="1"/>
          </p:cNvSpPr>
          <p:nvPr/>
        </p:nvSpPr>
        <p:spPr bwMode="auto">
          <a:xfrm>
            <a:off x="5364163" y="3284538"/>
            <a:ext cx="360362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+mn-lt"/>
              </a:rPr>
              <a:t>,</a:t>
            </a:r>
          </a:p>
        </p:txBody>
      </p:sp>
      <p:sp>
        <p:nvSpPr>
          <p:cNvPr id="9339" name="Rectangle 123"/>
          <p:cNvSpPr>
            <a:spLocks noChangeArrowheads="1"/>
          </p:cNvSpPr>
          <p:nvPr/>
        </p:nvSpPr>
        <p:spPr bwMode="auto">
          <a:xfrm>
            <a:off x="179388" y="4005263"/>
            <a:ext cx="360362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+mn-lt"/>
              </a:rPr>
              <a:t>,</a:t>
            </a:r>
          </a:p>
        </p:txBody>
      </p:sp>
      <p:sp>
        <p:nvSpPr>
          <p:cNvPr id="9340" name="Rectangle 124"/>
          <p:cNvSpPr>
            <a:spLocks noChangeArrowheads="1"/>
          </p:cNvSpPr>
          <p:nvPr/>
        </p:nvSpPr>
        <p:spPr bwMode="auto">
          <a:xfrm>
            <a:off x="6084888" y="4437063"/>
            <a:ext cx="360362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+mn-lt"/>
              </a:rPr>
              <a:t>,</a:t>
            </a:r>
          </a:p>
        </p:txBody>
      </p:sp>
      <p:sp>
        <p:nvSpPr>
          <p:cNvPr id="9341" name="Rectangle 125"/>
          <p:cNvSpPr>
            <a:spLocks noChangeArrowheads="1"/>
          </p:cNvSpPr>
          <p:nvPr/>
        </p:nvSpPr>
        <p:spPr bwMode="auto">
          <a:xfrm>
            <a:off x="2339975" y="4941888"/>
            <a:ext cx="360363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+mn-lt"/>
              </a:rPr>
              <a:t>.</a:t>
            </a:r>
          </a:p>
        </p:txBody>
      </p:sp>
      <p:sp>
        <p:nvSpPr>
          <p:cNvPr id="9342" name="Rectangle 126"/>
          <p:cNvSpPr>
            <a:spLocks noChangeArrowheads="1"/>
          </p:cNvSpPr>
          <p:nvPr/>
        </p:nvSpPr>
        <p:spPr bwMode="auto">
          <a:xfrm>
            <a:off x="4284663" y="5445125"/>
            <a:ext cx="360362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  <a:latin typeface="+mn-lt"/>
              </a:rPr>
              <a:t>,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9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9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9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9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9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9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9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95" grpId="0"/>
      <p:bldP spid="9328" grpId="0"/>
      <p:bldP spid="9329" grpId="0"/>
      <p:bldP spid="9330" grpId="0" animBg="1"/>
      <p:bldP spid="9331" grpId="0" animBg="1"/>
      <p:bldP spid="9332" grpId="0" animBg="1"/>
      <p:bldP spid="9333" grpId="0" animBg="1"/>
      <p:bldP spid="9334" grpId="0" animBg="1"/>
      <p:bldP spid="9335" grpId="0" animBg="1"/>
      <p:bldP spid="9336" grpId="0" animBg="1"/>
      <p:bldP spid="9338" grpId="0" animBg="1"/>
      <p:bldP spid="9339" grpId="0" animBg="1"/>
      <p:bldP spid="9340" grpId="0" animBg="1"/>
      <p:bldP spid="9341" grpId="0" animBg="1"/>
      <p:bldP spid="93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042988" y="2144713"/>
            <a:ext cx="7489825" cy="1949450"/>
            <a:chOff x="385" y="709"/>
            <a:chExt cx="4718" cy="1030"/>
          </a:xfrm>
        </p:grpSpPr>
        <p:sp>
          <p:nvSpPr>
            <p:cNvPr id="10247" name="Text Box 3"/>
            <p:cNvSpPr txBox="1">
              <a:spLocks noChangeArrowheads="1"/>
            </p:cNvSpPr>
            <p:nvPr/>
          </p:nvSpPr>
          <p:spPr bwMode="auto">
            <a:xfrm>
              <a:off x="385" y="709"/>
              <a:ext cx="4432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2149475" indent="-2149475">
                <a:spcBef>
                  <a:spcPct val="50000"/>
                </a:spcBef>
              </a:pPr>
              <a:r>
                <a:rPr lang="en-US" sz="3600" b="1">
                  <a:solidFill>
                    <a:srgbClr val="FF0000"/>
                  </a:solidFill>
                  <a:latin typeface="+mn-lt"/>
                </a:rPr>
                <a:t>   Hoạt </a:t>
              </a:r>
              <a:r>
                <a:rPr lang="vi-VN" sz="3600" b="1">
                  <a:solidFill>
                    <a:srgbClr val="FF0000"/>
                  </a:solidFill>
                  <a:latin typeface="+mn-lt"/>
                </a:rPr>
                <a:t>đ</a:t>
              </a:r>
              <a:r>
                <a:rPr lang="en-US" sz="3600" b="1">
                  <a:solidFill>
                    <a:srgbClr val="FF0000"/>
                  </a:solidFill>
                  <a:latin typeface="+mn-lt"/>
                </a:rPr>
                <a:t>ộng 3:</a:t>
              </a:r>
              <a:endParaRPr lang="en-US" sz="3600" b="1">
                <a:solidFill>
                  <a:schemeClr val="accent2"/>
                </a:solidFill>
                <a:latin typeface="+mn-lt"/>
              </a:endParaRPr>
            </a:p>
          </p:txBody>
        </p:sp>
        <p:sp>
          <p:nvSpPr>
            <p:cNvPr id="10248" name="Rectangle 4"/>
            <p:cNvSpPr>
              <a:spLocks noChangeArrowheads="1"/>
            </p:cNvSpPr>
            <p:nvPr/>
          </p:nvSpPr>
          <p:spPr bwMode="auto">
            <a:xfrm>
              <a:off x="930" y="1207"/>
              <a:ext cx="4173" cy="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 b="1">
                  <a:solidFill>
                    <a:schemeClr val="accent2"/>
                  </a:solidFill>
                  <a:latin typeface="+mn-lt"/>
                </a:rPr>
                <a:t>	   </a:t>
              </a:r>
              <a:r>
                <a:rPr lang="en-US" sz="6000" b="1">
                  <a:solidFill>
                    <a:schemeClr val="accent2"/>
                  </a:solidFill>
                  <a:latin typeface="+mn-lt"/>
                </a:rPr>
                <a:t>củng cố</a:t>
              </a:r>
            </a:p>
          </p:txBody>
        </p:sp>
      </p:grpSp>
      <p:pic>
        <p:nvPicPr>
          <p:cNvPr id="10243" name="Picture 5" descr="3d bird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323850" y="188913"/>
            <a:ext cx="1752600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6" descr="rooster2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6280150" y="4941888"/>
            <a:ext cx="1676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7" descr="rooster2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5054600" y="5373688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8" descr="rooster2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3975100" y="5661025"/>
            <a:ext cx="865188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258888" y="1989138"/>
            <a:ext cx="72009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533400" algn="ctr">
              <a:spcBef>
                <a:spcPct val="50000"/>
              </a:spcBef>
            </a:pPr>
            <a:r>
              <a:rPr lang="en-US" sz="4800" b="1">
                <a:latin typeface="+mn-lt"/>
              </a:rPr>
              <a:t>Tiết học luyện từ và câu hôm nay chúng ta </a:t>
            </a:r>
            <a:r>
              <a:rPr lang="vi-VN" sz="4800" b="1">
                <a:latin typeface="+mn-lt"/>
              </a:rPr>
              <a:t>đ</a:t>
            </a:r>
            <a:r>
              <a:rPr lang="en-US" sz="4800" b="1">
                <a:latin typeface="+mn-lt"/>
              </a:rPr>
              <a:t>ã </a:t>
            </a:r>
            <a:r>
              <a:rPr lang="vi-VN" sz="4800" b="1">
                <a:latin typeface="+mn-lt"/>
              </a:rPr>
              <a:t>đư</a:t>
            </a:r>
            <a:r>
              <a:rPr lang="en-US" sz="4800" b="1">
                <a:latin typeface="+mn-lt"/>
              </a:rPr>
              <a:t>ợc học bài gì ?</a:t>
            </a:r>
          </a:p>
        </p:txBody>
      </p:sp>
      <p:pic>
        <p:nvPicPr>
          <p:cNvPr id="11267" name="Picture 5" descr="tomato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4652963"/>
            <a:ext cx="2303462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6" descr="tomato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500" y="5300663"/>
            <a:ext cx="1368425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7" descr="tomato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0425" y="5589588"/>
            <a:ext cx="1066800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366</Words>
  <Application>Microsoft Office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TTC</dc:creator>
  <cp:lastModifiedBy>MSTTPC1</cp:lastModifiedBy>
  <cp:revision>42</cp:revision>
  <dcterms:created xsi:type="dcterms:W3CDTF">2006-04-15T19:00:15Z</dcterms:created>
  <dcterms:modified xsi:type="dcterms:W3CDTF">2020-07-07T02:11:49Z</dcterms:modified>
</cp:coreProperties>
</file>