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87" r:id="rId4"/>
    <p:sldId id="262" r:id="rId5"/>
    <p:sldId id="281" r:id="rId6"/>
    <p:sldId id="283" r:id="rId7"/>
    <p:sldId id="26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CC"/>
    <a:srgbClr val="FFFF00"/>
    <a:srgbClr val="FF9900"/>
    <a:srgbClr val="CC0099"/>
    <a:srgbClr val="FF0000"/>
    <a:srgbClr val="6262D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10E12-1762-442D-84CF-5F5970301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CE62-C789-434C-A893-4AA79BEED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D406A-A078-4F07-9EEF-BF63D5A23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778A-7507-466F-82B0-178786593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456A2-13DB-4436-B63A-37C9391B1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2A556-FD82-4781-A75F-0A5EF9A7C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58652-0EBB-462A-9BE2-F5B658426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29F0-3A30-4E42-B229-FF8A73D05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6DBBE-99A1-40E0-A66E-02FFC1EA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06BEC-0397-4D97-9AC4-0D29C3567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2DE5-E5D4-4491-AD14-408D3C54F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953C-C69B-4833-A482-45933933A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31E5A4-C92B-4023-8789-5F1A94C8D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1649413"/>
            <a:ext cx="7489825" cy="1492250"/>
            <a:chOff x="385" y="709"/>
            <a:chExt cx="4718" cy="940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385" y="709"/>
              <a:ext cx="4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149475" indent="-2149475"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   Hoạt </a:t>
              </a:r>
              <a:r>
                <a:rPr lang="vi-VN" sz="3600" b="1">
                  <a:solidFill>
                    <a:srgbClr val="FF0000"/>
                  </a:solidFill>
                  <a:latin typeface="+mn-lt"/>
                </a:rPr>
                <a:t>đ</a:t>
              </a: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ộng 1:</a:t>
              </a:r>
              <a:endParaRPr lang="en-US" sz="3600" b="1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930" y="1207"/>
              <a:ext cx="417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chemeClr val="accent2"/>
                  </a:solidFill>
                  <a:latin typeface="+mn-lt"/>
                </a:rPr>
                <a:t>         TỪ TRÁI NGHĨA</a:t>
              </a:r>
            </a:p>
          </p:txBody>
        </p:sp>
      </p:grp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492375"/>
            <a:ext cx="88931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082675"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BÀI 1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 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Xếp các từ cho d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ư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ới 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đ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ây thành từng cặp có nghĩa trái ng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ư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ợc nhau (từ trái nghĩa)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a)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ẹp, ngắn, nóng, thấp, lạnh, xấu, cao, dài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b) lên, xuống, yêu, chê, ghét, khen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c) trời, trên,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ất, ngày, d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ư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ới,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êm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M: nóng – lạnh</a:t>
            </a:r>
          </a:p>
        </p:txBody>
      </p:sp>
      <p:pic>
        <p:nvPicPr>
          <p:cNvPr id="4099" name="Picture 5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260350"/>
            <a:ext cx="16891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155733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CCFFFF"/>
              </a:buClr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TỪ TRÁI NGHĨA- DẤU CHẤM,DẤU PHẨY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1403350" y="404813"/>
            <a:ext cx="669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+mn-lt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1403350" y="476250"/>
            <a:ext cx="558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solidFill>
                  <a:srgbClr val="003399"/>
                </a:solidFill>
                <a:latin typeface="+mn-lt"/>
              </a:rPr>
              <a:t>Luyện từ và câu</a:t>
            </a: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1557338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CCFFFF"/>
              </a:buClr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TỪ TRÁI NGHĨA- DẤU CHẤM,DẤU PHẨY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763713" y="476250"/>
            <a:ext cx="558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u="sng">
                <a:solidFill>
                  <a:srgbClr val="003399"/>
                </a:solidFill>
                <a:latin typeface="+mn-lt"/>
              </a:rPr>
              <a:t>Luyện từ và câu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2492375"/>
            <a:ext cx="88931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082675"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BÀI 1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:  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Xếp các từ cho d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ư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ới 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đ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ây thành từng cặp có nghĩa trái ng</a:t>
            </a:r>
            <a:r>
              <a:rPr lang="vi-VN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ư</a:t>
            </a: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ợc nhau (từ trái nghĩa)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a)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ẹp – xấu , ngắn – dài,  nóng – lạnh, 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          thấp – cao. 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b) lên - xuống, yêu - ghét, chê - khen</a:t>
            </a:r>
          </a:p>
          <a:p>
            <a:pPr indent="1082675">
              <a:spcBef>
                <a:spcPct val="50000"/>
              </a:spcBef>
              <a:defRPr/>
            </a:pP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c) Trời -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ất, ngày - 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đ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êm, trên – d</a:t>
            </a:r>
            <a:r>
              <a:rPr lang="vi-VN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ư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ới.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00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05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Tìm thêm những cặp từ trái nghĩa khác mà em biết.</a:t>
            </a:r>
          </a:p>
        </p:txBody>
      </p:sp>
      <p:pic>
        <p:nvPicPr>
          <p:cNvPr id="6148" name="Picture 4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3d bir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0"/>
            <a:ext cx="1905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5791200"/>
            <a:ext cx="9144000" cy="1349375"/>
            <a:chOff x="0" y="3648"/>
            <a:chExt cx="5760" cy="850"/>
          </a:xfrm>
        </p:grpSpPr>
        <p:pic>
          <p:nvPicPr>
            <p:cNvPr id="6151" name="Picture 7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9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8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0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1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6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2" descr="fmlovegarden[1]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3648"/>
              <a:ext cx="960" cy="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30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808038" algn="just">
              <a:spcBef>
                <a:spcPct val="50000"/>
              </a:spcBef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Những cặp từ trái nghĩa khác: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trái – phải, trong – ngoài, tốt – xấu, vui – buồn, to – nhỏ, ... </a:t>
            </a:r>
            <a:endParaRPr lang="en-US" sz="4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2060575"/>
            <a:ext cx="7489825" cy="1644650"/>
            <a:chOff x="385" y="709"/>
            <a:chExt cx="4718" cy="869"/>
          </a:xfrm>
        </p:grpSpPr>
        <p:sp>
          <p:nvSpPr>
            <p:cNvPr id="8206" name="Text Box 3"/>
            <p:cNvSpPr txBox="1">
              <a:spLocks noChangeArrowheads="1"/>
            </p:cNvSpPr>
            <p:nvPr/>
          </p:nvSpPr>
          <p:spPr bwMode="auto">
            <a:xfrm>
              <a:off x="385" y="709"/>
              <a:ext cx="443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149475" indent="-2149475"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   Hoạt </a:t>
              </a:r>
              <a:r>
                <a:rPr lang="vi-VN" sz="3600" b="1">
                  <a:solidFill>
                    <a:srgbClr val="FF0000"/>
                  </a:solidFill>
                  <a:latin typeface="+mn-lt"/>
                </a:rPr>
                <a:t>đ</a:t>
              </a: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ộng 2:</a:t>
              </a:r>
              <a:endParaRPr lang="en-US" sz="3600" b="1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207" name="Rectangle 4"/>
            <p:cNvSpPr>
              <a:spLocks noChangeArrowheads="1"/>
            </p:cNvSpPr>
            <p:nvPr/>
          </p:nvSpPr>
          <p:spPr bwMode="auto">
            <a:xfrm>
              <a:off x="930" y="1207"/>
              <a:ext cx="4173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>
                  <a:solidFill>
                    <a:schemeClr val="accent2"/>
                  </a:solidFill>
                  <a:latin typeface="+mn-lt"/>
                </a:rPr>
                <a:t>Dấu chấm, dấu phẩy</a:t>
              </a:r>
            </a:p>
          </p:txBody>
        </p:sp>
      </p:grpSp>
      <p:pic>
        <p:nvPicPr>
          <p:cNvPr id="8195" name="Picture 5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0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1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2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3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4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5" descr="bea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516688" y="0"/>
            <a:ext cx="23447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0" name="Picture 16" descr="!danc_c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13100"/>
            <a:ext cx="21605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0" y="2636838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5475">
              <a:spcBef>
                <a:spcPct val="50000"/>
              </a:spcBef>
            </a:pPr>
            <a:r>
              <a:rPr lang="en-US" sz="3200" b="1">
                <a:solidFill>
                  <a:srgbClr val="CC0099"/>
                </a:solidFill>
                <a:latin typeface="+mn-lt"/>
              </a:rPr>
              <a:t>Chủ tịch Hồ Chí Minh nói: Đồng bào Kinh hay Tày     M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ư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ờng hay Dao     Gia-rai hay Ê-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ê</a:t>
            </a:r>
          </a:p>
          <a:p>
            <a:pPr indent="625475">
              <a:spcBef>
                <a:spcPct val="50000"/>
              </a:spcBef>
            </a:pPr>
            <a:r>
              <a:rPr lang="en-US" sz="3200" b="1">
                <a:solidFill>
                  <a:srgbClr val="CC0099"/>
                </a:solidFill>
                <a:latin typeface="+mn-lt"/>
              </a:rPr>
              <a:t>X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ơ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-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đă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ng hay Ba-na và các dân tộc ít ng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ư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ời khác 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ều là con cháu Việt Nam     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ều là anh em ruột thịt     Chúng ta sống chết có nhau     s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ư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ớng khổ cùng nhau     no </a:t>
            </a:r>
            <a:r>
              <a:rPr lang="vi-VN" sz="3200" b="1">
                <a:solidFill>
                  <a:srgbClr val="CC0099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CC0099"/>
                </a:solidFill>
                <a:latin typeface="+mn-lt"/>
              </a:rPr>
              <a:t>ói giúp nhau.</a:t>
            </a:r>
          </a:p>
          <a:p>
            <a:pPr indent="625475">
              <a:spcBef>
                <a:spcPct val="50000"/>
              </a:spcBef>
            </a:pPr>
            <a:endParaRPr lang="en-US" sz="3200" b="1">
              <a:solidFill>
                <a:srgbClr val="CC0099"/>
              </a:solidFill>
              <a:latin typeface="+mn-lt"/>
            </a:endParaRPr>
          </a:p>
        </p:txBody>
      </p:sp>
      <p:pic>
        <p:nvPicPr>
          <p:cNvPr id="9219" name="Picture 101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2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03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4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5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6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07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9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0" descr="tomato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610393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611188" y="1125538"/>
            <a:ext cx="76327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625475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+mn-lt"/>
              </a:rPr>
              <a:t>Em chọn dấu chấm hay dấu phẩy </a:t>
            </a:r>
            <a:r>
              <a:rPr lang="vi-VN" sz="3200" b="1">
                <a:solidFill>
                  <a:srgbClr val="FFFF00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+mn-lt"/>
              </a:rPr>
              <a:t>ể </a:t>
            </a:r>
            <a:r>
              <a:rPr lang="vi-VN" sz="3200" b="1">
                <a:solidFill>
                  <a:srgbClr val="FFFF00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+mn-lt"/>
              </a:rPr>
              <a:t>iền vào mỗi ô trống trong </a:t>
            </a:r>
            <a:r>
              <a:rPr lang="vi-VN" sz="3200" b="1">
                <a:solidFill>
                  <a:srgbClr val="FFFF00"/>
                </a:solidFill>
                <a:latin typeface="+mn-lt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+mn-lt"/>
              </a:rPr>
              <a:t>oạn v</a:t>
            </a:r>
            <a:r>
              <a:rPr lang="vi-VN" sz="3200" b="1">
                <a:solidFill>
                  <a:srgbClr val="FFFF00"/>
                </a:solidFill>
                <a:latin typeface="+mn-lt"/>
              </a:rPr>
              <a:t>ă</a:t>
            </a:r>
            <a:r>
              <a:rPr lang="en-US" sz="3200" b="1">
                <a:solidFill>
                  <a:srgbClr val="FFFF00"/>
                </a:solidFill>
                <a:latin typeface="+mn-lt"/>
              </a:rPr>
              <a:t>n sau:</a:t>
            </a:r>
          </a:p>
        </p:txBody>
      </p:sp>
      <p:sp>
        <p:nvSpPr>
          <p:cNvPr id="9329" name="Rectangle 113"/>
          <p:cNvSpPr>
            <a:spLocks noChangeArrowheads="1"/>
          </p:cNvSpPr>
          <p:nvPr/>
        </p:nvSpPr>
        <p:spPr bwMode="auto">
          <a:xfrm>
            <a:off x="539750" y="333375"/>
            <a:ext cx="1467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Bài 2 :</a:t>
            </a:r>
            <a:endParaRPr lang="en-GB" sz="3600" b="1" u="sng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330" name="Rectangle 114"/>
          <p:cNvSpPr>
            <a:spLocks noChangeArrowheads="1"/>
          </p:cNvSpPr>
          <p:nvPr/>
        </p:nvSpPr>
        <p:spPr bwMode="auto">
          <a:xfrm>
            <a:off x="1619250" y="328453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1" name="Rectangle 115"/>
          <p:cNvSpPr>
            <a:spLocks noChangeArrowheads="1"/>
          </p:cNvSpPr>
          <p:nvPr/>
        </p:nvSpPr>
        <p:spPr bwMode="auto">
          <a:xfrm>
            <a:off x="5364163" y="3284538"/>
            <a:ext cx="35877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2" name="Rectangle 116"/>
          <p:cNvSpPr>
            <a:spLocks noChangeArrowheads="1"/>
          </p:cNvSpPr>
          <p:nvPr/>
        </p:nvSpPr>
        <p:spPr bwMode="auto">
          <a:xfrm>
            <a:off x="179388" y="4005263"/>
            <a:ext cx="360362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3" name="Rectangle 117"/>
          <p:cNvSpPr>
            <a:spLocks noChangeArrowheads="1"/>
          </p:cNvSpPr>
          <p:nvPr/>
        </p:nvSpPr>
        <p:spPr bwMode="auto">
          <a:xfrm>
            <a:off x="6084888" y="4437063"/>
            <a:ext cx="35877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4" name="Rectangle 118"/>
          <p:cNvSpPr>
            <a:spLocks noChangeArrowheads="1"/>
          </p:cNvSpPr>
          <p:nvPr/>
        </p:nvSpPr>
        <p:spPr bwMode="auto">
          <a:xfrm>
            <a:off x="2339975" y="4941888"/>
            <a:ext cx="360363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5" name="Rectangle 119"/>
          <p:cNvSpPr>
            <a:spLocks noChangeArrowheads="1"/>
          </p:cNvSpPr>
          <p:nvPr/>
        </p:nvSpPr>
        <p:spPr bwMode="auto">
          <a:xfrm>
            <a:off x="4284663" y="5445125"/>
            <a:ext cx="35877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9336" name="Rectangle 120"/>
          <p:cNvSpPr>
            <a:spLocks noChangeArrowheads="1"/>
          </p:cNvSpPr>
          <p:nvPr/>
        </p:nvSpPr>
        <p:spPr bwMode="auto">
          <a:xfrm>
            <a:off x="1619250" y="328453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,</a:t>
            </a:r>
          </a:p>
        </p:txBody>
      </p:sp>
      <p:sp>
        <p:nvSpPr>
          <p:cNvPr id="9338" name="Rectangle 122"/>
          <p:cNvSpPr>
            <a:spLocks noChangeArrowheads="1"/>
          </p:cNvSpPr>
          <p:nvPr/>
        </p:nvSpPr>
        <p:spPr bwMode="auto">
          <a:xfrm>
            <a:off x="5364163" y="3284538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,</a:t>
            </a:r>
          </a:p>
        </p:txBody>
      </p:sp>
      <p:sp>
        <p:nvSpPr>
          <p:cNvPr id="9339" name="Rectangle 123"/>
          <p:cNvSpPr>
            <a:spLocks noChangeArrowheads="1"/>
          </p:cNvSpPr>
          <p:nvPr/>
        </p:nvSpPr>
        <p:spPr bwMode="auto">
          <a:xfrm>
            <a:off x="179388" y="4005263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,</a:t>
            </a:r>
          </a:p>
        </p:txBody>
      </p:sp>
      <p:sp>
        <p:nvSpPr>
          <p:cNvPr id="9340" name="Rectangle 124"/>
          <p:cNvSpPr>
            <a:spLocks noChangeArrowheads="1"/>
          </p:cNvSpPr>
          <p:nvPr/>
        </p:nvSpPr>
        <p:spPr bwMode="auto">
          <a:xfrm>
            <a:off x="6084888" y="4437063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,</a:t>
            </a:r>
          </a:p>
        </p:txBody>
      </p:sp>
      <p:sp>
        <p:nvSpPr>
          <p:cNvPr id="9341" name="Rectangle 125"/>
          <p:cNvSpPr>
            <a:spLocks noChangeArrowheads="1"/>
          </p:cNvSpPr>
          <p:nvPr/>
        </p:nvSpPr>
        <p:spPr bwMode="auto">
          <a:xfrm>
            <a:off x="2339975" y="4941888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.</a:t>
            </a:r>
          </a:p>
        </p:txBody>
      </p:sp>
      <p:sp>
        <p:nvSpPr>
          <p:cNvPr id="9342" name="Rectangle 126"/>
          <p:cNvSpPr>
            <a:spLocks noChangeArrowheads="1"/>
          </p:cNvSpPr>
          <p:nvPr/>
        </p:nvSpPr>
        <p:spPr bwMode="auto">
          <a:xfrm>
            <a:off x="4284663" y="5445125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+mn-lt"/>
              </a:rPr>
              <a:t>,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5" grpId="0"/>
      <p:bldP spid="9328" grpId="0"/>
      <p:bldP spid="9329" grpId="0"/>
      <p:bldP spid="9330" grpId="0" animBg="1"/>
      <p:bldP spid="9331" grpId="0" animBg="1"/>
      <p:bldP spid="9332" grpId="0" animBg="1"/>
      <p:bldP spid="9333" grpId="0" animBg="1"/>
      <p:bldP spid="9334" grpId="0" animBg="1"/>
      <p:bldP spid="9335" grpId="0" animBg="1"/>
      <p:bldP spid="9336" grpId="0" animBg="1"/>
      <p:bldP spid="9338" grpId="0" animBg="1"/>
      <p:bldP spid="9339" grpId="0" animBg="1"/>
      <p:bldP spid="9340" grpId="0" animBg="1"/>
      <p:bldP spid="9341" grpId="0" animBg="1"/>
      <p:bldP spid="93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2988" y="2144713"/>
            <a:ext cx="7489825" cy="1949450"/>
            <a:chOff x="385" y="709"/>
            <a:chExt cx="4718" cy="1030"/>
          </a:xfrm>
        </p:grpSpPr>
        <p:sp>
          <p:nvSpPr>
            <p:cNvPr id="10247" name="Text Box 3"/>
            <p:cNvSpPr txBox="1">
              <a:spLocks noChangeArrowheads="1"/>
            </p:cNvSpPr>
            <p:nvPr/>
          </p:nvSpPr>
          <p:spPr bwMode="auto">
            <a:xfrm>
              <a:off x="385" y="709"/>
              <a:ext cx="443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149475" indent="-2149475">
                <a:spcBef>
                  <a:spcPct val="50000"/>
                </a:spcBef>
              </a:pP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   Hoạt </a:t>
              </a:r>
              <a:r>
                <a:rPr lang="vi-VN" sz="3600" b="1">
                  <a:solidFill>
                    <a:srgbClr val="FF0000"/>
                  </a:solidFill>
                  <a:latin typeface="+mn-lt"/>
                </a:rPr>
                <a:t>đ</a:t>
              </a:r>
              <a:r>
                <a:rPr lang="en-US" sz="3600" b="1">
                  <a:solidFill>
                    <a:srgbClr val="FF0000"/>
                  </a:solidFill>
                  <a:latin typeface="+mn-lt"/>
                </a:rPr>
                <a:t>ộng 3:</a:t>
              </a:r>
              <a:endParaRPr lang="en-US" sz="3600" b="1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10248" name="Rectangle 4"/>
            <p:cNvSpPr>
              <a:spLocks noChangeArrowheads="1"/>
            </p:cNvSpPr>
            <p:nvPr/>
          </p:nvSpPr>
          <p:spPr bwMode="auto">
            <a:xfrm>
              <a:off x="930" y="1207"/>
              <a:ext cx="4173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chemeClr val="accent2"/>
                  </a:solidFill>
                  <a:latin typeface="+mn-lt"/>
                </a:rPr>
                <a:t>	   </a:t>
              </a:r>
              <a:r>
                <a:rPr lang="en-US" sz="6000" b="1">
                  <a:solidFill>
                    <a:schemeClr val="accent2"/>
                  </a:solidFill>
                  <a:latin typeface="+mn-lt"/>
                </a:rPr>
                <a:t>củng cố</a:t>
              </a:r>
            </a:p>
          </p:txBody>
        </p:sp>
      </p:grpSp>
      <p:pic>
        <p:nvPicPr>
          <p:cNvPr id="10243" name="Picture 5" descr="3d bir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23850" y="188913"/>
            <a:ext cx="17526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rooster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0150" y="4941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rooster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054600" y="53736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rooster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3975100" y="5661025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58888" y="1989138"/>
            <a:ext cx="72009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3400" algn="ctr">
              <a:spcBef>
                <a:spcPct val="50000"/>
              </a:spcBef>
            </a:pPr>
            <a:r>
              <a:rPr lang="en-US" sz="4800" b="1">
                <a:latin typeface="+mn-lt"/>
              </a:rPr>
              <a:t>Tiết học luyện từ và câu hôm nay chúng ta </a:t>
            </a:r>
            <a:r>
              <a:rPr lang="vi-VN" sz="4800" b="1">
                <a:latin typeface="+mn-lt"/>
              </a:rPr>
              <a:t>đ</a:t>
            </a:r>
            <a:r>
              <a:rPr lang="en-US" sz="4800" b="1">
                <a:latin typeface="+mn-lt"/>
              </a:rPr>
              <a:t>ã </a:t>
            </a:r>
            <a:r>
              <a:rPr lang="vi-VN" sz="4800" b="1">
                <a:latin typeface="+mn-lt"/>
              </a:rPr>
              <a:t>đư</a:t>
            </a:r>
            <a:r>
              <a:rPr lang="en-US" sz="4800" b="1">
                <a:latin typeface="+mn-lt"/>
              </a:rPr>
              <a:t>ợc học bài gì ?</a:t>
            </a:r>
          </a:p>
        </p:txBody>
      </p:sp>
      <p:pic>
        <p:nvPicPr>
          <p:cNvPr id="11267" name="Picture 5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652963"/>
            <a:ext cx="23034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5300663"/>
            <a:ext cx="13684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tomato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589588"/>
            <a:ext cx="10668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366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MSTTPC1</cp:lastModifiedBy>
  <cp:revision>42</cp:revision>
  <dcterms:created xsi:type="dcterms:W3CDTF">2006-04-15T19:00:15Z</dcterms:created>
  <dcterms:modified xsi:type="dcterms:W3CDTF">2020-07-07T02:11:49Z</dcterms:modified>
</cp:coreProperties>
</file>