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4"/>
  </p:notesMasterIdLst>
  <p:sldIdLst>
    <p:sldId id="324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300" r:id="rId10"/>
    <p:sldId id="301" r:id="rId11"/>
    <p:sldId id="302" r:id="rId12"/>
    <p:sldId id="303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33"/>
    <a:srgbClr val="820082"/>
    <a:srgbClr val="990099"/>
    <a:srgbClr val="CC0000"/>
    <a:srgbClr val="006600"/>
    <a:srgbClr val="00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xmlns="" id="{E45FE5AC-D843-4149-B833-C8DD17AF19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xmlns="" id="{CF48CCA1-B808-442D-8A29-7AF58034E77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02404" name="Rectangle 4">
            <a:extLst>
              <a:ext uri="{FF2B5EF4-FFF2-40B4-BE49-F238E27FC236}">
                <a16:creationId xmlns:a16="http://schemas.microsoft.com/office/drawing/2014/main" xmlns="" id="{88363AD9-6491-42B8-841D-A24DB4E213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xmlns="" id="{76D5FDF9-062F-427F-B57E-D8FFFE0D2A5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406" name="Rectangle 6">
            <a:extLst>
              <a:ext uri="{FF2B5EF4-FFF2-40B4-BE49-F238E27FC236}">
                <a16:creationId xmlns:a16="http://schemas.microsoft.com/office/drawing/2014/main" xmlns="" id="{330E6227-1171-45A8-91F5-6591F1B80C9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2407" name="Rectangle 7">
            <a:extLst>
              <a:ext uri="{FF2B5EF4-FFF2-40B4-BE49-F238E27FC236}">
                <a16:creationId xmlns:a16="http://schemas.microsoft.com/office/drawing/2014/main" xmlns="" id="{D3864FEB-7621-42F3-9A6F-1288079124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F38471-3F1C-4F30-8DB5-D889285524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6399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82DB9B-8240-4E22-9A04-4AFC8251BD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6D4BF46-FF0B-4622-BD51-D83C5983F3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046E3EB-5919-4C73-B1BA-40F7371DB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FEABD6-F02B-477E-A446-47265AF03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39BC744-6559-4501-9153-10E53B11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BCB90-B967-45D4-B292-AA649C23A8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384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23193E-230A-48E5-BD55-DA36CF828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F30834B-045A-4A8E-A753-CBF90FAA4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B829EA-7645-4A5B-B8D8-E763CDD92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B9E5345-DF85-4F9F-92A5-02ECC932C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273F12-3F60-480C-8533-8B1385D62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B203A-C027-4C62-B1E1-711B284640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03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49EF3FD-89E4-4358-A18C-57E2F23B08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D579CDE-4851-4A58-A036-644B90D69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70D8A10-A653-415C-88A0-BCA7E5373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02DCA0-827A-4312-9063-A124C7958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2D2C41-8E4A-47E8-B689-15C75587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47E91-6E39-4910-A1ED-0FFED575F1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322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C05A97-C624-4F70-AB45-8FB34FDD6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0A0949-E9D1-477E-9D1F-8F7AE7F9F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1F04B2-C8B0-428F-9100-D42839772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0FCC44-4978-4BBB-8AA0-C7F178871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EDA1C5-4F17-4AB9-B18C-C6D1B510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6AACA-2568-4522-8557-3A551C4CF5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692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04881B-B557-4B17-AFE8-2940C5778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8690EC2-F9B8-462A-A6F5-B65A4B367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5D8AB40-6BCF-4C6C-90E4-13A228DAD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A35FB5-549C-4560-A076-C77CA404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602E23-6077-447C-AC8E-E837B93AC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B88C3-6A94-44C4-B1C9-AE50C510B9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3979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53095C-2FB0-4F2F-854A-CAE289848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4AEAED-E80C-4328-A340-477A727D49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FFC2826-556E-4BC9-BC22-1373D08AA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B80FBEE-82E9-4414-AE2C-E125CD6D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342AA5C-2902-446A-A0C7-9064052D2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2E98BB-3442-49C3-B7A5-CDDD42FBA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ACA3C-0D57-40EF-8476-0BB180EA31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8166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D83C93-32AA-4425-A9B6-E317351ED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623E698-269D-49D6-B43A-100698881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2DDBD67-DDEA-4098-930B-3C25860BC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266E130-E74A-46D9-862B-14E38FB0BA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00D3270-D26E-4070-8C09-164D5B3EC0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31C4C02-90D0-4511-BB38-FDDD036D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1884805-AC27-4248-A62E-F7C6F38C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24E9521-12C7-4887-BAF4-DE1FEAC99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DCD40-025B-4291-80E8-B3CB9C2F70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077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F9FC43-1E58-4396-9D45-311644D51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CCCF3DC-2492-4696-8504-448F34470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2A6F1CB-E1D2-4705-BEC3-093297DDC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A93F0CE-ED25-48B5-9C79-821CF8456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537C2-4946-44CD-AB12-9D45EBE629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485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1F84DE1-D5D9-4C5D-AE1D-0DCB480EC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A32C557-8AE0-49D3-AECB-D3299BFEE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29A299F-5EEB-4670-98A8-9425AA057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68BDE-5CA8-4B70-9CA2-CD674996AF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74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C1CFE4-C82C-4859-9105-BA06C1E29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BBD3C4-2A0A-45BD-B5DF-883D2EE0D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7F0546-3EB4-4871-9509-5894ED19D7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A71C570-2190-4163-ADB3-7D883F0BE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F36954D-194C-4E95-96B3-B2ACAC580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99B2E80-B600-44D3-93A1-75373A600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C06915-0C54-4FFB-8998-A9D1F1389F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344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378920-DFF1-47E2-B848-44DE2978C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4F5765E-0CDC-4683-999F-CA3945E3FC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4D10C68-4AC2-4621-B1BE-A485DC4F52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F8C928B-B87D-48D5-96C6-36359B5B6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B2FD608-1D5E-4867-AAEC-CC37F541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1575C46-D2C8-41E1-A7CA-EA1AF4AC2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A6328-26F4-4947-B9FC-2DACC9A089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91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25B6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xmlns="" id="{48A42C6E-5438-4165-86CF-16A9B720DD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xmlns="" id="{C1A935E9-F6B3-4A70-9E52-A38FABEE43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3972" name="Rectangle 4">
            <a:extLst>
              <a:ext uri="{FF2B5EF4-FFF2-40B4-BE49-F238E27FC236}">
                <a16:creationId xmlns:a16="http://schemas.microsoft.com/office/drawing/2014/main" xmlns="" id="{FBD8093C-0D7C-48E3-979F-5C023D5DDD4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83973" name="Rectangle 5">
            <a:extLst>
              <a:ext uri="{FF2B5EF4-FFF2-40B4-BE49-F238E27FC236}">
                <a16:creationId xmlns:a16="http://schemas.microsoft.com/office/drawing/2014/main" xmlns="" id="{9CB04E6C-7B50-4931-80D7-2966C04D102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83974" name="Rectangle 6">
            <a:extLst>
              <a:ext uri="{FF2B5EF4-FFF2-40B4-BE49-F238E27FC236}">
                <a16:creationId xmlns:a16="http://schemas.microsoft.com/office/drawing/2014/main" xmlns="" id="{B882E45B-913E-41A6-B8D9-96ED32C5BDF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C3B2014-302B-4794-818F-99317A204EC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603" y="1"/>
            <a:ext cx="9154356" cy="6857999"/>
            <a:chOff x="-2603" y="1"/>
            <a:chExt cx="9154356" cy="685799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20"/>
            <a:stretch/>
          </p:blipFill>
          <p:spPr>
            <a:xfrm>
              <a:off x="-2603" y="3016181"/>
              <a:ext cx="9144000" cy="3841819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20" b="54845"/>
            <a:stretch/>
          </p:blipFill>
          <p:spPr>
            <a:xfrm>
              <a:off x="7753" y="1"/>
              <a:ext cx="9144000" cy="3016180"/>
            </a:xfrm>
            <a:prstGeom prst="rect">
              <a:avLst/>
            </a:prstGeom>
          </p:spPr>
        </p:pic>
      </p:grpSp>
      <p:sp>
        <p:nvSpPr>
          <p:cNvPr id="9" name="Rectangle 8"/>
          <p:cNvSpPr/>
          <p:nvPr/>
        </p:nvSpPr>
        <p:spPr>
          <a:xfrm>
            <a:off x="7753" y="0"/>
            <a:ext cx="9133644" cy="6858000"/>
          </a:xfrm>
          <a:prstGeom prst="rect">
            <a:avLst/>
          </a:prstGeom>
          <a:solidFill>
            <a:schemeClr val="bg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33400"/>
            <a:ext cx="7560840" cy="6295826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697038"/>
              </a:avLst>
            </a:prstTxWarp>
            <a:spAutoFit/>
          </a:bodyPr>
          <a:lstStyle/>
          <a:p>
            <a:pPr algn="ctr"/>
            <a:r>
              <a:rPr lang="en-US" sz="6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Chào mừng các thầy cô về dự giờ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52229" y="696755"/>
            <a:ext cx="62343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Môn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LTVC</a:t>
            </a:r>
          </a:p>
          <a:p>
            <a:pPr algn="ctr">
              <a:lnSpc>
                <a:spcPct val="150000"/>
              </a:lnSpc>
            </a:pP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Tuần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21 (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tiết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 </a:t>
            </a:r>
            <a:r>
              <a:rPr lang="en-US" sz="36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trang</a:t>
            </a:r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32):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Nối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các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vế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câu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ghép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bằng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quan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hệ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từ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6689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6" name="Picture 15" descr="Hình ảnh có liên quan">
            <a:extLst>
              <a:ext uri="{FF2B5EF4-FFF2-40B4-BE49-F238E27FC236}">
                <a16:creationId xmlns:a16="http://schemas.microsoft.com/office/drawing/2014/main" xmlns="" id="{C5DC6243-77E4-400A-BF70-3CBEA99A4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910" name="Text Box 6">
            <a:extLst>
              <a:ext uri="{FF2B5EF4-FFF2-40B4-BE49-F238E27FC236}">
                <a16:creationId xmlns:a16="http://schemas.microsoft.com/office/drawing/2014/main" xmlns="" id="{2B01B67A-18A0-4ADE-B511-DA99B407B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1600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996600"/>
                </a:solidFill>
              </a:rPr>
              <a:t>III. </a:t>
            </a:r>
            <a:r>
              <a:rPr lang="en-US" altLang="en-US" sz="2400" u="sng">
                <a:solidFill>
                  <a:srgbClr val="996600"/>
                </a:solidFill>
              </a:rPr>
              <a:t>Luyện tập: </a:t>
            </a:r>
          </a:p>
        </p:txBody>
      </p:sp>
      <p:sp>
        <p:nvSpPr>
          <p:cNvPr id="123917" name="Text Box 13">
            <a:extLst>
              <a:ext uri="{FF2B5EF4-FFF2-40B4-BE49-F238E27FC236}">
                <a16:creationId xmlns:a16="http://schemas.microsoft.com/office/drawing/2014/main" xmlns="" id="{069C8FD5-E888-4E43-9239-DD70CEE07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2043113"/>
            <a:ext cx="8520113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altLang="en-US" sz="2400" u="sng">
                <a:solidFill>
                  <a:srgbClr val="996600"/>
                </a:solidFill>
              </a:rPr>
              <a:t>Bài 4:</a:t>
            </a:r>
            <a:r>
              <a:rPr lang="en-US" altLang="en-US" sz="2400">
                <a:solidFill>
                  <a:srgbClr val="996600"/>
                </a:solidFill>
              </a:rPr>
              <a:t> Thêm vào chỗ trống một vế câu thích hợp để tạo thành câu ghép chỉ nguyên nhân – kết quả:</a:t>
            </a:r>
          </a:p>
        </p:txBody>
      </p:sp>
      <p:sp>
        <p:nvSpPr>
          <p:cNvPr id="123918" name="Text Box 14">
            <a:extLst>
              <a:ext uri="{FF2B5EF4-FFF2-40B4-BE49-F238E27FC236}">
                <a16:creationId xmlns:a16="http://schemas.microsoft.com/office/drawing/2014/main" xmlns="" id="{95355D94-0566-4690-8576-B14C00A75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3076575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a) Vì bạn Dũng không thuộc bài ….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3919" name="Text Box 15">
            <a:extLst>
              <a:ext uri="{FF2B5EF4-FFF2-40B4-BE49-F238E27FC236}">
                <a16:creationId xmlns:a16="http://schemas.microsoft.com/office/drawing/2014/main" xmlns="" id="{948636A3-0521-4454-B725-C4DD298D6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386715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b) Do nó chủ quan ….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3920" name="Text Box 16">
            <a:extLst>
              <a:ext uri="{FF2B5EF4-FFF2-40B4-BE49-F238E27FC236}">
                <a16:creationId xmlns:a16="http://schemas.microsoft.com/office/drawing/2014/main" xmlns="" id="{C1C2027A-D31E-427B-86BD-5E3787AF4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46482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c) …. nên BÍch Vân đã có nhiều tiến bộ trong học tập.</a:t>
            </a:r>
            <a:endParaRPr lang="en-US" altLang="en-US" sz="24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3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23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23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239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7" grpId="0"/>
      <p:bldP spid="123918" grpId="0"/>
      <p:bldP spid="1239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30" name="Picture 15" descr="Hình ảnh có liên quan">
            <a:extLst>
              <a:ext uri="{FF2B5EF4-FFF2-40B4-BE49-F238E27FC236}">
                <a16:creationId xmlns:a16="http://schemas.microsoft.com/office/drawing/2014/main" xmlns="" id="{2EF4C725-6D1F-4798-A0E7-DB468F83C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4" name="Text Box 6">
            <a:extLst>
              <a:ext uri="{FF2B5EF4-FFF2-40B4-BE49-F238E27FC236}">
                <a16:creationId xmlns:a16="http://schemas.microsoft.com/office/drawing/2014/main" xmlns="" id="{0C6ECD04-9CEB-41DC-95AE-E9439A60A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838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996600"/>
                </a:solidFill>
              </a:rPr>
              <a:t>III. </a:t>
            </a:r>
            <a:r>
              <a:rPr lang="en-US" altLang="en-US" sz="2400" u="sng">
                <a:solidFill>
                  <a:srgbClr val="996600"/>
                </a:solidFill>
              </a:rPr>
              <a:t>Luyện tập: </a:t>
            </a:r>
          </a:p>
        </p:txBody>
      </p:sp>
      <p:sp>
        <p:nvSpPr>
          <p:cNvPr id="124939" name="Text Box 11">
            <a:extLst>
              <a:ext uri="{FF2B5EF4-FFF2-40B4-BE49-F238E27FC236}">
                <a16:creationId xmlns:a16="http://schemas.microsoft.com/office/drawing/2014/main" xmlns="" id="{97B55D71-E1DB-45C9-9D6D-8AD2CF34B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79525"/>
            <a:ext cx="85201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u="sng">
                <a:solidFill>
                  <a:srgbClr val="996600"/>
                </a:solidFill>
              </a:rPr>
              <a:t>Bài 4:</a:t>
            </a:r>
            <a:r>
              <a:rPr lang="en-US" altLang="en-US" sz="2400">
                <a:solidFill>
                  <a:srgbClr val="996600"/>
                </a:solidFill>
              </a:rPr>
              <a:t> Thêm vào chỗ trống một vế câu thích hợp để tạo thành câu ghép chỉ nguyên nhân – kết quả:</a:t>
            </a:r>
          </a:p>
        </p:txBody>
      </p:sp>
      <p:sp>
        <p:nvSpPr>
          <p:cNvPr id="124940" name="Text Box 12">
            <a:extLst>
              <a:ext uri="{FF2B5EF4-FFF2-40B4-BE49-F238E27FC236}">
                <a16:creationId xmlns:a16="http://schemas.microsoft.com/office/drawing/2014/main" xmlns="" id="{7CA0BBA3-EB32-44E5-9AC5-10D1CF59C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098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a)  </a:t>
            </a:r>
            <a:r>
              <a:rPr lang="en-US" altLang="en-US" sz="2400">
                <a:solidFill>
                  <a:srgbClr val="0000FF"/>
                </a:solidFill>
              </a:rPr>
              <a:t>Vì</a:t>
            </a:r>
            <a:r>
              <a:rPr lang="en-US" altLang="en-US" sz="2400">
                <a:solidFill>
                  <a:srgbClr val="CC0066"/>
                </a:solidFill>
              </a:rPr>
              <a:t> bạn Dũng không thuộc bài </a:t>
            </a:r>
            <a:r>
              <a:rPr lang="en-US" altLang="en-US" sz="2400">
                <a:solidFill>
                  <a:srgbClr val="0000FF"/>
                </a:solidFill>
              </a:rPr>
              <a:t>nên</a:t>
            </a:r>
            <a:r>
              <a:rPr lang="en-US" altLang="en-US" sz="2400">
                <a:solidFill>
                  <a:srgbClr val="CC0066"/>
                </a:solidFill>
              </a:rPr>
              <a:t> bạn ấy bị điểm kém.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4941" name="Text Box 13">
            <a:extLst>
              <a:ext uri="{FF2B5EF4-FFF2-40B4-BE49-F238E27FC236}">
                <a16:creationId xmlns:a16="http://schemas.microsoft.com/office/drawing/2014/main" xmlns="" id="{FFA381CD-005A-45F1-BCCD-80346FB64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2766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b)  </a:t>
            </a:r>
            <a:r>
              <a:rPr lang="en-US" altLang="en-US" sz="2400">
                <a:solidFill>
                  <a:srgbClr val="0000FF"/>
                </a:solidFill>
              </a:rPr>
              <a:t>Do</a:t>
            </a:r>
            <a:r>
              <a:rPr lang="en-US" altLang="en-US" sz="2400">
                <a:solidFill>
                  <a:srgbClr val="CC0066"/>
                </a:solidFill>
              </a:rPr>
              <a:t> nó chủ quan </a:t>
            </a:r>
            <a:r>
              <a:rPr lang="en-US" altLang="en-US" sz="2400">
                <a:solidFill>
                  <a:srgbClr val="0000FF"/>
                </a:solidFill>
              </a:rPr>
              <a:t>nên</a:t>
            </a:r>
            <a:r>
              <a:rPr lang="en-US" altLang="en-US" sz="2400">
                <a:solidFill>
                  <a:srgbClr val="CC0066"/>
                </a:solidFill>
              </a:rPr>
              <a:t> nó bị điểm kém.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4942" name="Text Box 14">
            <a:extLst>
              <a:ext uri="{FF2B5EF4-FFF2-40B4-BE49-F238E27FC236}">
                <a16:creationId xmlns:a16="http://schemas.microsoft.com/office/drawing/2014/main" xmlns="" id="{5895B731-5E78-48CF-BE7E-87C5C7923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297363"/>
            <a:ext cx="868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c) </a:t>
            </a:r>
            <a:r>
              <a:rPr lang="en-US" altLang="en-US" sz="2400">
                <a:solidFill>
                  <a:srgbClr val="0000FF"/>
                </a:solidFill>
              </a:rPr>
              <a:t>Nhờ</a:t>
            </a:r>
            <a:r>
              <a:rPr lang="en-US" altLang="en-US" sz="2400">
                <a:solidFill>
                  <a:srgbClr val="CC0066"/>
                </a:solidFill>
              </a:rPr>
              <a:t> cả tổ tận tình giúp đỡ </a:t>
            </a:r>
            <a:r>
              <a:rPr lang="en-US" altLang="en-US" sz="2400">
                <a:solidFill>
                  <a:srgbClr val="0000FF"/>
                </a:solidFill>
              </a:rPr>
              <a:t>nên</a:t>
            </a:r>
            <a:r>
              <a:rPr lang="en-US" altLang="en-US" sz="2400">
                <a:solidFill>
                  <a:srgbClr val="CC0066"/>
                </a:solidFill>
              </a:rPr>
              <a:t> Bích Vân đã có nhiều tiến bộ trong học tập.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4943" name="Text Box 15">
            <a:extLst>
              <a:ext uri="{FF2B5EF4-FFF2-40B4-BE49-F238E27FC236}">
                <a16:creationId xmlns:a16="http://schemas.microsoft.com/office/drawing/2014/main" xmlns="" id="{E1E8B276-ACD5-474D-89D0-CA61A535A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2667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      </a:t>
            </a:r>
            <a:r>
              <a:rPr lang="en-US" altLang="en-US" sz="2400">
                <a:solidFill>
                  <a:srgbClr val="0000FF"/>
                </a:solidFill>
              </a:rPr>
              <a:t>Vì</a:t>
            </a:r>
            <a:r>
              <a:rPr lang="en-US" altLang="en-US" sz="2400">
                <a:solidFill>
                  <a:srgbClr val="CC0066"/>
                </a:solidFill>
              </a:rPr>
              <a:t> bạn Dũng không thuộc bài, cả tổ mất điểm thi đua.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4944" name="Text Box 16">
            <a:extLst>
              <a:ext uri="{FF2B5EF4-FFF2-40B4-BE49-F238E27FC236}">
                <a16:creationId xmlns:a16="http://schemas.microsoft.com/office/drawing/2014/main" xmlns="" id="{7150B275-21ED-491D-A361-D1FC0AAC0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19513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    </a:t>
            </a:r>
            <a:r>
              <a:rPr lang="en-US" altLang="en-US" sz="2400">
                <a:solidFill>
                  <a:srgbClr val="0000FF"/>
                </a:solidFill>
              </a:rPr>
              <a:t>Do</a:t>
            </a:r>
            <a:r>
              <a:rPr lang="en-US" altLang="en-US" sz="2400">
                <a:solidFill>
                  <a:srgbClr val="CC0066"/>
                </a:solidFill>
              </a:rPr>
              <a:t> nó chủ quan </a:t>
            </a:r>
            <a:r>
              <a:rPr lang="en-US" altLang="en-US" sz="2400">
                <a:solidFill>
                  <a:srgbClr val="0000FF"/>
                </a:solidFill>
              </a:rPr>
              <a:t>nên</a:t>
            </a:r>
            <a:r>
              <a:rPr lang="en-US" altLang="en-US" sz="2400">
                <a:solidFill>
                  <a:srgbClr val="CC0066"/>
                </a:solidFill>
              </a:rPr>
              <a:t> bài thi của nó không đạt điểm cao.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4945" name="Text Box 17">
            <a:extLst>
              <a:ext uri="{FF2B5EF4-FFF2-40B4-BE49-F238E27FC236}">
                <a16:creationId xmlns:a16="http://schemas.microsoft.com/office/drawing/2014/main" xmlns="" id="{7094A127-FB6F-4438-9AEB-FC43F71E5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53013"/>
            <a:ext cx="868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    </a:t>
            </a:r>
            <a:r>
              <a:rPr lang="en-US" altLang="en-US" sz="2400">
                <a:solidFill>
                  <a:srgbClr val="0000FF"/>
                </a:solidFill>
              </a:rPr>
              <a:t>Nhờ</a:t>
            </a:r>
            <a:r>
              <a:rPr lang="en-US" altLang="en-US" sz="2400">
                <a:solidFill>
                  <a:srgbClr val="CC0066"/>
                </a:solidFill>
              </a:rPr>
              <a:t> cô giáo tận tình dạy bảo </a:t>
            </a:r>
            <a:r>
              <a:rPr lang="en-US" altLang="en-US" sz="2400">
                <a:solidFill>
                  <a:srgbClr val="0000FF"/>
                </a:solidFill>
              </a:rPr>
              <a:t>nên</a:t>
            </a:r>
            <a:r>
              <a:rPr lang="en-US" altLang="en-US" sz="2400">
                <a:solidFill>
                  <a:srgbClr val="CC0066"/>
                </a:solidFill>
              </a:rPr>
              <a:t> Bích Vân đã có nhiều tiến bộ trong học tập.</a:t>
            </a:r>
            <a:endParaRPr lang="en-US" altLang="en-US" sz="24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4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24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24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24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40" grpId="0"/>
      <p:bldP spid="124941" grpId="0"/>
      <p:bldP spid="124943" grpId="0"/>
      <p:bldP spid="1249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4" name="Picture 15" descr="Hình ảnh có liên quan">
            <a:extLst>
              <a:ext uri="{FF2B5EF4-FFF2-40B4-BE49-F238E27FC236}">
                <a16:creationId xmlns:a16="http://schemas.microsoft.com/office/drawing/2014/main" xmlns="" id="{12421D20-4EB6-4E74-9ADF-03059487E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966" name="Text Box 14">
            <a:extLst>
              <a:ext uri="{FF2B5EF4-FFF2-40B4-BE49-F238E27FC236}">
                <a16:creationId xmlns:a16="http://schemas.microsoft.com/office/drawing/2014/main" xmlns="" id="{E2569FC2-C128-42BC-ACCD-8EB0777B5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682875"/>
            <a:ext cx="7620000" cy="1131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>
              <a:lnSpc>
                <a:spcPct val="150000"/>
              </a:lnSpc>
            </a:pPr>
            <a:r>
              <a:rPr lang="en-US" altLang="en-US" sz="2400" b="1" u="sng">
                <a:solidFill>
                  <a:srgbClr val="CC0066"/>
                </a:solidFill>
              </a:rPr>
              <a:t>Câu hỏi:</a:t>
            </a:r>
            <a:r>
              <a:rPr lang="en-US" altLang="en-US" sz="2400">
                <a:solidFill>
                  <a:srgbClr val="CC0066"/>
                </a:solidFill>
              </a:rPr>
              <a:t> </a:t>
            </a:r>
            <a:r>
              <a:rPr lang="en-US" altLang="en-US" sz="2400">
                <a:solidFill>
                  <a:srgbClr val="0000FF"/>
                </a:solidFill>
              </a:rPr>
              <a:t>Để thể hiện quan hệ nguyên nhân – kết quả giữa 2 vế câu ghép ta làm thế nào?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5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7" name="Picture 15" descr="Hình ảnh có liên quan">
            <a:extLst>
              <a:ext uri="{FF2B5EF4-FFF2-40B4-BE49-F238E27FC236}">
                <a16:creationId xmlns:a16="http://schemas.microsoft.com/office/drawing/2014/main" xmlns="" id="{01C76959-A329-4DB8-9D63-0828ACD36A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700" name="Rectangle 1">
            <a:extLst>
              <a:ext uri="{FF2B5EF4-FFF2-40B4-BE49-F238E27FC236}">
                <a16:creationId xmlns:a16="http://schemas.microsoft.com/office/drawing/2014/main" xmlns="" id="{03F95606-CCE8-45D3-AFDA-95A787A59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1233488"/>
            <a:ext cx="30305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cs typeface="Times New Roman" panose="02020603050405020304" pitchFamily="18" charset="0"/>
              </a:rPr>
              <a:t>* </a:t>
            </a:r>
            <a:r>
              <a:rPr lang="en-US" altLang="en-US" sz="2800" b="1" u="sng">
                <a:solidFill>
                  <a:srgbClr val="FF0000"/>
                </a:solidFill>
                <a:cs typeface="Times New Roman" panose="02020603050405020304" pitchFamily="18" charset="0"/>
              </a:rPr>
              <a:t>Kiểm tra bài cũ:</a:t>
            </a:r>
          </a:p>
        </p:txBody>
      </p:sp>
      <p:sp>
        <p:nvSpPr>
          <p:cNvPr id="114701" name="Text Box 13">
            <a:extLst>
              <a:ext uri="{FF2B5EF4-FFF2-40B4-BE49-F238E27FC236}">
                <a16:creationId xmlns:a16="http://schemas.microsoft.com/office/drawing/2014/main" xmlns="" id="{F9BA5DC1-971D-4F02-8335-ACDA8A386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62200"/>
            <a:ext cx="78486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192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41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36378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8209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781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353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925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altLang="en-US" sz="2400"/>
              <a:t>1. Có thể nối các vế trong câu ghép bằng cách nào?     </a:t>
            </a:r>
          </a:p>
        </p:txBody>
      </p:sp>
      <p:sp>
        <p:nvSpPr>
          <p:cNvPr id="114702" name="Text Box 14">
            <a:extLst>
              <a:ext uri="{FF2B5EF4-FFF2-40B4-BE49-F238E27FC236}">
                <a16:creationId xmlns:a16="http://schemas.microsoft.com/office/drawing/2014/main" xmlns="" id="{F95845D0-8FE1-4735-8176-7D4C1F8CB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886200"/>
            <a:ext cx="78486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altLang="en-US" sz="2400"/>
              <a:t>2. Trong câu ghép có những quan hệ từ, cặp quan hệ từ nào thường được dùng?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01" grpId="0"/>
      <p:bldP spid="1147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4" name="Picture 15" descr="Hình ảnh có liên quan">
            <a:extLst>
              <a:ext uri="{FF2B5EF4-FFF2-40B4-BE49-F238E27FC236}">
                <a16:creationId xmlns:a16="http://schemas.microsoft.com/office/drawing/2014/main" xmlns="" id="{302792FE-2B5E-4D3B-8AB3-1E48221A8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720" name="Text Box 8">
            <a:extLst>
              <a:ext uri="{FF2B5EF4-FFF2-40B4-BE49-F238E27FC236}">
                <a16:creationId xmlns:a16="http://schemas.microsoft.com/office/drawing/2014/main" xmlns="" id="{BF76AEF0-CB22-45D9-89D7-8F525BA45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2527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996600"/>
                </a:solidFill>
              </a:rPr>
              <a:t>I. </a:t>
            </a:r>
            <a:r>
              <a:rPr lang="en-US" altLang="en-US" sz="2400" u="sng">
                <a:solidFill>
                  <a:srgbClr val="996600"/>
                </a:solidFill>
              </a:rPr>
              <a:t>Nhận xét:</a:t>
            </a:r>
          </a:p>
        </p:txBody>
      </p:sp>
      <p:sp>
        <p:nvSpPr>
          <p:cNvPr id="115721" name="Text Box 9">
            <a:extLst>
              <a:ext uri="{FF2B5EF4-FFF2-40B4-BE49-F238E27FC236}">
                <a16:creationId xmlns:a16="http://schemas.microsoft.com/office/drawing/2014/main" xmlns="" id="{E1F676EF-D58E-4B64-830F-E77A51C9E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81087"/>
            <a:ext cx="8585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996600"/>
                </a:solidFill>
              </a:rPr>
              <a:t>1. Cách nối và cách sắp xếp các vế câu trong hai câu ghép sau đây có gì khác nhau?</a:t>
            </a:r>
          </a:p>
        </p:txBody>
      </p:sp>
      <p:sp>
        <p:nvSpPr>
          <p:cNvPr id="115722" name="Text Box 10">
            <a:extLst>
              <a:ext uri="{FF2B5EF4-FFF2-40B4-BE49-F238E27FC236}">
                <a16:creationId xmlns:a16="http://schemas.microsoft.com/office/drawing/2014/main" xmlns="" id="{45535C0B-032D-4FE2-B403-D3F565D46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475" y="2001837"/>
            <a:ext cx="8699500" cy="169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altLang="en-US" sz="2400">
                <a:solidFill>
                  <a:srgbClr val="CC0066"/>
                </a:solidFill>
              </a:rPr>
              <a:t>a) Vì con khỉ này rất nghịch  nên các anh bảo vệ thường phải </a:t>
            </a:r>
          </a:p>
          <a:p>
            <a:pPr algn="just">
              <a:lnSpc>
                <a:spcPct val="110000"/>
              </a:lnSpc>
            </a:pPr>
            <a:endParaRPr lang="en-US" altLang="en-US" sz="2400">
              <a:solidFill>
                <a:srgbClr val="CC0066"/>
              </a:solidFill>
            </a:endParaRPr>
          </a:p>
          <a:p>
            <a:pPr algn="just">
              <a:lnSpc>
                <a:spcPct val="110000"/>
              </a:lnSpc>
            </a:pPr>
            <a:r>
              <a:rPr lang="en-US" altLang="en-US" sz="2400">
                <a:solidFill>
                  <a:srgbClr val="CC0066"/>
                </a:solidFill>
              </a:rPr>
              <a:t>cột dây. </a:t>
            </a:r>
          </a:p>
          <a:p>
            <a:pPr algn="just">
              <a:lnSpc>
                <a:spcPct val="110000"/>
              </a:lnSpc>
            </a:pPr>
            <a:r>
              <a:rPr lang="en-US" altLang="en-US" sz="2400"/>
              <a:t>				                                              </a:t>
            </a:r>
            <a:r>
              <a:rPr lang="en-US" altLang="en-US" sz="2000"/>
              <a:t>(Đoàn Giỏi)</a:t>
            </a:r>
          </a:p>
        </p:txBody>
      </p:sp>
      <p:sp>
        <p:nvSpPr>
          <p:cNvPr id="115723" name="Line 11">
            <a:extLst>
              <a:ext uri="{FF2B5EF4-FFF2-40B4-BE49-F238E27FC236}">
                <a16:creationId xmlns:a16="http://schemas.microsoft.com/office/drawing/2014/main" xmlns="" id="{21FB76EB-2718-49E4-8DB6-88D425103B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2090737"/>
            <a:ext cx="115888" cy="406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4" name="Line 12">
            <a:extLst>
              <a:ext uri="{FF2B5EF4-FFF2-40B4-BE49-F238E27FC236}">
                <a16:creationId xmlns:a16="http://schemas.microsoft.com/office/drawing/2014/main" xmlns="" id="{262E420C-0BC9-4C85-BD57-8CDC7E86ABF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" y="2424112"/>
            <a:ext cx="3635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5" name="Line 13">
            <a:extLst>
              <a:ext uri="{FF2B5EF4-FFF2-40B4-BE49-F238E27FC236}">
                <a16:creationId xmlns:a16="http://schemas.microsoft.com/office/drawing/2014/main" xmlns="" id="{EE87CE0B-5BDE-44F9-B480-0E380915E48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1950" y="2405062"/>
            <a:ext cx="5397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6" name="Text Box 14">
            <a:extLst>
              <a:ext uri="{FF2B5EF4-FFF2-40B4-BE49-F238E27FC236}">
                <a16:creationId xmlns:a16="http://schemas.microsoft.com/office/drawing/2014/main" xmlns="" id="{616EC583-909C-42A4-9B25-E64180BA6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8238" y="2433637"/>
            <a:ext cx="2879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 i="1">
                <a:solidFill>
                  <a:srgbClr val="0000FF"/>
                </a:solidFill>
              </a:rPr>
              <a:t>(chỉ nguyên nhân)</a:t>
            </a:r>
            <a:endParaRPr lang="en-US" altLang="en-US" sz="2400"/>
          </a:p>
        </p:txBody>
      </p:sp>
      <p:sp>
        <p:nvSpPr>
          <p:cNvPr id="115727" name="Line 15">
            <a:extLst>
              <a:ext uri="{FF2B5EF4-FFF2-40B4-BE49-F238E27FC236}">
                <a16:creationId xmlns:a16="http://schemas.microsoft.com/office/drawing/2014/main" xmlns="" id="{06194701-4EEA-4E53-8F8A-852599E1D8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5225" y="2428875"/>
            <a:ext cx="2720975" cy="1587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8" name="Line 16">
            <a:extLst>
              <a:ext uri="{FF2B5EF4-FFF2-40B4-BE49-F238E27FC236}">
                <a16:creationId xmlns:a16="http://schemas.microsoft.com/office/drawing/2014/main" xmlns="" id="{2C21D163-B97F-466A-AB15-6A1DF8E6AB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6313" y="2419350"/>
            <a:ext cx="3825875" cy="0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9" name="Line 17">
            <a:extLst>
              <a:ext uri="{FF2B5EF4-FFF2-40B4-BE49-F238E27FC236}">
                <a16:creationId xmlns:a16="http://schemas.microsoft.com/office/drawing/2014/main" xmlns="" id="{D12A17F5-10BE-414B-8E3C-54342F2F94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6713" y="3240087"/>
            <a:ext cx="908050" cy="3175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30" name="Text Box 18">
            <a:extLst>
              <a:ext uri="{FF2B5EF4-FFF2-40B4-BE49-F238E27FC236}">
                <a16:creationId xmlns:a16="http://schemas.microsoft.com/office/drawing/2014/main" xmlns="" id="{01BAB1E8-D8C3-4816-95EF-B04FE0CDB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4193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 i="1">
                <a:solidFill>
                  <a:srgbClr val="0000FF"/>
                </a:solidFill>
              </a:rPr>
              <a:t>(chỉ kết quả)</a:t>
            </a:r>
            <a:endParaRPr lang="en-US" altLang="en-US" sz="2400"/>
          </a:p>
        </p:txBody>
      </p:sp>
      <p:sp>
        <p:nvSpPr>
          <p:cNvPr id="115731" name="Text Box 19">
            <a:extLst>
              <a:ext uri="{FF2B5EF4-FFF2-40B4-BE49-F238E27FC236}">
                <a16:creationId xmlns:a16="http://schemas.microsoft.com/office/drawing/2014/main" xmlns="" id="{A9E8A3AB-6361-45C6-ACD1-87CE90E0F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3808412"/>
            <a:ext cx="8534400" cy="169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altLang="en-US" sz="2400">
                <a:solidFill>
                  <a:srgbClr val="CC0066"/>
                </a:solidFill>
              </a:rPr>
              <a:t>b) Thầy phải kinh ngạc   vì chú học đến đâu hiểu ngay đến đó </a:t>
            </a:r>
          </a:p>
          <a:p>
            <a:pPr algn="just">
              <a:lnSpc>
                <a:spcPct val="110000"/>
              </a:lnSpc>
            </a:pPr>
            <a:endParaRPr lang="en-US" altLang="en-US" sz="2400">
              <a:solidFill>
                <a:srgbClr val="CC0066"/>
              </a:solidFill>
            </a:endParaRPr>
          </a:p>
          <a:p>
            <a:pPr algn="just">
              <a:lnSpc>
                <a:spcPct val="110000"/>
              </a:lnSpc>
            </a:pPr>
            <a:r>
              <a:rPr lang="en-US" altLang="en-US" sz="2400">
                <a:solidFill>
                  <a:srgbClr val="CC0066"/>
                </a:solidFill>
              </a:rPr>
              <a:t>và có trí nhớ lạ thường.</a:t>
            </a:r>
          </a:p>
          <a:p>
            <a:pPr algn="just">
              <a:lnSpc>
                <a:spcPct val="110000"/>
              </a:lnSpc>
            </a:pPr>
            <a:r>
              <a:rPr lang="en-US" altLang="en-US" sz="2400">
                <a:solidFill>
                  <a:srgbClr val="CC0066"/>
                </a:solidFill>
              </a:rPr>
              <a:t>                                                                             </a:t>
            </a:r>
            <a:r>
              <a:rPr lang="en-US" altLang="en-US" sz="2000"/>
              <a:t>(Trinh Đường)</a:t>
            </a:r>
          </a:p>
        </p:txBody>
      </p:sp>
      <p:sp>
        <p:nvSpPr>
          <p:cNvPr id="115732" name="Line 20">
            <a:extLst>
              <a:ext uri="{FF2B5EF4-FFF2-40B4-BE49-F238E27FC236}">
                <a16:creationId xmlns:a16="http://schemas.microsoft.com/office/drawing/2014/main" xmlns="" id="{877021D2-2858-4E71-A1FD-982C799CC9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4225925"/>
            <a:ext cx="2762250" cy="7937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33" name="Text Box 21">
            <a:extLst>
              <a:ext uri="{FF2B5EF4-FFF2-40B4-BE49-F238E27FC236}">
                <a16:creationId xmlns:a16="http://schemas.microsoft.com/office/drawing/2014/main" xmlns="" id="{9812CADB-29A6-40E2-89C8-EA9657B7A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1910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 i="1">
                <a:solidFill>
                  <a:srgbClr val="0000FF"/>
                </a:solidFill>
              </a:rPr>
              <a:t>(chỉ nguyên nhân)</a:t>
            </a:r>
            <a:endParaRPr lang="en-US" altLang="en-US" sz="2400"/>
          </a:p>
        </p:txBody>
      </p:sp>
      <p:sp>
        <p:nvSpPr>
          <p:cNvPr id="115734" name="Text Box 22">
            <a:extLst>
              <a:ext uri="{FF2B5EF4-FFF2-40B4-BE49-F238E27FC236}">
                <a16:creationId xmlns:a16="http://schemas.microsoft.com/office/drawing/2014/main" xmlns="" id="{3BBD6561-8925-4C61-B964-ACC45473B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205287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400" i="1">
                <a:solidFill>
                  <a:srgbClr val="0000FF"/>
                </a:solidFill>
              </a:rPr>
              <a:t>(chỉ kết quả)</a:t>
            </a:r>
            <a:endParaRPr lang="en-US" altLang="en-US" sz="2400"/>
          </a:p>
        </p:txBody>
      </p:sp>
      <p:sp>
        <p:nvSpPr>
          <p:cNvPr id="115735" name="Line 23">
            <a:extLst>
              <a:ext uri="{FF2B5EF4-FFF2-40B4-BE49-F238E27FC236}">
                <a16:creationId xmlns:a16="http://schemas.microsoft.com/office/drawing/2014/main" xmlns="" id="{BD16384F-F969-4DDC-824F-F0228CA3FF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5763" y="5037137"/>
            <a:ext cx="3078162" cy="635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36" name="Line 24">
            <a:extLst>
              <a:ext uri="{FF2B5EF4-FFF2-40B4-BE49-F238E27FC236}">
                <a16:creationId xmlns:a16="http://schemas.microsoft.com/office/drawing/2014/main" xmlns="" id="{5431A07F-7CDA-4A38-9996-49BF494858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4243387"/>
            <a:ext cx="4645025" cy="9525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38" name="Line 26">
            <a:extLst>
              <a:ext uri="{FF2B5EF4-FFF2-40B4-BE49-F238E27FC236}">
                <a16:creationId xmlns:a16="http://schemas.microsoft.com/office/drawing/2014/main" xmlns="" id="{4CA03054-F305-45AF-8840-CD7FD1FABD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25850" y="4225925"/>
            <a:ext cx="344488" cy="12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40" name="Line 28">
            <a:extLst>
              <a:ext uri="{FF2B5EF4-FFF2-40B4-BE49-F238E27FC236}">
                <a16:creationId xmlns:a16="http://schemas.microsoft.com/office/drawing/2014/main" xmlns="" id="{183BCCA3-7BCA-49A4-9F0C-5F724500C1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462087"/>
            <a:ext cx="53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41" name="Line 29">
            <a:extLst>
              <a:ext uri="{FF2B5EF4-FFF2-40B4-BE49-F238E27FC236}">
                <a16:creationId xmlns:a16="http://schemas.microsoft.com/office/drawing/2014/main" xmlns="" id="{DFF9714C-893E-4474-A8E3-A7F33DBDA8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3738" y="1462087"/>
            <a:ext cx="1219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42" name="Line 30">
            <a:extLst>
              <a:ext uri="{FF2B5EF4-FFF2-40B4-BE49-F238E27FC236}">
                <a16:creationId xmlns:a16="http://schemas.microsoft.com/office/drawing/2014/main" xmlns="" id="{8807649E-11F4-475D-B044-E0C48CDC15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9013" y="1843087"/>
            <a:ext cx="143986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48" name="Line 36">
            <a:extLst>
              <a:ext uri="{FF2B5EF4-FFF2-40B4-BE49-F238E27FC236}">
                <a16:creationId xmlns:a16="http://schemas.microsoft.com/office/drawing/2014/main" xmlns="" id="{CF282933-D2F9-40E2-8F2F-17DD0F140F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33775" y="3900487"/>
            <a:ext cx="115888" cy="406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15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15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5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11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1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"/>
                                        <p:tgtEl>
                                          <p:spTgt spid="115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1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1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157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15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15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0" grpId="0"/>
      <p:bldP spid="115721" grpId="0"/>
      <p:bldP spid="115722" grpId="0"/>
      <p:bldP spid="115726" grpId="0"/>
      <p:bldP spid="115730" grpId="0"/>
      <p:bldP spid="115731" grpId="0"/>
      <p:bldP spid="115733" grpId="0"/>
      <p:bldP spid="1157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38" name="Picture 15" descr="Hình ảnh có liên quan">
            <a:extLst>
              <a:ext uri="{FF2B5EF4-FFF2-40B4-BE49-F238E27FC236}">
                <a16:creationId xmlns:a16="http://schemas.microsoft.com/office/drawing/2014/main" xmlns="" id="{28333598-72F8-4A99-9E88-DCCCB93FB4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740" name="Text Box 4">
            <a:extLst>
              <a:ext uri="{FF2B5EF4-FFF2-40B4-BE49-F238E27FC236}">
                <a16:creationId xmlns:a16="http://schemas.microsoft.com/office/drawing/2014/main" xmlns="" id="{D2831877-957A-437D-AD28-435E7C955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2527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996600"/>
                </a:solidFill>
              </a:rPr>
              <a:t>I. </a:t>
            </a:r>
            <a:r>
              <a:rPr lang="en-US" altLang="en-US" sz="2400" u="sng">
                <a:solidFill>
                  <a:srgbClr val="996600"/>
                </a:solidFill>
              </a:rPr>
              <a:t>Nhận xét:</a:t>
            </a:r>
          </a:p>
        </p:txBody>
      </p:sp>
      <p:sp>
        <p:nvSpPr>
          <p:cNvPr id="116764" name="Text Box 28">
            <a:extLst>
              <a:ext uri="{FF2B5EF4-FFF2-40B4-BE49-F238E27FC236}">
                <a16:creationId xmlns:a16="http://schemas.microsoft.com/office/drawing/2014/main" xmlns="" id="{08750695-A7F9-40B7-9E53-5ED21B842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90600"/>
            <a:ext cx="8839200" cy="1131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en-US" sz="2400">
                <a:solidFill>
                  <a:srgbClr val="996600"/>
                </a:solidFill>
              </a:rPr>
              <a:t>2. Tìm thêm những quan hệ từ và cặp quan hệ từ dùng để nối các vế câu có quan hệ nguyên nhân - kết quả. Nêu ví dụ.</a:t>
            </a:r>
          </a:p>
        </p:txBody>
      </p:sp>
      <p:sp>
        <p:nvSpPr>
          <p:cNvPr id="116765" name="Text Box 29">
            <a:extLst>
              <a:ext uri="{FF2B5EF4-FFF2-40B4-BE49-F238E27FC236}">
                <a16:creationId xmlns:a16="http://schemas.microsoft.com/office/drawing/2014/main" xmlns="" id="{F13B6BF2-573A-47FD-A778-07E49E32F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224087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CC0066"/>
                </a:solidFill>
              </a:rPr>
              <a:t>- Một quan hệ từ: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16766" name="Text Box 30">
            <a:extLst>
              <a:ext uri="{FF2B5EF4-FFF2-40B4-BE49-F238E27FC236}">
                <a16:creationId xmlns:a16="http://schemas.microsoft.com/office/drawing/2014/main" xmlns="" id="{23EF58E0-7C51-405E-B64A-D7D1F3BB5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519487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628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4577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CC0066"/>
                </a:solidFill>
              </a:rPr>
              <a:t>- Cặp quan hệ từ: 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16767" name="Text Box 31">
            <a:extLst>
              <a:ext uri="{FF2B5EF4-FFF2-40B4-BE49-F238E27FC236}">
                <a16:creationId xmlns:a16="http://schemas.microsoft.com/office/drawing/2014/main" xmlns="" id="{DB936420-2E86-4437-99C5-A91292A68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238375"/>
            <a:ext cx="1905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2400">
                <a:solidFill>
                  <a:srgbClr val="0000FF"/>
                </a:solidFill>
              </a:rPr>
              <a:t>bởi vì,</a:t>
            </a:r>
          </a:p>
          <a:p>
            <a:pPr algn="just"/>
            <a:r>
              <a:rPr lang="en-US" altLang="en-US" sz="2400">
                <a:solidFill>
                  <a:srgbClr val="0000FF"/>
                </a:solidFill>
              </a:rPr>
              <a:t>nên,</a:t>
            </a:r>
          </a:p>
          <a:p>
            <a:pPr algn="just"/>
            <a:r>
              <a:rPr lang="en-US" altLang="en-US" sz="2400">
                <a:solidFill>
                  <a:srgbClr val="0000FF"/>
                </a:solidFill>
              </a:rPr>
              <a:t>cho nên, …</a:t>
            </a:r>
          </a:p>
        </p:txBody>
      </p:sp>
      <p:sp>
        <p:nvSpPr>
          <p:cNvPr id="116768" name="Text Box 32">
            <a:extLst>
              <a:ext uri="{FF2B5EF4-FFF2-40B4-BE49-F238E27FC236}">
                <a16:creationId xmlns:a16="http://schemas.microsoft.com/office/drawing/2014/main" xmlns="" id="{7EDCEB59-1794-4F56-98D8-22704AA65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535362"/>
            <a:ext cx="3505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628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4577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2400">
                <a:solidFill>
                  <a:srgbClr val="0000FF"/>
                </a:solidFill>
              </a:rPr>
              <a:t>bởi vì… cho nên…;</a:t>
            </a:r>
          </a:p>
          <a:p>
            <a:pPr algn="just"/>
            <a:r>
              <a:rPr lang="en-US" altLang="en-US" sz="2400">
                <a:solidFill>
                  <a:srgbClr val="0000FF"/>
                </a:solidFill>
              </a:rPr>
              <a:t>tại vì… cho nên…;</a:t>
            </a:r>
          </a:p>
          <a:p>
            <a:pPr algn="just"/>
            <a:r>
              <a:rPr lang="en-US" altLang="en-US" sz="2400">
                <a:solidFill>
                  <a:srgbClr val="0000FF"/>
                </a:solidFill>
              </a:rPr>
              <a:t>do… nên…;</a:t>
            </a:r>
          </a:p>
          <a:p>
            <a:pPr algn="just"/>
            <a:r>
              <a:rPr lang="en-US" altLang="en-US" sz="2400">
                <a:solidFill>
                  <a:srgbClr val="0000FF"/>
                </a:solidFill>
              </a:rPr>
              <a:t>do… mà…;</a:t>
            </a:r>
          </a:p>
          <a:p>
            <a:pPr algn="just"/>
            <a:r>
              <a:rPr lang="en-US" altLang="en-US" sz="2400">
                <a:solidFill>
                  <a:srgbClr val="0000FF"/>
                </a:solidFill>
              </a:rPr>
              <a:t>nhờ… mà…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6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6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6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116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116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"/>
                                        <p:tgtEl>
                                          <p:spTgt spid="116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500"/>
                                        <p:tgtEl>
                                          <p:spTgt spid="116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/>
      <p:bldP spid="116764" grpId="0"/>
      <p:bldP spid="116765" grpId="0"/>
      <p:bldP spid="116766" grpId="0"/>
      <p:bldP spid="116767" grpId="0"/>
      <p:bldP spid="1167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Picture 15" descr="Hình ảnh có liên quan">
            <a:extLst>
              <a:ext uri="{FF2B5EF4-FFF2-40B4-BE49-F238E27FC236}">
                <a16:creationId xmlns:a16="http://schemas.microsoft.com/office/drawing/2014/main" xmlns="" id="{7AF0BBE5-D5FC-4A5A-89E5-E5A9B5305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772" name="Text Box 12">
            <a:extLst>
              <a:ext uri="{FF2B5EF4-FFF2-40B4-BE49-F238E27FC236}">
                <a16:creationId xmlns:a16="http://schemas.microsoft.com/office/drawing/2014/main" xmlns="" id="{8EF76478-A22D-4F1B-874E-AC4C83C26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1600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996600"/>
                </a:solidFill>
              </a:rPr>
              <a:t>II. </a:t>
            </a:r>
            <a:r>
              <a:rPr lang="en-US" altLang="en-US" sz="2400" u="sng">
                <a:solidFill>
                  <a:srgbClr val="996600"/>
                </a:solidFill>
              </a:rPr>
              <a:t>Ghi nhớ: </a:t>
            </a:r>
          </a:p>
        </p:txBody>
      </p:sp>
      <p:sp>
        <p:nvSpPr>
          <p:cNvPr id="117773" name="AutoShape 13">
            <a:extLst>
              <a:ext uri="{FF2B5EF4-FFF2-40B4-BE49-F238E27FC236}">
                <a16:creationId xmlns:a16="http://schemas.microsoft.com/office/drawing/2014/main" xmlns="" id="{63807283-5BF6-4AF1-95B5-FC1B8BAFD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828800"/>
            <a:ext cx="7848600" cy="4038600"/>
          </a:xfrm>
          <a:prstGeom prst="horizontalScroll">
            <a:avLst>
              <a:gd name="adj" fmla="val 12500"/>
            </a:avLst>
          </a:prstGeom>
          <a:solidFill>
            <a:srgbClr val="FFE8D1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4" name="Text Box 14">
            <a:extLst>
              <a:ext uri="{FF2B5EF4-FFF2-40B4-BE49-F238E27FC236}">
                <a16:creationId xmlns:a16="http://schemas.microsoft.com/office/drawing/2014/main" xmlns="" id="{31249C37-69A0-4B89-9E75-1D517734B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667000"/>
            <a:ext cx="7010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n-US" sz="2400"/>
              <a:t>     Để thể hiện quan hệ nguyên nhân – kết quả</a:t>
            </a:r>
          </a:p>
          <a:p>
            <a:pPr algn="just"/>
            <a:r>
              <a:rPr lang="en-US" altLang="en-US" sz="2400"/>
              <a:t>giữa hai vế câu ghép, ta có thể nối chúng bằng:</a:t>
            </a:r>
          </a:p>
        </p:txBody>
      </p:sp>
      <p:sp>
        <p:nvSpPr>
          <p:cNvPr id="117775" name="Text Box 15">
            <a:extLst>
              <a:ext uri="{FF2B5EF4-FFF2-40B4-BE49-F238E27FC236}">
                <a16:creationId xmlns:a16="http://schemas.microsoft.com/office/drawing/2014/main" xmlns="" id="{3400ABBB-AAC3-493B-85C0-87A542495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448050"/>
            <a:ext cx="6186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>
                <a:solidFill>
                  <a:srgbClr val="CC0066"/>
                </a:solidFill>
              </a:rPr>
              <a:t>- Một quan hệ từ: </a:t>
            </a:r>
            <a:r>
              <a:rPr lang="en-US" altLang="en-US" sz="2400" i="1">
                <a:solidFill>
                  <a:srgbClr val="FF6600"/>
                </a:solidFill>
              </a:rPr>
              <a:t>bởi vì, nên, cho nên,…</a:t>
            </a:r>
          </a:p>
        </p:txBody>
      </p:sp>
      <p:sp>
        <p:nvSpPr>
          <p:cNvPr id="117776" name="Text Box 16">
            <a:extLst>
              <a:ext uri="{FF2B5EF4-FFF2-40B4-BE49-F238E27FC236}">
                <a16:creationId xmlns:a16="http://schemas.microsoft.com/office/drawing/2014/main" xmlns="" id="{9812ADC6-0B93-4F26-BF1D-CDB1ECA52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886200"/>
            <a:ext cx="6553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628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4577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2400">
                <a:solidFill>
                  <a:srgbClr val="CC0066"/>
                </a:solidFill>
              </a:rPr>
              <a:t>- Hoặc một cặp quan hệ từ:    </a:t>
            </a:r>
            <a:r>
              <a:rPr lang="en-US" altLang="en-US" sz="2400" i="1">
                <a:solidFill>
                  <a:srgbClr val="FF6600"/>
                </a:solidFill>
              </a:rPr>
              <a:t>vì… nên…;</a:t>
            </a:r>
            <a:r>
              <a:rPr lang="en-US" altLang="en-US" sz="2400" i="1">
                <a:solidFill>
                  <a:srgbClr val="CC0066"/>
                </a:solidFill>
              </a:rPr>
              <a:t> </a:t>
            </a:r>
          </a:p>
          <a:p>
            <a:pPr algn="just"/>
            <a:r>
              <a:rPr lang="en-US" altLang="en-US" sz="2400" i="1">
                <a:solidFill>
                  <a:srgbClr val="FF6600"/>
                </a:solidFill>
              </a:rPr>
              <a:t>    bởi vì… cho nên…; tại vì… cho nên…; </a:t>
            </a:r>
          </a:p>
          <a:p>
            <a:pPr algn="just"/>
            <a:r>
              <a:rPr lang="en-US" altLang="en-US" sz="2400" i="1">
                <a:solidFill>
                  <a:srgbClr val="FF6600"/>
                </a:solidFill>
              </a:rPr>
              <a:t>    do… nên…; do… mà…; nhờ… mà…</a:t>
            </a:r>
          </a:p>
        </p:txBody>
      </p:sp>
    </p:spTree>
  </p:cSld>
  <p:clrMapOvr>
    <a:masterClrMapping/>
  </p:clrMapOvr>
  <p:transition spd="slow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86" name="Picture 15" descr="Hình ảnh có liên quan">
            <a:extLst>
              <a:ext uri="{FF2B5EF4-FFF2-40B4-BE49-F238E27FC236}">
                <a16:creationId xmlns:a16="http://schemas.microsoft.com/office/drawing/2014/main" xmlns="" id="{95DC146C-528C-44EA-859A-7BB47B351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790" name="Text Box 6">
            <a:extLst>
              <a:ext uri="{FF2B5EF4-FFF2-40B4-BE49-F238E27FC236}">
                <a16:creationId xmlns:a16="http://schemas.microsoft.com/office/drawing/2014/main" xmlns="" id="{5E3E9164-A2FD-4265-A043-DE5B08007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838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996600"/>
                </a:solidFill>
              </a:rPr>
              <a:t>III. </a:t>
            </a:r>
            <a:r>
              <a:rPr lang="en-US" altLang="en-US" sz="2400" u="sng">
                <a:solidFill>
                  <a:srgbClr val="996600"/>
                </a:solidFill>
              </a:rPr>
              <a:t>Luyện tập: </a:t>
            </a:r>
          </a:p>
        </p:txBody>
      </p:sp>
      <p:sp>
        <p:nvSpPr>
          <p:cNvPr id="118795" name="Text Box 11">
            <a:extLst>
              <a:ext uri="{FF2B5EF4-FFF2-40B4-BE49-F238E27FC236}">
                <a16:creationId xmlns:a16="http://schemas.microsoft.com/office/drawing/2014/main" xmlns="" id="{6B6269D4-1B94-485E-A605-886816854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8520113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u="sng">
                <a:solidFill>
                  <a:srgbClr val="996600"/>
                </a:solidFill>
              </a:rPr>
              <a:t>Bài 1:</a:t>
            </a:r>
            <a:r>
              <a:rPr lang="en-US" altLang="en-US" sz="2400">
                <a:solidFill>
                  <a:srgbClr val="996600"/>
                </a:solidFill>
              </a:rPr>
              <a:t> Tìm các vế câu chỉ nguyên nhân, chỉ kết quả và quan hệ từ, cặp quan hệ từ nối các vế câu này trong những ví dụ sau:</a:t>
            </a:r>
          </a:p>
        </p:txBody>
      </p:sp>
      <p:sp>
        <p:nvSpPr>
          <p:cNvPr id="118796" name="Text Box 12">
            <a:extLst>
              <a:ext uri="{FF2B5EF4-FFF2-40B4-BE49-F238E27FC236}">
                <a16:creationId xmlns:a16="http://schemas.microsoft.com/office/drawing/2014/main" xmlns="" id="{7CF7EF28-6285-4505-A5E8-C79AB9C31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433638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a) 		Bởi chưng bác mẹ tôi nghèo</a:t>
            </a:r>
          </a:p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	  Cho nên tôi phải băm bèo, thái khoai.</a:t>
            </a:r>
          </a:p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						        </a:t>
            </a:r>
            <a:r>
              <a:rPr lang="en-US" altLang="en-US" sz="2000">
                <a:solidFill>
                  <a:srgbClr val="CC0066"/>
                </a:solidFill>
              </a:rPr>
              <a:t>(</a:t>
            </a:r>
            <a:r>
              <a:rPr lang="en-US" altLang="en-US" sz="2000"/>
              <a:t>Ca dao)</a:t>
            </a:r>
          </a:p>
        </p:txBody>
      </p:sp>
      <p:sp>
        <p:nvSpPr>
          <p:cNvPr id="118797" name="Text Box 13">
            <a:extLst>
              <a:ext uri="{FF2B5EF4-FFF2-40B4-BE49-F238E27FC236}">
                <a16:creationId xmlns:a16="http://schemas.microsoft.com/office/drawing/2014/main" xmlns="" id="{58FB04B3-A8B0-435D-B02E-35792411D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581400"/>
            <a:ext cx="822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b) 	  Vì nhà nghèo quá, chú phải bỏ học.</a:t>
            </a:r>
          </a:p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					</a:t>
            </a:r>
            <a:r>
              <a:rPr lang="en-US" altLang="en-US" sz="2000"/>
              <a:t>	 (Trinh Đường)</a:t>
            </a:r>
          </a:p>
        </p:txBody>
      </p:sp>
      <p:sp>
        <p:nvSpPr>
          <p:cNvPr id="118798" name="Text Box 14">
            <a:extLst>
              <a:ext uri="{FF2B5EF4-FFF2-40B4-BE49-F238E27FC236}">
                <a16:creationId xmlns:a16="http://schemas.microsoft.com/office/drawing/2014/main" xmlns="" id="{02CF57EF-E0B2-4DD2-89E2-AFF3DA540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91025"/>
            <a:ext cx="8001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c) Lúa gạo quý vì ta phải đổ bao mồ hôi mới làm ra được. Vàng cũng quý vì nó rất đắt và hiếm.</a:t>
            </a:r>
          </a:p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					</a:t>
            </a:r>
            <a:r>
              <a:rPr lang="en-US" altLang="en-US" sz="2400"/>
              <a:t>            </a:t>
            </a:r>
            <a:r>
              <a:rPr lang="en-US" altLang="en-US" sz="2000"/>
              <a:t>(Trịnh Mạnh)</a:t>
            </a:r>
          </a:p>
        </p:txBody>
      </p:sp>
      <p:sp>
        <p:nvSpPr>
          <p:cNvPr id="118799" name="Line 15">
            <a:extLst>
              <a:ext uri="{FF2B5EF4-FFF2-40B4-BE49-F238E27FC236}">
                <a16:creationId xmlns:a16="http://schemas.microsoft.com/office/drawing/2014/main" xmlns="" id="{06F11CB6-8E54-4F67-8064-D1C8142113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8850" y="1733550"/>
            <a:ext cx="2270125" cy="47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00" name="Line 16">
            <a:extLst>
              <a:ext uri="{FF2B5EF4-FFF2-40B4-BE49-F238E27FC236}">
                <a16:creationId xmlns:a16="http://schemas.microsoft.com/office/drawing/2014/main" xmlns="" id="{20943058-3415-4A8C-9F89-1A1A25310D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1724025"/>
            <a:ext cx="1600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01" name="Line 17">
            <a:extLst>
              <a:ext uri="{FF2B5EF4-FFF2-40B4-BE49-F238E27FC236}">
                <a16:creationId xmlns:a16="http://schemas.microsoft.com/office/drawing/2014/main" xmlns="" id="{88F9996E-768F-479A-8609-D7C1E589B2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7188" y="2057400"/>
            <a:ext cx="685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02" name="Line 18">
            <a:extLst>
              <a:ext uri="{FF2B5EF4-FFF2-40B4-BE49-F238E27FC236}">
                <a16:creationId xmlns:a16="http://schemas.microsoft.com/office/drawing/2014/main" xmlns="" id="{CD88AFDA-72B8-4294-ACEB-3507CAD881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6825" y="2057400"/>
            <a:ext cx="21621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03" name="Line 19">
            <a:extLst>
              <a:ext uri="{FF2B5EF4-FFF2-40B4-BE49-F238E27FC236}">
                <a16:creationId xmlns:a16="http://schemas.microsoft.com/office/drawing/2014/main" xmlns="" id="{71A9B906-A660-4947-BA2E-AE5168D12B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29575" y="1724025"/>
            <a:ext cx="685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118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18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1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18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8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118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5" grpId="0"/>
      <p:bldP spid="118796" grpId="0"/>
      <p:bldP spid="118797" grpId="0"/>
      <p:bldP spid="1187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0" name="Picture 15" descr="Hình ảnh có liên quan">
            <a:extLst>
              <a:ext uri="{FF2B5EF4-FFF2-40B4-BE49-F238E27FC236}">
                <a16:creationId xmlns:a16="http://schemas.microsoft.com/office/drawing/2014/main" xmlns="" id="{B1A05C55-B297-4E65-B99C-0FBAE2888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9814" name="Text Box 6">
            <a:extLst>
              <a:ext uri="{FF2B5EF4-FFF2-40B4-BE49-F238E27FC236}">
                <a16:creationId xmlns:a16="http://schemas.microsoft.com/office/drawing/2014/main" xmlns="" id="{864296D0-288F-4C5F-B8F9-BCB968550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838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996600"/>
                </a:solidFill>
              </a:rPr>
              <a:t>III. </a:t>
            </a:r>
            <a:r>
              <a:rPr lang="en-US" altLang="en-US" sz="2400" u="sng">
                <a:solidFill>
                  <a:srgbClr val="996600"/>
                </a:solidFill>
              </a:rPr>
              <a:t>Luyện tập: </a:t>
            </a:r>
          </a:p>
        </p:txBody>
      </p:sp>
      <p:sp>
        <p:nvSpPr>
          <p:cNvPr id="119824" name="Rectangle 16">
            <a:extLst>
              <a:ext uri="{FF2B5EF4-FFF2-40B4-BE49-F238E27FC236}">
                <a16:creationId xmlns:a16="http://schemas.microsoft.com/office/drawing/2014/main" xmlns="" id="{ACBB1D17-B2BB-4162-BAEB-F1D7C1E40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9813" y="4143375"/>
            <a:ext cx="1431925" cy="164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>
              <a:solidFill>
                <a:srgbClr val="820082"/>
              </a:solidFill>
            </a:endParaRPr>
          </a:p>
        </p:txBody>
      </p:sp>
      <p:sp>
        <p:nvSpPr>
          <p:cNvPr id="119825" name="Rectangle 17">
            <a:extLst>
              <a:ext uri="{FF2B5EF4-FFF2-40B4-BE49-F238E27FC236}">
                <a16:creationId xmlns:a16="http://schemas.microsoft.com/office/drawing/2014/main" xmlns="" id="{01DB3A1E-9AB9-4195-9645-9B4AA2ED1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8463" y="4143375"/>
            <a:ext cx="1911350" cy="164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>
              <a:solidFill>
                <a:srgbClr val="820082"/>
              </a:solidFill>
            </a:endParaRPr>
          </a:p>
        </p:txBody>
      </p:sp>
      <p:sp>
        <p:nvSpPr>
          <p:cNvPr id="119826" name="Rectangle 18">
            <a:extLst>
              <a:ext uri="{FF2B5EF4-FFF2-40B4-BE49-F238E27FC236}">
                <a16:creationId xmlns:a16="http://schemas.microsoft.com/office/drawing/2014/main" xmlns="" id="{CA063914-412D-47C4-9F76-ACD391C98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4143375"/>
            <a:ext cx="1827213" cy="164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>
              <a:solidFill>
                <a:srgbClr val="820082"/>
              </a:solidFill>
            </a:endParaRPr>
          </a:p>
        </p:txBody>
      </p:sp>
      <p:sp>
        <p:nvSpPr>
          <p:cNvPr id="119827" name="Rectangle 19">
            <a:extLst>
              <a:ext uri="{FF2B5EF4-FFF2-40B4-BE49-F238E27FC236}">
                <a16:creationId xmlns:a16="http://schemas.microsoft.com/office/drawing/2014/main" xmlns="" id="{AC0E0446-C23E-4431-9DB0-2DB63B222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038600"/>
            <a:ext cx="3270250" cy="164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93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74788" indent="-381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97075" indent="-3429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19363" indent="-3429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76563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33763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90963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48163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66"/>
                </a:solidFill>
              </a:rPr>
              <a:t>c) Lúa gạo quý vì ta phải đổ bao mồ hôi mới làm ra được. Vàng cũng quý  vì nó rất đắt và hiếm.</a:t>
            </a:r>
          </a:p>
        </p:txBody>
      </p:sp>
      <p:sp>
        <p:nvSpPr>
          <p:cNvPr id="119828" name="Rectangle 20">
            <a:extLst>
              <a:ext uri="{FF2B5EF4-FFF2-40B4-BE49-F238E27FC236}">
                <a16:creationId xmlns:a16="http://schemas.microsoft.com/office/drawing/2014/main" xmlns="" id="{4F4B24EF-5857-4731-BA2F-B52B4E6C3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9813" y="3267075"/>
            <a:ext cx="14319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>
              <a:solidFill>
                <a:srgbClr val="820082"/>
              </a:solidFill>
            </a:endParaRPr>
          </a:p>
        </p:txBody>
      </p:sp>
      <p:sp>
        <p:nvSpPr>
          <p:cNvPr id="119829" name="Rectangle 21">
            <a:extLst>
              <a:ext uri="{FF2B5EF4-FFF2-40B4-BE49-F238E27FC236}">
                <a16:creationId xmlns:a16="http://schemas.microsoft.com/office/drawing/2014/main" xmlns="" id="{69F50AC4-43A2-46C7-A8E6-83E1B92C0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8463" y="3267075"/>
            <a:ext cx="19113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>
              <a:solidFill>
                <a:srgbClr val="820082"/>
              </a:solidFill>
            </a:endParaRPr>
          </a:p>
        </p:txBody>
      </p:sp>
      <p:sp>
        <p:nvSpPr>
          <p:cNvPr id="119830" name="Rectangle 22">
            <a:extLst>
              <a:ext uri="{FF2B5EF4-FFF2-40B4-BE49-F238E27FC236}">
                <a16:creationId xmlns:a16="http://schemas.microsoft.com/office/drawing/2014/main" xmlns="" id="{40E832AE-95E7-457C-8BF4-902EB0610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3267075"/>
            <a:ext cx="182721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>
              <a:solidFill>
                <a:srgbClr val="820082"/>
              </a:solidFill>
            </a:endParaRPr>
          </a:p>
        </p:txBody>
      </p:sp>
      <p:sp>
        <p:nvSpPr>
          <p:cNvPr id="119831" name="Rectangle 23">
            <a:extLst>
              <a:ext uri="{FF2B5EF4-FFF2-40B4-BE49-F238E27FC236}">
                <a16:creationId xmlns:a16="http://schemas.microsoft.com/office/drawing/2014/main" xmlns="" id="{B9A188E8-EAB5-46BB-AF57-995C54A4A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267075"/>
            <a:ext cx="32702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9388" indent="3175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47825" indent="-381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70113" indent="-3429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692400" indent="-3429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1496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6068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0640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5212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buFontTx/>
              <a:buNone/>
            </a:pPr>
            <a:r>
              <a:rPr lang="en-US" altLang="en-US" sz="2000">
                <a:solidFill>
                  <a:srgbClr val="CC0066"/>
                </a:solidFill>
              </a:rPr>
              <a:t>b) Vì nhà nghèo quá,  chú phải bỏ học.</a:t>
            </a:r>
          </a:p>
        </p:txBody>
      </p:sp>
      <p:sp>
        <p:nvSpPr>
          <p:cNvPr id="119832" name="Rectangle 24">
            <a:extLst>
              <a:ext uri="{FF2B5EF4-FFF2-40B4-BE49-F238E27FC236}">
                <a16:creationId xmlns:a16="http://schemas.microsoft.com/office/drawing/2014/main" xmlns="" id="{F4AEB869-3BA1-4062-A253-4628DF5C1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9813" y="2322513"/>
            <a:ext cx="1431925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>
              <a:solidFill>
                <a:srgbClr val="820082"/>
              </a:solidFill>
            </a:endParaRPr>
          </a:p>
        </p:txBody>
      </p:sp>
      <p:sp>
        <p:nvSpPr>
          <p:cNvPr id="119833" name="Rectangle 25">
            <a:extLst>
              <a:ext uri="{FF2B5EF4-FFF2-40B4-BE49-F238E27FC236}">
                <a16:creationId xmlns:a16="http://schemas.microsoft.com/office/drawing/2014/main" xmlns="" id="{A5F34695-B1CC-4A6F-B115-65F2DC185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8463" y="2322513"/>
            <a:ext cx="1911350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>
              <a:solidFill>
                <a:srgbClr val="820082"/>
              </a:solidFill>
            </a:endParaRPr>
          </a:p>
        </p:txBody>
      </p:sp>
      <p:sp>
        <p:nvSpPr>
          <p:cNvPr id="119834" name="Rectangle 26">
            <a:extLst>
              <a:ext uri="{FF2B5EF4-FFF2-40B4-BE49-F238E27FC236}">
                <a16:creationId xmlns:a16="http://schemas.microsoft.com/office/drawing/2014/main" xmlns="" id="{E3C9111B-2161-4D65-A9EF-8C93417CC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2322513"/>
            <a:ext cx="1827213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>
              <a:solidFill>
                <a:srgbClr val="820082"/>
              </a:solidFill>
            </a:endParaRPr>
          </a:p>
        </p:txBody>
      </p:sp>
      <p:sp>
        <p:nvSpPr>
          <p:cNvPr id="119835" name="Rectangle 27">
            <a:extLst>
              <a:ext uri="{FF2B5EF4-FFF2-40B4-BE49-F238E27FC236}">
                <a16:creationId xmlns:a16="http://schemas.microsoft.com/office/drawing/2014/main" xmlns="" id="{FD4ED46E-48C0-4B78-A7ED-F353C8AD5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3270250" cy="110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93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74788" indent="-381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97075" indent="-3429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19363" indent="-3429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76563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33763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90963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48163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66"/>
                </a:solidFill>
              </a:rPr>
              <a:t>a) Bởi chưng bác mẹ tôi nghèo. Cho nên tôi phải băm bèo, thái khoai.</a:t>
            </a:r>
          </a:p>
        </p:txBody>
      </p:sp>
      <p:sp>
        <p:nvSpPr>
          <p:cNvPr id="119836" name="Rectangle 28">
            <a:extLst>
              <a:ext uri="{FF2B5EF4-FFF2-40B4-BE49-F238E27FC236}">
                <a16:creationId xmlns:a16="http://schemas.microsoft.com/office/drawing/2014/main" xmlns="" id="{811D75F6-9BF7-4136-8D51-A9D47941E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9813" y="1371600"/>
            <a:ext cx="143192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000">
                <a:solidFill>
                  <a:srgbClr val="600060"/>
                </a:solidFill>
              </a:rPr>
              <a:t>QHT – cặp QHT</a:t>
            </a:r>
          </a:p>
        </p:txBody>
      </p:sp>
      <p:sp>
        <p:nvSpPr>
          <p:cNvPr id="119837" name="Rectangle 29">
            <a:extLst>
              <a:ext uri="{FF2B5EF4-FFF2-40B4-BE49-F238E27FC236}">
                <a16:creationId xmlns:a16="http://schemas.microsoft.com/office/drawing/2014/main" xmlns="" id="{27AB8FF0-47B5-458A-84F3-ED997DEF9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8463" y="1371600"/>
            <a:ext cx="191135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000">
                <a:solidFill>
                  <a:srgbClr val="600060"/>
                </a:solidFill>
              </a:rPr>
              <a:t>Vế câu chỉ kết quả</a:t>
            </a:r>
          </a:p>
        </p:txBody>
      </p:sp>
      <p:sp>
        <p:nvSpPr>
          <p:cNvPr id="119838" name="Rectangle 30">
            <a:extLst>
              <a:ext uri="{FF2B5EF4-FFF2-40B4-BE49-F238E27FC236}">
                <a16:creationId xmlns:a16="http://schemas.microsoft.com/office/drawing/2014/main" xmlns="" id="{B0C962FD-1ACE-44C4-8384-9502EACF7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1371600"/>
            <a:ext cx="1827213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000">
                <a:solidFill>
                  <a:srgbClr val="600060"/>
                </a:solidFill>
              </a:rPr>
              <a:t>Vế câu chỉ nguyên nhân</a:t>
            </a:r>
          </a:p>
        </p:txBody>
      </p:sp>
      <p:sp>
        <p:nvSpPr>
          <p:cNvPr id="119839" name="Rectangle 31">
            <a:extLst>
              <a:ext uri="{FF2B5EF4-FFF2-40B4-BE49-F238E27FC236}">
                <a16:creationId xmlns:a16="http://schemas.microsoft.com/office/drawing/2014/main" xmlns="" id="{95F07507-E7BB-4C0D-A30A-C36E0FA33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585913"/>
            <a:ext cx="2667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000">
                <a:solidFill>
                  <a:srgbClr val="600060"/>
                </a:solidFill>
              </a:rPr>
              <a:t>Câu ghép</a:t>
            </a:r>
          </a:p>
        </p:txBody>
      </p:sp>
      <p:sp>
        <p:nvSpPr>
          <p:cNvPr id="119840" name="Line 32">
            <a:extLst>
              <a:ext uri="{FF2B5EF4-FFF2-40B4-BE49-F238E27FC236}">
                <a16:creationId xmlns:a16="http://schemas.microsoft.com/office/drawing/2014/main" xmlns="" id="{A0F5EC3B-CF20-4174-A150-7C72363F1E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371600"/>
            <a:ext cx="8440738" cy="158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41" name="Line 33">
            <a:extLst>
              <a:ext uri="{FF2B5EF4-FFF2-40B4-BE49-F238E27FC236}">
                <a16:creationId xmlns:a16="http://schemas.microsoft.com/office/drawing/2014/main" xmlns="" id="{CFC9A47D-D5BE-421B-A11E-B0E446AD3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5789613"/>
            <a:ext cx="8440738" cy="158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42" name="Line 34">
            <a:extLst>
              <a:ext uri="{FF2B5EF4-FFF2-40B4-BE49-F238E27FC236}">
                <a16:creationId xmlns:a16="http://schemas.microsoft.com/office/drawing/2014/main" xmlns="" id="{43865FC9-E87B-47C5-96E7-C0AFAD8CFB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371600"/>
            <a:ext cx="1588" cy="441801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43" name="Line 35">
            <a:extLst>
              <a:ext uri="{FF2B5EF4-FFF2-40B4-BE49-F238E27FC236}">
                <a16:creationId xmlns:a16="http://schemas.microsoft.com/office/drawing/2014/main" xmlns="" id="{8A196626-44B6-4436-8DCD-3EEE290260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1250" y="1371600"/>
            <a:ext cx="1588" cy="4418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44" name="Line 36">
            <a:extLst>
              <a:ext uri="{FF2B5EF4-FFF2-40B4-BE49-F238E27FC236}">
                <a16:creationId xmlns:a16="http://schemas.microsoft.com/office/drawing/2014/main" xmlns="" id="{AE67D17D-0780-43E1-A12A-290922FF49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78463" y="1371600"/>
            <a:ext cx="1587" cy="4418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45" name="Line 37">
            <a:extLst>
              <a:ext uri="{FF2B5EF4-FFF2-40B4-BE49-F238E27FC236}">
                <a16:creationId xmlns:a16="http://schemas.microsoft.com/office/drawing/2014/main" xmlns="" id="{EE848247-F3FF-451B-A7DF-7878747BDC2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89813" y="1371600"/>
            <a:ext cx="1587" cy="4418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46" name="Line 38">
            <a:extLst>
              <a:ext uri="{FF2B5EF4-FFF2-40B4-BE49-F238E27FC236}">
                <a16:creationId xmlns:a16="http://schemas.microsoft.com/office/drawing/2014/main" xmlns="" id="{5BA5D9F5-6BFE-4C20-8E3E-AC4670E1B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1738" y="1371600"/>
            <a:ext cx="1587" cy="441801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47" name="Line 39">
            <a:extLst>
              <a:ext uri="{FF2B5EF4-FFF2-40B4-BE49-F238E27FC236}">
                <a16:creationId xmlns:a16="http://schemas.microsoft.com/office/drawing/2014/main" xmlns="" id="{9AC7E4B0-7C40-4C2E-B6CD-EEBAC0CF3D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2133600"/>
            <a:ext cx="8440738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48" name="Line 40">
            <a:extLst>
              <a:ext uri="{FF2B5EF4-FFF2-40B4-BE49-F238E27FC236}">
                <a16:creationId xmlns:a16="http://schemas.microsoft.com/office/drawing/2014/main" xmlns="" id="{ADBFE7E3-BA15-4652-8157-64F7BA9849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3233738"/>
            <a:ext cx="84407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49" name="Line 41">
            <a:extLst>
              <a:ext uri="{FF2B5EF4-FFF2-40B4-BE49-F238E27FC236}">
                <a16:creationId xmlns:a16="http://schemas.microsoft.com/office/drawing/2014/main" xmlns="" id="{E4753B4A-5316-401F-B66B-C88EE2EA66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3987800"/>
            <a:ext cx="84407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50" name="Line 42">
            <a:extLst>
              <a:ext uri="{FF2B5EF4-FFF2-40B4-BE49-F238E27FC236}">
                <a16:creationId xmlns:a16="http://schemas.microsoft.com/office/drawing/2014/main" xmlns="" id="{5317B0BC-021E-43DC-915F-FE99863297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8550" y="5029200"/>
            <a:ext cx="5173663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51" name="Text Box 43">
            <a:extLst>
              <a:ext uri="{FF2B5EF4-FFF2-40B4-BE49-F238E27FC236}">
                <a16:creationId xmlns:a16="http://schemas.microsoft.com/office/drawing/2014/main" xmlns="" id="{B9D38035-825B-47E9-98BA-5F6AE8667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2335213"/>
            <a:ext cx="1676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bác mẹ tôi nghèo</a:t>
            </a:r>
          </a:p>
        </p:txBody>
      </p:sp>
      <p:sp>
        <p:nvSpPr>
          <p:cNvPr id="119852" name="Text Box 44">
            <a:extLst>
              <a:ext uri="{FF2B5EF4-FFF2-40B4-BE49-F238E27FC236}">
                <a16:creationId xmlns:a16="http://schemas.microsoft.com/office/drawing/2014/main" xmlns="" id="{3DEB21CE-70D3-4856-80DB-25DCD5746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4975" y="2351088"/>
            <a:ext cx="1922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tôi phải băm bèo, thái khoai</a:t>
            </a:r>
          </a:p>
        </p:txBody>
      </p:sp>
      <p:sp>
        <p:nvSpPr>
          <p:cNvPr id="119853" name="Text Box 45">
            <a:extLst>
              <a:ext uri="{FF2B5EF4-FFF2-40B4-BE49-F238E27FC236}">
                <a16:creationId xmlns:a16="http://schemas.microsoft.com/office/drawing/2014/main" xmlns="" id="{3A0078CA-52F2-424A-91FE-D992B370D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359025"/>
            <a:ext cx="1676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Bởi chưng… cho nên ….</a:t>
            </a:r>
          </a:p>
        </p:txBody>
      </p:sp>
      <p:sp>
        <p:nvSpPr>
          <p:cNvPr id="119854" name="Text Box 46">
            <a:extLst>
              <a:ext uri="{FF2B5EF4-FFF2-40B4-BE49-F238E27FC236}">
                <a16:creationId xmlns:a16="http://schemas.microsoft.com/office/drawing/2014/main" xmlns="" id="{C42FE23C-1AC4-49F2-9AC4-A3D01EDD7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7913" y="3409950"/>
            <a:ext cx="1973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nhà nghèo quá</a:t>
            </a:r>
          </a:p>
        </p:txBody>
      </p:sp>
      <p:sp>
        <p:nvSpPr>
          <p:cNvPr id="119855" name="Text Box 47">
            <a:extLst>
              <a:ext uri="{FF2B5EF4-FFF2-40B4-BE49-F238E27FC236}">
                <a16:creationId xmlns:a16="http://schemas.microsoft.com/office/drawing/2014/main" xmlns="" id="{4733815C-7B71-4957-A54D-A80E67E7C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7825" y="3411538"/>
            <a:ext cx="2098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chú phải bỏ học</a:t>
            </a:r>
          </a:p>
        </p:txBody>
      </p:sp>
      <p:sp>
        <p:nvSpPr>
          <p:cNvPr id="119856" name="Text Box 48">
            <a:extLst>
              <a:ext uri="{FF2B5EF4-FFF2-40B4-BE49-F238E27FC236}">
                <a16:creationId xmlns:a16="http://schemas.microsoft.com/office/drawing/2014/main" xmlns="" id="{3262EF73-0ACC-41EC-961C-337D93BB0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3413125"/>
            <a:ext cx="439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vì</a:t>
            </a:r>
          </a:p>
        </p:txBody>
      </p:sp>
      <p:sp>
        <p:nvSpPr>
          <p:cNvPr id="119857" name="Text Box 49">
            <a:extLst>
              <a:ext uri="{FF2B5EF4-FFF2-40B4-BE49-F238E27FC236}">
                <a16:creationId xmlns:a16="http://schemas.microsoft.com/office/drawing/2014/main" xmlns="" id="{69A45B90-2103-4F2F-9A6F-B535492A9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4311650"/>
            <a:ext cx="439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vì</a:t>
            </a:r>
          </a:p>
        </p:txBody>
      </p:sp>
      <p:sp>
        <p:nvSpPr>
          <p:cNvPr id="119858" name="Text Box 50">
            <a:extLst>
              <a:ext uri="{FF2B5EF4-FFF2-40B4-BE49-F238E27FC236}">
                <a16:creationId xmlns:a16="http://schemas.microsoft.com/office/drawing/2014/main" xmlns="" id="{43D5F536-97C0-4219-B5D3-E99F20AB3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208588"/>
            <a:ext cx="436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vì</a:t>
            </a:r>
          </a:p>
        </p:txBody>
      </p:sp>
      <p:sp>
        <p:nvSpPr>
          <p:cNvPr id="119859" name="Text Box 51">
            <a:extLst>
              <a:ext uri="{FF2B5EF4-FFF2-40B4-BE49-F238E27FC236}">
                <a16:creationId xmlns:a16="http://schemas.microsoft.com/office/drawing/2014/main" xmlns="" id="{8865E08D-0E67-4C48-B9B4-4A186D1E8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995738"/>
            <a:ext cx="17478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ta phải đổ bao ….. làm ra được</a:t>
            </a:r>
          </a:p>
        </p:txBody>
      </p:sp>
      <p:sp>
        <p:nvSpPr>
          <p:cNvPr id="119860" name="Text Box 52">
            <a:extLst>
              <a:ext uri="{FF2B5EF4-FFF2-40B4-BE49-F238E27FC236}">
                <a16:creationId xmlns:a16="http://schemas.microsoft.com/office/drawing/2014/main" xmlns="" id="{DBDD5240-8C62-48F4-9DF5-E602C0DE2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2363" y="5048250"/>
            <a:ext cx="16779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nó rất đắt và̀ hiếm</a:t>
            </a:r>
          </a:p>
        </p:txBody>
      </p:sp>
      <p:sp>
        <p:nvSpPr>
          <p:cNvPr id="119861" name="Text Box 53">
            <a:extLst>
              <a:ext uri="{FF2B5EF4-FFF2-40B4-BE49-F238E27FC236}">
                <a16:creationId xmlns:a16="http://schemas.microsoft.com/office/drawing/2014/main" xmlns="" id="{15FA9DEF-14F3-43DD-9990-4B5B89FD7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875" y="4295775"/>
            <a:ext cx="1897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Lúa gạo quý</a:t>
            </a:r>
          </a:p>
        </p:txBody>
      </p:sp>
      <p:sp>
        <p:nvSpPr>
          <p:cNvPr id="119862" name="Text Box 54">
            <a:extLst>
              <a:ext uri="{FF2B5EF4-FFF2-40B4-BE49-F238E27FC236}">
                <a16:creationId xmlns:a16="http://schemas.microsoft.com/office/drawing/2014/main" xmlns="" id="{6E6B15CB-6951-42BE-9A41-7B18C2C60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5925" y="5199063"/>
            <a:ext cx="1898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Vàng cũng quý</a:t>
            </a:r>
          </a:p>
        </p:txBody>
      </p:sp>
    </p:spTree>
  </p:cSld>
  <p:clrMapOvr>
    <a:masterClrMapping/>
  </p:clrMapOvr>
  <p:transition spd="slow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4" name="Picture 15" descr="Hình ảnh có liên quan">
            <a:extLst>
              <a:ext uri="{FF2B5EF4-FFF2-40B4-BE49-F238E27FC236}">
                <a16:creationId xmlns:a16="http://schemas.microsoft.com/office/drawing/2014/main" xmlns="" id="{B63FC121-79A8-4D38-8C9E-513BDCAE7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838" name="Text Box 6">
            <a:extLst>
              <a:ext uri="{FF2B5EF4-FFF2-40B4-BE49-F238E27FC236}">
                <a16:creationId xmlns:a16="http://schemas.microsoft.com/office/drawing/2014/main" xmlns="" id="{E30FB2BF-4218-4066-A458-FF4E396A7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9144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996600"/>
                </a:solidFill>
              </a:rPr>
              <a:t>III. </a:t>
            </a:r>
            <a:r>
              <a:rPr lang="en-US" altLang="en-US" sz="2400" u="sng">
                <a:solidFill>
                  <a:srgbClr val="996600"/>
                </a:solidFill>
              </a:rPr>
              <a:t>Luyện tập: </a:t>
            </a:r>
          </a:p>
        </p:txBody>
      </p:sp>
      <p:sp>
        <p:nvSpPr>
          <p:cNvPr id="120878" name="Text Box 46">
            <a:extLst>
              <a:ext uri="{FF2B5EF4-FFF2-40B4-BE49-F238E27FC236}">
                <a16:creationId xmlns:a16="http://schemas.microsoft.com/office/drawing/2014/main" xmlns="" id="{1C779CDC-CACD-449B-B350-53BB43D33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85201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u="sng">
                <a:solidFill>
                  <a:srgbClr val="996600"/>
                </a:solidFill>
              </a:rPr>
              <a:t>Bài 2:</a:t>
            </a:r>
            <a:r>
              <a:rPr lang="en-US" altLang="en-US" sz="2400">
                <a:solidFill>
                  <a:srgbClr val="996600"/>
                </a:solidFill>
              </a:rPr>
              <a:t> Từ một câu ghép đã dẫn ở bài tập 1, hãy tạo ra một câu ghép mới bằng cách </a:t>
            </a:r>
            <a:r>
              <a:rPr lang="en-US" altLang="en-US" sz="2400">
                <a:solidFill>
                  <a:srgbClr val="FF6600"/>
                </a:solidFill>
              </a:rPr>
              <a:t>thay đổi vị trí</a:t>
            </a:r>
            <a:r>
              <a:rPr lang="en-US" altLang="en-US" sz="2400">
                <a:solidFill>
                  <a:srgbClr val="996600"/>
                </a:solidFill>
              </a:rPr>
              <a:t> của các vế câu</a:t>
            </a:r>
          </a:p>
        </p:txBody>
      </p:sp>
      <p:sp>
        <p:nvSpPr>
          <p:cNvPr id="120879" name="Text Box 47">
            <a:extLst>
              <a:ext uri="{FF2B5EF4-FFF2-40B4-BE49-F238E27FC236}">
                <a16:creationId xmlns:a16="http://schemas.microsoft.com/office/drawing/2014/main" xmlns="" id="{9679E772-D0BF-4438-9FC8-ED20BA99E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624138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Tôi phải băm bèo thái khoai </a:t>
            </a:r>
            <a:r>
              <a:rPr lang="en-US" altLang="en-US" sz="2400">
                <a:solidFill>
                  <a:srgbClr val="0000FF"/>
                </a:solidFill>
              </a:rPr>
              <a:t>vì</a:t>
            </a:r>
            <a:r>
              <a:rPr lang="en-US" altLang="en-US" sz="2400">
                <a:solidFill>
                  <a:srgbClr val="CC0066"/>
                </a:solidFill>
              </a:rPr>
              <a:t> bố mẹ tôi nghèo.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0880" name="Text Box 48">
            <a:extLst>
              <a:ext uri="{FF2B5EF4-FFF2-40B4-BE49-F238E27FC236}">
                <a16:creationId xmlns:a16="http://schemas.microsoft.com/office/drawing/2014/main" xmlns="" id="{6A96458F-18FA-4103-A2A0-B07F52A03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098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a) Tôi phải băm bèo thái khoai </a:t>
            </a:r>
            <a:r>
              <a:rPr lang="en-US" altLang="en-US" sz="2400">
                <a:solidFill>
                  <a:srgbClr val="0000FF"/>
                </a:solidFill>
              </a:rPr>
              <a:t>vì</a:t>
            </a:r>
            <a:r>
              <a:rPr lang="en-US" altLang="en-US" sz="2400">
                <a:solidFill>
                  <a:srgbClr val="CC0066"/>
                </a:solidFill>
              </a:rPr>
              <a:t> gia đình tôi nghèo.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0881" name="Text Box 49">
            <a:extLst>
              <a:ext uri="{FF2B5EF4-FFF2-40B4-BE49-F238E27FC236}">
                <a16:creationId xmlns:a16="http://schemas.microsoft.com/office/drawing/2014/main" xmlns="" id="{0E206E3E-CFDD-48B3-950D-9D3D44DBC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246438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b) Chú phải bỏ học </a:t>
            </a:r>
            <a:r>
              <a:rPr lang="en-US" altLang="en-US" sz="2400">
                <a:solidFill>
                  <a:srgbClr val="0000FF"/>
                </a:solidFill>
              </a:rPr>
              <a:t>vì </a:t>
            </a:r>
            <a:r>
              <a:rPr lang="en-US" altLang="en-US" sz="2400">
                <a:solidFill>
                  <a:srgbClr val="CC0066"/>
                </a:solidFill>
              </a:rPr>
              <a:t>nhà nghèo quá.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0882" name="Text Box 50">
            <a:extLst>
              <a:ext uri="{FF2B5EF4-FFF2-40B4-BE49-F238E27FC236}">
                <a16:creationId xmlns:a16="http://schemas.microsoft.com/office/drawing/2014/main" xmlns="" id="{AC4A8B0E-973C-499B-B1CE-0569F9F12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088" y="3686175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    Chú phải bỏ học </a:t>
            </a:r>
            <a:r>
              <a:rPr lang="en-US" altLang="en-US" sz="2400">
                <a:solidFill>
                  <a:srgbClr val="0000FF"/>
                </a:solidFill>
              </a:rPr>
              <a:t>do</a:t>
            </a:r>
            <a:r>
              <a:rPr lang="en-US" altLang="en-US" sz="2400">
                <a:solidFill>
                  <a:srgbClr val="CC0066"/>
                </a:solidFill>
              </a:rPr>
              <a:t> nhà nghèo quá.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0883" name="Text Box 51">
            <a:extLst>
              <a:ext uri="{FF2B5EF4-FFF2-40B4-BE49-F238E27FC236}">
                <a16:creationId xmlns:a16="http://schemas.microsoft.com/office/drawing/2014/main" xmlns="" id="{52FC38C1-B80F-4077-A106-F5A7C602D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4343400"/>
            <a:ext cx="824388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c) </a:t>
            </a:r>
            <a:r>
              <a:rPr lang="en-US" altLang="en-US" sz="2400">
                <a:solidFill>
                  <a:srgbClr val="0000FF"/>
                </a:solidFill>
              </a:rPr>
              <a:t>Vì </a:t>
            </a:r>
            <a:r>
              <a:rPr lang="en-US" altLang="en-US" sz="2400">
                <a:solidFill>
                  <a:srgbClr val="CC0066"/>
                </a:solidFill>
              </a:rPr>
              <a:t>người ta phải đổ bao mồ hôi mới làm ra được lúa gạo </a:t>
            </a:r>
            <a:r>
              <a:rPr lang="en-US" altLang="en-US" sz="2400">
                <a:solidFill>
                  <a:srgbClr val="0000FF"/>
                </a:solidFill>
              </a:rPr>
              <a:t>nên</a:t>
            </a:r>
            <a:r>
              <a:rPr lang="en-US" altLang="en-US" sz="2400">
                <a:solidFill>
                  <a:srgbClr val="CC0066"/>
                </a:solidFill>
              </a:rPr>
              <a:t> nó rất quý. </a:t>
            </a:r>
            <a:r>
              <a:rPr lang="en-US" altLang="en-US" sz="2400">
                <a:solidFill>
                  <a:srgbClr val="0000FF"/>
                </a:solidFill>
              </a:rPr>
              <a:t>Vì</a:t>
            </a:r>
            <a:r>
              <a:rPr lang="en-US" altLang="en-US" sz="2400">
                <a:solidFill>
                  <a:srgbClr val="CC0066"/>
                </a:solidFill>
              </a:rPr>
              <a:t> vàng rất đắt và hiếm </a:t>
            </a:r>
            <a:r>
              <a:rPr lang="en-US" altLang="en-US" sz="2400">
                <a:solidFill>
                  <a:srgbClr val="0000FF"/>
                </a:solidFill>
              </a:rPr>
              <a:t>nên</a:t>
            </a:r>
            <a:r>
              <a:rPr lang="en-US" altLang="en-US" sz="2400">
                <a:solidFill>
                  <a:srgbClr val="CC0066"/>
                </a:solidFill>
              </a:rPr>
              <a:t> vàng cũng rất quý.</a:t>
            </a:r>
            <a:endParaRPr lang="en-US" altLang="en-US" sz="24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0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0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0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120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0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20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20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120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78" grpId="0"/>
      <p:bldP spid="120879" grpId="0"/>
      <p:bldP spid="120880" grpId="0"/>
      <p:bldP spid="120881" grpId="0"/>
      <p:bldP spid="120882" grpId="0"/>
      <p:bldP spid="1208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2" name="Picture 15" descr="Hình ảnh có liên quan">
            <a:extLst>
              <a:ext uri="{FF2B5EF4-FFF2-40B4-BE49-F238E27FC236}">
                <a16:creationId xmlns:a16="http://schemas.microsoft.com/office/drawing/2014/main" xmlns="" id="{39919382-7C6E-4466-B783-1E7371C3D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886" name="Text Box 6">
            <a:extLst>
              <a:ext uri="{FF2B5EF4-FFF2-40B4-BE49-F238E27FC236}">
                <a16:creationId xmlns:a16="http://schemas.microsoft.com/office/drawing/2014/main" xmlns="" id="{6155DC13-D048-4A6F-9773-56A841150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1600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996600"/>
                </a:solidFill>
              </a:rPr>
              <a:t>III. </a:t>
            </a:r>
            <a:r>
              <a:rPr lang="en-US" altLang="en-US" sz="2400" u="sng" dirty="0" err="1">
                <a:solidFill>
                  <a:srgbClr val="996600"/>
                </a:solidFill>
              </a:rPr>
              <a:t>Luyện</a:t>
            </a:r>
            <a:r>
              <a:rPr lang="en-US" altLang="en-US" sz="2400" u="sng" dirty="0">
                <a:solidFill>
                  <a:srgbClr val="996600"/>
                </a:solidFill>
              </a:rPr>
              <a:t> </a:t>
            </a:r>
            <a:r>
              <a:rPr lang="en-US" altLang="en-US" sz="2400" u="sng" dirty="0" err="1">
                <a:solidFill>
                  <a:srgbClr val="996600"/>
                </a:solidFill>
              </a:rPr>
              <a:t>tập</a:t>
            </a:r>
            <a:r>
              <a:rPr lang="en-US" altLang="en-US" sz="2400" u="sng" dirty="0">
                <a:solidFill>
                  <a:srgbClr val="996600"/>
                </a:solidFill>
              </a:rPr>
              <a:t>: </a:t>
            </a:r>
          </a:p>
        </p:txBody>
      </p:sp>
      <p:sp>
        <p:nvSpPr>
          <p:cNvPr id="122893" name="Text Box 13">
            <a:extLst>
              <a:ext uri="{FF2B5EF4-FFF2-40B4-BE49-F238E27FC236}">
                <a16:creationId xmlns:a16="http://schemas.microsoft.com/office/drawing/2014/main" xmlns="" id="{334FDC2E-CE57-405F-B086-A29892E53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2066925"/>
            <a:ext cx="8520113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altLang="en-US" sz="2400" u="sng" dirty="0" err="1">
                <a:solidFill>
                  <a:srgbClr val="996600"/>
                </a:solidFill>
              </a:rPr>
              <a:t>Bài</a:t>
            </a:r>
            <a:r>
              <a:rPr lang="en-US" altLang="en-US" sz="2400" u="sng" dirty="0">
                <a:solidFill>
                  <a:srgbClr val="996600"/>
                </a:solidFill>
              </a:rPr>
              <a:t> 3: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Chọn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quan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hệ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từ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trong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ngoặc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đơn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thích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hợp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với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mỗi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chỗ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trống</a:t>
            </a:r>
            <a:r>
              <a:rPr lang="en-US" altLang="en-US" sz="2400" dirty="0">
                <a:solidFill>
                  <a:srgbClr val="996600"/>
                </a:solidFill>
              </a:rPr>
              <a:t>. </a:t>
            </a:r>
            <a:r>
              <a:rPr lang="en-US" altLang="en-US" sz="2400" dirty="0" err="1">
                <a:solidFill>
                  <a:srgbClr val="996600"/>
                </a:solidFill>
              </a:rPr>
              <a:t>Giải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thích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vì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sao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em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chọn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quan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hệ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từ</a:t>
            </a:r>
            <a:r>
              <a:rPr lang="en-US" altLang="en-US" sz="2400" dirty="0">
                <a:solidFill>
                  <a:srgbClr val="996600"/>
                </a:solidFill>
              </a:rPr>
              <a:t> </a:t>
            </a:r>
            <a:r>
              <a:rPr lang="en-US" altLang="en-US" sz="2400" dirty="0" err="1">
                <a:solidFill>
                  <a:srgbClr val="996600"/>
                </a:solidFill>
              </a:rPr>
              <a:t>ấy</a:t>
            </a:r>
            <a:r>
              <a:rPr lang="en-US" altLang="en-US" sz="2400" dirty="0">
                <a:solidFill>
                  <a:srgbClr val="996600"/>
                </a:solidFill>
              </a:rPr>
              <a:t>.</a:t>
            </a:r>
          </a:p>
        </p:txBody>
      </p:sp>
      <p:sp>
        <p:nvSpPr>
          <p:cNvPr id="122894" name="Text Box 14">
            <a:extLst>
              <a:ext uri="{FF2B5EF4-FFF2-40B4-BE49-F238E27FC236}">
                <a16:creationId xmlns:a16="http://schemas.microsoft.com/office/drawing/2014/main" xmlns="" id="{F47AA49B-5CC5-443C-86D5-948D096FD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311525"/>
            <a:ext cx="594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a)    …   thời tiết thuận nên lúa tốt.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2895" name="Text Box 15">
            <a:extLst>
              <a:ext uri="{FF2B5EF4-FFF2-40B4-BE49-F238E27FC236}">
                <a16:creationId xmlns:a16="http://schemas.microsoft.com/office/drawing/2014/main" xmlns="" id="{43A0D253-CE49-4CA0-A3C4-46340D950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916363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CC0066"/>
                </a:solidFill>
              </a:rPr>
              <a:t>b)   …  thời tiết không thuận nên lúa xấu.</a:t>
            </a:r>
            <a:endParaRPr lang="en-US" altLang="en-US" sz="2400">
              <a:solidFill>
                <a:srgbClr val="0000FF"/>
              </a:solidFill>
            </a:endParaRPr>
          </a:p>
        </p:txBody>
      </p:sp>
      <p:sp>
        <p:nvSpPr>
          <p:cNvPr id="122896" name="Text Box 16">
            <a:extLst>
              <a:ext uri="{FF2B5EF4-FFF2-40B4-BE49-F238E27FC236}">
                <a16:creationId xmlns:a16="http://schemas.microsoft.com/office/drawing/2014/main" xmlns="" id="{C46785A3-9421-4E4A-BC14-66F172181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1816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/>
            <a:r>
              <a:rPr lang="en-US" altLang="en-US" sz="2400" i="1">
                <a:solidFill>
                  <a:srgbClr val="0000FF"/>
                </a:solidFill>
              </a:rPr>
              <a:t>(tại, nhờ)</a:t>
            </a:r>
          </a:p>
        </p:txBody>
      </p:sp>
      <p:sp>
        <p:nvSpPr>
          <p:cNvPr id="122897" name="Text Box 17">
            <a:extLst>
              <a:ext uri="{FF2B5EF4-FFF2-40B4-BE49-F238E27FC236}">
                <a16:creationId xmlns:a16="http://schemas.microsoft.com/office/drawing/2014/main" xmlns="" id="{0FA0D6F2-A4A8-4290-B0C2-D742C10AE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4025" y="3317875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0000FF"/>
                </a:solidFill>
              </a:rPr>
              <a:t>Nhờ</a:t>
            </a:r>
          </a:p>
        </p:txBody>
      </p:sp>
      <p:sp>
        <p:nvSpPr>
          <p:cNvPr id="122898" name="Text Box 18">
            <a:extLst>
              <a:ext uri="{FF2B5EF4-FFF2-40B4-BE49-F238E27FC236}">
                <a16:creationId xmlns:a16="http://schemas.microsoft.com/office/drawing/2014/main" xmlns="" id="{704B0CDE-C590-4022-A3AC-29B71C127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900488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/>
            <a:r>
              <a:rPr lang="en-US" altLang="en-US" sz="2400">
                <a:solidFill>
                  <a:srgbClr val="0000FF"/>
                </a:solidFill>
              </a:rPr>
              <a:t>Tại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122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22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122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3" grpId="0"/>
      <p:bldP spid="122894" grpId="0"/>
      <p:bldP spid="122895" grpId="0"/>
      <p:bldP spid="122896" grpId="0"/>
      <p:bldP spid="122897" grpId="0"/>
      <p:bldP spid="12289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85&quot;/&gt;&lt;/object&gt;&lt;object type=&quot;3&quot; unique_id=&quot;10005&quot;&gt;&lt;property id=&quot;20148&quot; value=&quot;5&quot;/&gt;&lt;property id=&quot;20300&quot; value=&quot;Slide 2&quot;/&gt;&lt;property id=&quot;20307&quot; value=&quot;273&quot;/&gt;&lt;/object&gt;&lt;object type=&quot;3&quot; unique_id=&quot;10006&quot;&gt;&lt;property id=&quot;20148&quot; value=&quot;5&quot;/&gt;&lt;property id=&quot;20300&quot; value=&quot;Slide 3&quot;/&gt;&lt;property id=&quot;20307&quot; value=&quot;287&quot;/&gt;&lt;/object&gt;&lt;object type=&quot;3&quot; unique_id=&quot;10007&quot;&gt;&lt;property id=&quot;20148&quot; value=&quot;5&quot;/&gt;&lt;property id=&quot;20300&quot; value=&quot;Slide 4&quot;/&gt;&lt;property id=&quot;20307&quot; value=&quot;275&quot;/&gt;&lt;/object&gt;&lt;object type=&quot;3&quot; unique_id=&quot;10008&quot;&gt;&lt;property id=&quot;20148&quot; value=&quot;5&quot;/&gt;&lt;property id=&quot;20300&quot; value=&quot;Slide 5&quot;/&gt;&lt;property id=&quot;20307&quot; value=&quot;276&quot;/&gt;&lt;/object&gt;&lt;object type=&quot;3&quot; unique_id=&quot;10009&quot;&gt;&lt;property id=&quot;20148&quot; value=&quot;5&quot;/&gt;&lt;property id=&quot;20300&quot; value=&quot;Slide 6&quot;/&gt;&lt;property id=&quot;20307&quot; value=&quot;289&quot;/&gt;&lt;/object&gt;&lt;object type=&quot;3&quot; unique_id=&quot;10010&quot;&gt;&lt;property id=&quot;20148&quot; value=&quot;5&quot;/&gt;&lt;property id=&quot;20300&quot; value=&quot;Slide 7&quot;/&gt;&lt;property id=&quot;20307&quot; value=&quot;277&quot;/&gt;&lt;/object&gt;&lt;object type=&quot;3&quot; unique_id=&quot;10011&quot;&gt;&lt;property id=&quot;20148&quot; value=&quot;5&quot;/&gt;&lt;property id=&quot;20300&quot; value=&quot;Slide 8&quot;/&gt;&lt;property id=&quot;20307&quot; value=&quot;278&quot;/&gt;&lt;/object&gt;&lt;object type=&quot;3&quot; unique_id=&quot;10012&quot;&gt;&lt;property id=&quot;20148&quot; value=&quot;5&quot;/&gt;&lt;property id=&quot;20300&quot; value=&quot;Slide 9&quot;/&gt;&lt;property id=&quot;20307&quot; value=&quot;279&quot;/&gt;&lt;/object&gt;&lt;object type=&quot;3&quot; unique_id=&quot;10013&quot;&gt;&lt;property id=&quot;20148&quot; value=&quot;5&quot;/&gt;&lt;property id=&quot;20300&quot; value=&quot;Slide 10&quot;/&gt;&lt;property id=&quot;20307&quot; value=&quot;280&quot;/&gt;&lt;/object&gt;&lt;object type=&quot;3&quot; unique_id=&quot;10014&quot;&gt;&lt;property id=&quot;20148&quot; value=&quot;5&quot;/&gt;&lt;property id=&quot;20300&quot; value=&quot;Slide 11&quot;/&gt;&lt;property id=&quot;20307&quot; value=&quot;286&quot;/&gt;&lt;/object&gt;&lt;object type=&quot;3&quot; unique_id=&quot;10015&quot;&gt;&lt;property id=&quot;20148&quot; value=&quot;5&quot;/&gt;&lt;property id=&quot;20300&quot; value=&quot;Slide 12&quot;/&gt;&lt;property id=&quot;20307&quot; value=&quot;282&quot;/&gt;&lt;/object&gt;&lt;object type=&quot;3&quot; unique_id=&quot;10016&quot;&gt;&lt;property id=&quot;20148&quot; value=&quot;5&quot;/&gt;&lt;property id=&quot;20300&quot; value=&quot;Slide 13&quot;/&gt;&lt;property id=&quot;20307&quot; value=&quot;28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1467</TotalTime>
  <Words>904</Words>
  <Application>Microsoft Office PowerPoint</Application>
  <PresentationFormat>On-screen Show (4:3)</PresentationFormat>
  <Paragraphs>96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Ghi nhớ</dc:title>
  <dc:creator>Vicom</dc:creator>
  <cp:lastModifiedBy>admin</cp:lastModifiedBy>
  <cp:revision>148</cp:revision>
  <dcterms:created xsi:type="dcterms:W3CDTF">2007-01-21T13:17:16Z</dcterms:created>
  <dcterms:modified xsi:type="dcterms:W3CDTF">2021-01-25T02:01:15Z</dcterms:modified>
</cp:coreProperties>
</file>