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85" r:id="rId2"/>
    <p:sldId id="299" r:id="rId3"/>
    <p:sldId id="301" r:id="rId4"/>
    <p:sldId id="302" r:id="rId5"/>
    <p:sldId id="266" r:id="rId6"/>
    <p:sldId id="265" r:id="rId7"/>
    <p:sldId id="291" r:id="rId8"/>
    <p:sldId id="294" r:id="rId9"/>
    <p:sldId id="297" r:id="rId10"/>
    <p:sldId id="276" r:id="rId11"/>
    <p:sldId id="270" r:id="rId12"/>
    <p:sldId id="280" r:id="rId13"/>
    <p:sldId id="303" r:id="rId14"/>
    <p:sldId id="28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Nơi giữ chỗ cho Ngà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B07B-8CF2-478B-86FB-45EC4574DCAF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4" name="Nơi giữ chỗ cho Hình ảnh của Bản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ơi giữ chỗ cho Ghi ch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162AD-CB76-4CC1-A32A-54D2F47B18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78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62AD-CB76-4CC1-A32A-54D2F47B18C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60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62AD-CB76-4CC1-A32A-54D2F47B18C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13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62AD-CB76-4CC1-A32A-54D2F47B18C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06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62AD-CB76-4CC1-A32A-54D2F47B18C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21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62AD-CB76-4CC1-A32A-54D2F47B18C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95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62AD-CB76-4CC1-A32A-54D2F47B18C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55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62AD-CB76-4CC1-A32A-54D2F47B18C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0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62AD-CB76-4CC1-A32A-54D2F47B18C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26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62AD-CB76-4CC1-A32A-54D2F47B18C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3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62AD-CB76-4CC1-A32A-54D2F47B18C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C9DA0F6-53AD-4566-A3EE-BF543D0D0BCA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EFA0F85-E23A-4B51-A0D0-74E34EB500F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012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DA0F6-53AD-4566-A3EE-BF543D0D0BCA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A0F85-E23A-4B51-A0D0-74E34EB50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99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DA0F6-53AD-4566-A3EE-BF543D0D0BCA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A0F85-E23A-4B51-A0D0-74E34EB50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9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DA0F6-53AD-4566-A3EE-BF543D0D0BCA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A0F85-E23A-4B51-A0D0-74E34EB50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0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DA0F6-53AD-4566-A3EE-BF543D0D0BCA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A0F85-E23A-4B51-A0D0-74E34EB500F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45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DA0F6-53AD-4566-A3EE-BF543D0D0BCA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A0F85-E23A-4B51-A0D0-74E34EB50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37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DA0F6-53AD-4566-A3EE-BF543D0D0BCA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A0F85-E23A-4B51-A0D0-74E34EB50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63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DA0F6-53AD-4566-A3EE-BF543D0D0BCA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A0F85-E23A-4B51-A0D0-74E34EB50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37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DA0F6-53AD-4566-A3EE-BF543D0D0BCA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A0F85-E23A-4B51-A0D0-74E34EB50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79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DA0F6-53AD-4566-A3EE-BF543D0D0BCA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A0F85-E23A-4B51-A0D0-74E34EB50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91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DA0F6-53AD-4566-A3EE-BF543D0D0BCA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A0F85-E23A-4B51-A0D0-74E34EB50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59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8C9DA0F6-53AD-4566-A3EE-BF543D0D0BCA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8EFA0F85-E23A-4B51-A0D0-74E34EB50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22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gif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gif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gif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2.m4a"/><Relationship Id="rId7" Type="http://schemas.openxmlformats.org/officeDocument/2006/relationships/image" Target="../media/image1.gif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media14.m4a"/><Relationship Id="rId7" Type="http://schemas.openxmlformats.org/officeDocument/2006/relationships/image" Target="../media/image18.jpeg"/><Relationship Id="rId12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openxmlformats.org/officeDocument/2006/relationships/audio" Target="../media/audio1.wav"/><Relationship Id="rId11" Type="http://schemas.openxmlformats.org/officeDocument/2006/relationships/image" Target="../media/image15.gif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1.gif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png"/><Relationship Id="rId3" Type="http://schemas.openxmlformats.org/officeDocument/2006/relationships/audio" Target="../media/media5.m4a"/><Relationship Id="rId7" Type="http://schemas.openxmlformats.org/officeDocument/2006/relationships/image" Target="../media/image7.jpg"/><Relationship Id="rId12" Type="http://schemas.openxmlformats.org/officeDocument/2006/relationships/image" Target="../media/image12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3.png"/><Relationship Id="rId10" Type="http://schemas.openxmlformats.org/officeDocument/2006/relationships/image" Target="../media/image10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jp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8.jpg"/><Relationship Id="rId3" Type="http://schemas.openxmlformats.org/officeDocument/2006/relationships/audio" Target="../media/media6.m4a"/><Relationship Id="rId7" Type="http://schemas.openxmlformats.org/officeDocument/2006/relationships/image" Target="../media/image11.jpg"/><Relationship Id="rId12" Type="http://schemas.openxmlformats.org/officeDocument/2006/relationships/image" Target="../media/image7.jp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3.png"/><Relationship Id="rId10" Type="http://schemas.openxmlformats.org/officeDocument/2006/relationships/image" Target="../media/image10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jp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WordArt 20"/>
          <p:cNvSpPr>
            <a:spLocks noChangeArrowheads="1" noChangeShapeType="1" noTextEdit="1"/>
          </p:cNvSpPr>
          <p:nvPr/>
        </p:nvSpPr>
        <p:spPr bwMode="auto">
          <a:xfrm>
            <a:off x="2895600" y="838200"/>
            <a:ext cx="3886200" cy="250264"/>
          </a:xfrm>
          <a:prstGeom prst="rect">
            <a:avLst/>
          </a:prstGeom>
        </p:spPr>
        <p:txBody>
          <a:bodyPr wrap="none" lIns="91435" tIns="45718" rIns="91435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vi-VN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vi-VN" sz="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CHƯƠNG </a:t>
            </a:r>
            <a:r>
              <a:rPr lang="vi-VN" sz="9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TRÌNH</a:t>
            </a:r>
            <a:r>
              <a:rPr lang="vi-VN" sz="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HỌC TRỰC TUYẾN </a:t>
            </a:r>
            <a:r>
              <a:rPr lang="vi-VN" sz="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   </a:t>
            </a:r>
            <a:endParaRPr lang="en-US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chemeClr val="tx2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" name="WordArt 20">
            <a:extLst>
              <a:ext uri="{FF2B5EF4-FFF2-40B4-BE49-F238E27FC236}">
                <a16:creationId xmlns:a16="http://schemas.microsoft.com/office/drawing/2014/main" xmlns="" id="{8CA8434D-72DD-4BC2-98EE-EF073D0CDB8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4598" y="2327678"/>
            <a:ext cx="4419601" cy="387821"/>
          </a:xfrm>
          <a:prstGeom prst="rect">
            <a:avLst/>
          </a:prstGeom>
        </p:spPr>
        <p:txBody>
          <a:bodyPr wrap="none" lIns="91435" tIns="45718" rIns="91435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vi-VN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Luyện từ và </a:t>
            </a:r>
            <a:r>
              <a:rPr lang="vi-VN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câu</a:t>
            </a:r>
            <a:endParaRPr lang="en-US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B2E8C50-7744-4911-A7E4-C8A099E509DD}"/>
              </a:ext>
            </a:extLst>
          </p:cNvPr>
          <p:cNvSpPr txBox="1"/>
          <p:nvPr/>
        </p:nvSpPr>
        <p:spPr>
          <a:xfrm>
            <a:off x="2022865" y="1512639"/>
            <a:ext cx="5631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2"/>
                </a:solidFill>
              </a:rPr>
              <a:t>MÔN TIẾNG VIỆT LỚP 2</a:t>
            </a:r>
            <a:endParaRPr lang="en-GB" sz="3200" b="1" dirty="0">
              <a:solidFill>
                <a:schemeClr val="accent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86A3FF3-4EA1-4D19-8B23-99D03668490C}"/>
              </a:ext>
            </a:extLst>
          </p:cNvPr>
          <p:cNvSpPr txBox="1"/>
          <p:nvPr/>
        </p:nvSpPr>
        <p:spPr>
          <a:xfrm>
            <a:off x="1998282" y="3505200"/>
            <a:ext cx="51026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Mở rộng vốn từ:</a:t>
            </a:r>
          </a:p>
          <a:p>
            <a:pPr algn="ctr"/>
            <a:r>
              <a:rPr lang="vi-VN" sz="2400" b="1" dirty="0">
                <a:solidFill>
                  <a:srgbClr val="FF0000"/>
                </a:solidFill>
              </a:rPr>
              <a:t>Từ ngữ về loài chim</a:t>
            </a:r>
          </a:p>
          <a:p>
            <a:pPr algn="ctr"/>
            <a:r>
              <a:rPr lang="vi-VN" sz="2400" b="1" dirty="0">
                <a:solidFill>
                  <a:srgbClr val="FF0000"/>
                </a:solidFill>
              </a:rPr>
              <a:t>Đặt và trả lời câu hỏi Ở đâu?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2" name="WordArt 20">
            <a:extLst>
              <a:ext uri="{FF2B5EF4-FFF2-40B4-BE49-F238E27FC236}">
                <a16:creationId xmlns:a16="http://schemas.microsoft.com/office/drawing/2014/main" xmlns="" id="{8CA8434D-72DD-4BC2-98EE-EF073D0CDB8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69110" y="2887115"/>
            <a:ext cx="1600201" cy="298602"/>
          </a:xfrm>
          <a:prstGeom prst="rect">
            <a:avLst/>
          </a:prstGeom>
        </p:spPr>
        <p:txBody>
          <a:bodyPr wrap="none" lIns="91435" tIns="45718" rIns="91435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vi-VN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</a:t>
            </a:r>
            <a:r>
              <a:rPr lang="vi-VN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uần 21 </a:t>
            </a:r>
            <a:endParaRPr lang="en-US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3" name="Picture 32" descr="Bellcol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81569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2" descr="Bellcol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619" y="330851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3" descr="blumen-pflanzen04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530426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3" descr="blumen-pflanzen04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30426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85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1"/>
            <a:ext cx="8229600" cy="4419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 CHƠI “ GIẢI CÂU ĐỐ”</a:t>
            </a:r>
          </a:p>
          <a:p>
            <a:pPr algn="ctr">
              <a:buNone/>
            </a:pPr>
            <a:r>
              <a:rPr lang="vi-V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14350" indent="-514350" algn="ctr">
              <a:buNone/>
            </a:pPr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AutoNum type="alphaLcPeriod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2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81569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2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76" y="3048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4268789"/>
            <a:ext cx="1244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210051"/>
            <a:ext cx="1244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4268789"/>
            <a:ext cx="1244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475" y="4889501"/>
            <a:ext cx="1244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31" y="2971800"/>
            <a:ext cx="1244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70086"/>
            <a:ext cx="1244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094" y="3627261"/>
            <a:ext cx="1244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157" y="4013537"/>
            <a:ext cx="1244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98"/>
    </mc:Choice>
    <mc:Fallback xmlns="">
      <p:transition spd="slow" advTm="25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 bwMode="auto">
          <a:xfrm>
            <a:off x="899242" y="1676400"/>
            <a:ext cx="7404100" cy="398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85800" y="381000"/>
            <a:ext cx="76200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gì hiền dịu dễ thương</a:t>
            </a:r>
          </a:p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Mang danh biểu tượng bốn phương hòa bình 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86400" y="5771052"/>
            <a:ext cx="25146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 bồ câu trắng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22"/>
    </mc:Choice>
    <mc:Fallback xmlns="">
      <p:transition spd="slow" advTm="25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609600"/>
            <a:ext cx="56388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1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dirty="0">
                <a:latin typeface="Times New Roman" pitchFamily="18" charset="0"/>
                <a:cs typeface="Times New Roman" pitchFamily="18" charset="0"/>
              </a:rPr>
            </a:br>
            <a:r>
              <a:rPr lang="vi-VN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gì đẹp nhất loài chim</a:t>
            </a:r>
            <a:r>
              <a:rPr lang="vi-VN" sz="3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3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Đuôi xòe rực rỡ như nghìn cánh hoa </a:t>
            </a:r>
            <a:r>
              <a:rPr lang="vi-VN" sz="3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vi-VN" dirty="0">
                <a:solidFill>
                  <a:schemeClr val="tx1"/>
                </a:solidFill>
              </a:rPr>
              <a:t/>
            </a:r>
            <a:br>
              <a:rPr lang="vi-VN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 bwMode="auto">
          <a:xfrm>
            <a:off x="1935725" y="1905000"/>
            <a:ext cx="5882149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2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81569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2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007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72200" y="6096000"/>
            <a:ext cx="17526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 công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05"/>
    </mc:Choice>
    <mc:Fallback xmlns="">
      <p:transition spd="slow" advTm="19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762000"/>
            <a:ext cx="1981200" cy="9906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vi-V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vi-V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1" y="2057400"/>
            <a:ext cx="7404653" cy="175260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34290" indent="0">
              <a:buNone/>
            </a:pP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2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50"/>
    </mc:Choice>
    <mc:Fallback xmlns="">
      <p:transition spd="slow" advTm="15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005841" y="-52543"/>
            <a:ext cx="7363460" cy="3853834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2100" b="1" kern="10" dirty="0">
                <a:ln w="9525">
                  <a:solidFill>
                    <a:srgbClr val="0D0D0D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7F7F7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vi-VN" sz="2100" b="1" kern="10" dirty="0">
                <a:ln w="9525">
                  <a:solidFill>
                    <a:srgbClr val="0D0D0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7F7F7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</a:t>
            </a:r>
            <a:endParaRPr lang="en-US" sz="2100" b="1" kern="10" dirty="0">
              <a:ln w="9525">
                <a:solidFill>
                  <a:srgbClr val="0D0D0D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7F7F7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100" b="1" kern="10" dirty="0">
                <a:ln w="9525">
                  <a:solidFill>
                    <a:srgbClr val="0D0D0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7F7F7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b="1" kern="10" dirty="0" err="1">
                <a:ln w="9525">
                  <a:solidFill>
                    <a:srgbClr val="0D0D0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7F7F7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100" b="1" kern="10" dirty="0">
                <a:ln w="9525">
                  <a:solidFill>
                    <a:srgbClr val="0D0D0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7F7F7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0" dirty="0" err="1">
                <a:ln w="9525">
                  <a:solidFill>
                    <a:srgbClr val="0D0D0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7F7F7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vi-VN" sz="2100" b="1" kern="10" dirty="0">
                <a:ln w="9525">
                  <a:solidFill>
                    <a:srgbClr val="0D0D0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7F7F7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52683">
            <a:off x="232569" y="1981994"/>
            <a:ext cx="1008062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8272">
            <a:off x="61608" y="3180866"/>
            <a:ext cx="1265237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709">
            <a:off x="7535863" y="3090863"/>
            <a:ext cx="6858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709">
            <a:off x="8232775" y="2870200"/>
            <a:ext cx="6858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74613"/>
            <a:ext cx="8572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0" y="15875"/>
            <a:ext cx="8572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74613"/>
            <a:ext cx="8572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695325"/>
            <a:ext cx="8572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01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89"/>
    </mc:Choice>
    <mc:Fallback xmlns="">
      <p:transition spd="slow" advTm="14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E6333947-C330-46AA-9128-6F406A109288}"/>
              </a:ext>
            </a:extLst>
          </p:cNvPr>
          <p:cNvSpPr txBox="1">
            <a:spLocks/>
          </p:cNvSpPr>
          <p:nvPr/>
        </p:nvSpPr>
        <p:spPr>
          <a:xfrm>
            <a:off x="381000" y="198437"/>
            <a:ext cx="8229600" cy="5668963"/>
          </a:xfrm>
          <a:prstGeom prst="rect">
            <a:avLst/>
          </a:prstGeom>
        </p:spPr>
        <p:txBody>
          <a:bodyPr/>
          <a:lstStyle>
            <a:lvl1pPr marL="171450" indent="-13716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2012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1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3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5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7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rbel" pitchFamily="34" charset="0"/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 		</a:t>
            </a:r>
            <a:r>
              <a:rPr lang="en-US" sz="24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>
              <a:buFont typeface="Corbel" pitchFamily="34" charset="0"/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khoa/27 </a:t>
            </a:r>
            <a:endParaRPr lang="vi-VN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Corbel" pitchFamily="34" charset="0"/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Corbel" pitchFamily="34" charset="0"/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Corbel" pitchFamily="34" charset="0"/>
              <a:buNone/>
            </a:pPr>
            <a:endParaRPr lang="vi-VN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vi-VN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40530C2-9580-4FD4-8004-95527ED900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121" y="685800"/>
            <a:ext cx="1981200" cy="2362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C18816-B7AC-401D-986B-39BE6A23F8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1201" y="832720"/>
            <a:ext cx="2362200" cy="20683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1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7"/>
    </mc:Choice>
    <mc:Fallback xmlns="">
      <p:transition spd="slow" advTm="7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D68F9C-6E87-4D2A-A61D-9A0E286F6516}"/>
              </a:ext>
            </a:extLst>
          </p:cNvPr>
          <p:cNvSpPr txBox="1"/>
          <p:nvPr/>
        </p:nvSpPr>
        <p:spPr>
          <a:xfrm>
            <a:off x="3813304" y="1295400"/>
            <a:ext cx="1745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en-GB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6C63510-66D8-4621-ACBD-A31F574EBA5E}"/>
              </a:ext>
            </a:extLst>
          </p:cNvPr>
          <p:cNvSpPr/>
          <p:nvPr/>
        </p:nvSpPr>
        <p:spPr>
          <a:xfrm>
            <a:off x="914399" y="2362200"/>
            <a:ext cx="7543800" cy="762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được tên một số loài chim theo nhóm thích hợp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9289677-2CCC-4D59-A394-C19DCB180A54}"/>
              </a:ext>
            </a:extLst>
          </p:cNvPr>
          <p:cNvSpPr/>
          <p:nvPr/>
        </p:nvSpPr>
        <p:spPr>
          <a:xfrm>
            <a:off x="990600" y="3733800"/>
            <a:ext cx="7543800" cy="76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và trả lời được câu hỏi Ở đâu?</a:t>
            </a:r>
            <a:endParaRPr lang="en-GB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3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530426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3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13142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2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81569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2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31285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6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1"/>
    </mc:Choice>
    <mc:Fallback xmlns="">
      <p:transition spd="slow" advTm="9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C22203D-2BAC-4421-AC39-FA1D4407BBFA}"/>
              </a:ext>
            </a:extLst>
          </p:cNvPr>
          <p:cNvSpPr/>
          <p:nvPr/>
        </p:nvSpPr>
        <p:spPr>
          <a:xfrm>
            <a:off x="1219200" y="723900"/>
            <a:ext cx="7010400" cy="1371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Xếp tên các loài chim trong ngoặc đơn vào nhóm thích hợp theo mẫu:</a:t>
            </a:r>
          </a:p>
          <a:p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cú mèo, gõ kiến, chim sâu, cuốc, quạ, vàng anh )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84BB029B-BF46-4EEE-A105-0781321681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410028"/>
              </p:ext>
            </p:extLst>
          </p:nvPr>
        </p:nvGraphicFramePr>
        <p:xfrm>
          <a:off x="1297117" y="2514600"/>
          <a:ext cx="7010400" cy="2701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6800">
                  <a:extLst>
                    <a:ext uri="{9D8B030D-6E8A-4147-A177-3AD203B41FA5}">
                      <a16:colId xmlns:a16="http://schemas.microsoft.com/office/drawing/2014/main" xmlns="" val="3711374855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xmlns="" val="2091140176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xmlns="" val="658378106"/>
                    </a:ext>
                  </a:extLst>
                </a:gridCol>
              </a:tblGrid>
              <a:tr h="666750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 tên theo </a:t>
                      </a:r>
                    </a:p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hình dáng</a:t>
                      </a:r>
                      <a:endParaRPr lang="en-GB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 tên theo </a:t>
                      </a:r>
                    </a:p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 kêu</a:t>
                      </a:r>
                      <a:endParaRPr lang="en-GB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 tên theo cách</a:t>
                      </a:r>
                    </a:p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iếm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GB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205994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pPr algn="ctr"/>
                      <a:endParaRPr lang="vi-VN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chim cánh cụt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tu hú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bói cá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50329173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994124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84048475"/>
                  </a:ext>
                </a:extLst>
              </a:tr>
            </a:tbl>
          </a:graphicData>
        </a:graphic>
      </p:graphicFrame>
      <p:pic>
        <p:nvPicPr>
          <p:cNvPr id="7" name="Picture 32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2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017" y="5615325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64"/>
    </mc:Choice>
    <mc:Fallback xmlns="">
      <p:transition spd="slow" advTm="33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22" y="2681152"/>
            <a:ext cx="2795512" cy="184514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04800" y="4171890"/>
            <a:ext cx="990600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705" y="2683609"/>
            <a:ext cx="2880964" cy="189066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195703" y="4171890"/>
            <a:ext cx="984336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041" y="2681152"/>
            <a:ext cx="2643542" cy="19143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231411" y="4248090"/>
            <a:ext cx="1236189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2" y="4738734"/>
            <a:ext cx="2811342" cy="19058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251366" y="6167735"/>
            <a:ext cx="819111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704" y="4738734"/>
            <a:ext cx="2886008" cy="189066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3219587" y="6229290"/>
            <a:ext cx="862366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46" y="4718998"/>
            <a:ext cx="2643541" cy="189066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7551690" y="6184817"/>
            <a:ext cx="1309687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43C8F9C6-2798-45A0-B74C-46946884B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04800" y="381000"/>
            <a:ext cx="2743200" cy="21565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F793623A-C073-4678-8C1F-B2B6200BE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257549" y="400050"/>
            <a:ext cx="2743199" cy="21565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xmlns="" id="{D43A622C-B1D4-462A-AEB3-D1BC7C8DA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205041" y="400050"/>
            <a:ext cx="2634159" cy="220946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2B1A2B4-4141-4FB9-8712-D31436CBAAE4}"/>
              </a:ext>
            </a:extLst>
          </p:cNvPr>
          <p:cNvSpPr txBox="1"/>
          <p:nvPr/>
        </p:nvSpPr>
        <p:spPr>
          <a:xfrm>
            <a:off x="4476747" y="2137454"/>
            <a:ext cx="1524001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2000" b="1" dirty="0" err="1"/>
              <a:t>Chim</a:t>
            </a:r>
            <a:r>
              <a:rPr lang="en-US" sz="2000" b="1" dirty="0"/>
              <a:t> </a:t>
            </a:r>
            <a:r>
              <a:rPr lang="en-US" sz="2000" b="1" dirty="0" err="1"/>
              <a:t>tu</a:t>
            </a:r>
            <a:r>
              <a:rPr lang="en-US" sz="2000" b="1" dirty="0"/>
              <a:t> </a:t>
            </a:r>
            <a:r>
              <a:rPr lang="en-US" sz="2000" b="1" dirty="0" err="1"/>
              <a:t>hú</a:t>
            </a:r>
            <a:endParaRPr lang="en-US" sz="20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C5C2A82-9730-4B94-A3FB-247C76A68FD1}"/>
              </a:ext>
            </a:extLst>
          </p:cNvPr>
          <p:cNvSpPr txBox="1"/>
          <p:nvPr/>
        </p:nvSpPr>
        <p:spPr>
          <a:xfrm>
            <a:off x="7219946" y="2137454"/>
            <a:ext cx="1579089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9BE0AB3-791B-4350-ADD7-171D4096CED0}"/>
              </a:ext>
            </a:extLst>
          </p:cNvPr>
          <p:cNvSpPr txBox="1"/>
          <p:nvPr/>
        </p:nvSpPr>
        <p:spPr>
          <a:xfrm>
            <a:off x="1219200" y="372927"/>
            <a:ext cx="1676400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66"/>
    </mc:Choice>
    <mc:Fallback xmlns="">
      <p:transition spd="slow" advTm="25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799205"/>
              </p:ext>
            </p:extLst>
          </p:nvPr>
        </p:nvGraphicFramePr>
        <p:xfrm>
          <a:off x="366453" y="292446"/>
          <a:ext cx="8472747" cy="626075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8242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242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242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8946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itchFamily="18" charset="0"/>
                          <a:cs typeface="Times New Roman" pitchFamily="18" charset="0"/>
                        </a:rPr>
                        <a:t>Gọi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dáng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itchFamily="18" charset="0"/>
                          <a:cs typeface="Times New Roman" pitchFamily="18" charset="0"/>
                        </a:rPr>
                        <a:t>Gọi</a:t>
                      </a:r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endParaRPr lang="en-US" sz="20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tiếng</a:t>
                      </a:r>
                      <a:r>
                        <a:rPr lang="en-US" sz="2000" b="1" kern="12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kêu</a:t>
                      </a:r>
                      <a:endParaRPr lang="en-US" sz="2000" b="1" kern="1200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itchFamily="18" charset="0"/>
                          <a:cs typeface="Times New Roman" pitchFamily="18" charset="0"/>
                        </a:rPr>
                        <a:t>Gọi</a:t>
                      </a:r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2000" b="1" kern="12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cách</a:t>
                      </a:r>
                      <a:r>
                        <a:rPr lang="en-US" sz="2000" b="1" kern="12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kiếm</a:t>
                      </a:r>
                      <a:r>
                        <a:rPr lang="en-US" sz="2000" b="1" kern="12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ăn</a:t>
                      </a:r>
                      <a:endParaRPr lang="en-US" sz="2000" b="1" kern="1200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71287"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65DA5082-8E29-47F0-A71C-61C53B709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5463" y="1143000"/>
            <a:ext cx="2602537" cy="1676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88481DE-0FF6-40C5-98A0-F7A60D1A1345}"/>
              </a:ext>
            </a:extLst>
          </p:cNvPr>
          <p:cNvSpPr txBox="1"/>
          <p:nvPr/>
        </p:nvSpPr>
        <p:spPr>
          <a:xfrm>
            <a:off x="1585653" y="2514600"/>
            <a:ext cx="1481681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cụt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67C5DAD-5136-46C7-B5E8-E4ACF96A51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63" y="2867939"/>
            <a:ext cx="2643541" cy="178026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FE4E1AF-BDF5-4FA8-9780-ADEB5C12EFB4}"/>
              </a:ext>
            </a:extLst>
          </p:cNvPr>
          <p:cNvSpPr txBox="1"/>
          <p:nvPr/>
        </p:nvSpPr>
        <p:spPr>
          <a:xfrm>
            <a:off x="1797940" y="4259098"/>
            <a:ext cx="1309687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6959BBC-A248-4F3C-BEB6-13D905DED7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63" y="4737049"/>
            <a:ext cx="2643541" cy="184514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958588B-3422-49BE-A6F7-F9DD82E461EA}"/>
              </a:ext>
            </a:extLst>
          </p:cNvPr>
          <p:cNvSpPr txBox="1"/>
          <p:nvPr/>
        </p:nvSpPr>
        <p:spPr>
          <a:xfrm>
            <a:off x="478442" y="6227787"/>
            <a:ext cx="1107212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4FBFB2F-02D4-4A3D-AAEF-CAF79AADBC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183" y="1166342"/>
            <a:ext cx="2718104" cy="15843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28CFAA7-6027-496D-A91A-6CACA548FFA9}"/>
              </a:ext>
            </a:extLst>
          </p:cNvPr>
          <p:cNvSpPr txBox="1"/>
          <p:nvPr/>
        </p:nvSpPr>
        <p:spPr>
          <a:xfrm>
            <a:off x="3207171" y="2391489"/>
            <a:ext cx="819111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668BE37-4533-43A5-B197-990A5261FB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088" y="2897853"/>
            <a:ext cx="2743199" cy="174352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D185F02-8401-4160-960F-CE242ACB5BFF}"/>
              </a:ext>
            </a:extLst>
          </p:cNvPr>
          <p:cNvSpPr txBox="1"/>
          <p:nvPr/>
        </p:nvSpPr>
        <p:spPr>
          <a:xfrm>
            <a:off x="3252183" y="4255764"/>
            <a:ext cx="750827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3">
            <a:extLst>
              <a:ext uri="{FF2B5EF4-FFF2-40B4-BE49-F238E27FC236}">
                <a16:creationId xmlns:a16="http://schemas.microsoft.com/office/drawing/2014/main" xmlns="" id="{35C6D428-0B82-4940-AA26-447A01362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55521" y="4737049"/>
            <a:ext cx="2743199" cy="18608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760C24C-B53F-48E1-91C9-78BC58CB9075}"/>
              </a:ext>
            </a:extLst>
          </p:cNvPr>
          <p:cNvSpPr txBox="1"/>
          <p:nvPr/>
        </p:nvSpPr>
        <p:spPr>
          <a:xfrm>
            <a:off x="4474719" y="6226662"/>
            <a:ext cx="1524001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2000" b="1" dirty="0" err="1"/>
              <a:t>Chim</a:t>
            </a:r>
            <a:r>
              <a:rPr lang="en-US" sz="2000" b="1" dirty="0"/>
              <a:t> </a:t>
            </a:r>
            <a:r>
              <a:rPr lang="en-US" sz="2000" b="1" dirty="0" err="1"/>
              <a:t>tu</a:t>
            </a:r>
            <a:r>
              <a:rPr lang="en-US" sz="2000" b="1" dirty="0"/>
              <a:t> </a:t>
            </a:r>
            <a:r>
              <a:rPr lang="en-US" sz="2000" b="1" dirty="0" err="1"/>
              <a:t>hú</a:t>
            </a:r>
            <a:endParaRPr lang="en-US" sz="2000" b="1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31B74B9-CD40-45B6-A33F-184A779941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419" y="2867939"/>
            <a:ext cx="2743199" cy="17184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6A4E79C-B788-4CDC-A4DE-ED72476DD4F2}"/>
              </a:ext>
            </a:extLst>
          </p:cNvPr>
          <p:cNvSpPr txBox="1"/>
          <p:nvPr/>
        </p:nvSpPr>
        <p:spPr>
          <a:xfrm>
            <a:off x="6162416" y="4184042"/>
            <a:ext cx="1183643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AB0548FE-589A-4938-8BF3-EE78976C50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180" y="4737049"/>
            <a:ext cx="2777766" cy="18254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D1F8BF9-D717-49AA-A307-49806FE096C3}"/>
              </a:ext>
            </a:extLst>
          </p:cNvPr>
          <p:cNvSpPr txBox="1"/>
          <p:nvPr/>
        </p:nvSpPr>
        <p:spPr>
          <a:xfrm>
            <a:off x="6314837" y="6153090"/>
            <a:ext cx="1236189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xmlns="" id="{3C40A1F3-E967-49A3-8427-19511A703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152180" y="1136176"/>
            <a:ext cx="2766030" cy="167640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AA70A2B-3E54-4B1A-A98D-4C8B2DB9CDD3}"/>
              </a:ext>
            </a:extLst>
          </p:cNvPr>
          <p:cNvSpPr txBox="1"/>
          <p:nvPr/>
        </p:nvSpPr>
        <p:spPr>
          <a:xfrm>
            <a:off x="7212105" y="2391489"/>
            <a:ext cx="1579089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407"/>
    </mc:Choice>
    <mc:Fallback xmlns="">
      <p:transition spd="slow" advTm="111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228600" y="152400"/>
            <a:ext cx="868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Dựa vào những bài tập đọc đã học, trả lời các câu hỏi sau?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609600" y="3962400"/>
            <a:ext cx="518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609600" y="2209800"/>
            <a:ext cx="434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nhốt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533400" y="762000"/>
            <a:ext cx="434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838200" y="4495800"/>
            <a:ext cx="784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4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9343" name="Line 15"/>
          <p:cNvSpPr>
            <a:spLocks noChangeShapeType="1"/>
          </p:cNvSpPr>
          <p:nvPr/>
        </p:nvSpPr>
        <p:spPr bwMode="auto">
          <a:xfrm>
            <a:off x="5773056" y="533400"/>
            <a:ext cx="2837544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4" name="Rectangle 18"/>
          <p:cNvSpPr>
            <a:spLocks noChangeArrowheads="1"/>
          </p:cNvSpPr>
          <p:nvPr/>
        </p:nvSpPr>
        <p:spPr bwMode="auto">
          <a:xfrm>
            <a:off x="2133600" y="0"/>
            <a:ext cx="502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vi-VN" altLang="en-US" sz="2400" u="sng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647700" y="2696733"/>
            <a:ext cx="4914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nhốt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575127" y="1214735"/>
            <a:ext cx="70793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671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559"/>
    </mc:Choice>
    <mc:Fallback xmlns="">
      <p:transition spd="slow" advTm="91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9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9330" grpId="0"/>
      <p:bldP spid="99331" grpId="0"/>
      <p:bldP spid="99332" grpId="0"/>
      <p:bldP spid="99333" grpId="0"/>
      <p:bldP spid="99341" grpId="0"/>
      <p:bldP spid="99343" grpId="0" animBg="1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228600" y="152400"/>
            <a:ext cx="868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578754" y="3505200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endParaRPr lang="en-US" altLang="en-US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609600" y="2028115"/>
            <a:ext cx="2019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533400" y="762000"/>
            <a:ext cx="7620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Sao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762000" y="4114800"/>
            <a:ext cx="3565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99343" name="Line 15"/>
          <p:cNvSpPr>
            <a:spLocks noChangeShapeType="1"/>
          </p:cNvSpPr>
          <p:nvPr/>
        </p:nvSpPr>
        <p:spPr bwMode="auto">
          <a:xfrm>
            <a:off x="609599" y="602394"/>
            <a:ext cx="371747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609600" y="2743200"/>
            <a:ext cx="2667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578754" y="1219200"/>
            <a:ext cx="39932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Sao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4038" y="2052873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82238" y="3498647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28600" y="4800600"/>
            <a:ext cx="8547709" cy="16642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“ở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618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47"/>
    </mc:Choice>
    <mc:Fallback xmlns="">
      <p:transition spd="slow" advTm="84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9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9330" grpId="0"/>
      <p:bldP spid="99331" grpId="0"/>
      <p:bldP spid="99332" grpId="0"/>
      <p:bldP spid="99333" grpId="0"/>
      <p:bldP spid="99341" grpId="0"/>
      <p:bldP spid="99343" grpId="0" animBg="1"/>
      <p:bldP spid="24" grpId="0"/>
      <p:bldP spid="25" grpId="0"/>
      <p:bldP spid="5" grpId="0"/>
      <p:bldP spid="6" grpId="0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89855" y="676371"/>
            <a:ext cx="2236592" cy="7785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9979" tIns="34990" rIns="69979" bIns="34990" rtlCol="0">
            <a:spAutoFit/>
          </a:bodyPr>
          <a:lstStyle/>
          <a:p>
            <a:r>
              <a:rPr lang="en-US" sz="4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4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1000" y="1905424"/>
            <a:ext cx="8153399" cy="11394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“ở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8600" y="3505200"/>
            <a:ext cx="8610600" cy="1524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1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52"/>
    </mc:Choice>
    <mc:Fallback xmlns="">
      <p:transition spd="slow" advTm="26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7|2.6|37.6|1.6|1.8|15.9|1.2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6.3|4.2|42.4|14.3|17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0|1.3|30.8|7|7.5|1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2.1|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7.9|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1748</TotalTime>
  <Words>494</Words>
  <Application>Microsoft Office PowerPoint</Application>
  <PresentationFormat>On-screen Show (4:3)</PresentationFormat>
  <Paragraphs>107</Paragraphs>
  <Slides>14</Slides>
  <Notes>10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Con gì đẹp nhất loài chim Đuôi xòe rực rỡ như nghìn cánh hoa ?  </vt:lpstr>
      <vt:lpstr>Dặn dò :</vt:lpstr>
      <vt:lpstr>PowerPoint Presentation</vt:lpstr>
    </vt:vector>
  </TitlesOfParts>
  <Company>Sky123.Org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Admin-PC</cp:lastModifiedBy>
  <cp:revision>103</cp:revision>
  <dcterms:created xsi:type="dcterms:W3CDTF">2017-01-17T22:08:24Z</dcterms:created>
  <dcterms:modified xsi:type="dcterms:W3CDTF">2020-04-05T08:46:51Z</dcterms:modified>
</cp:coreProperties>
</file>