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81" r:id="rId3"/>
    <p:sldId id="271" r:id="rId4"/>
    <p:sldId id="279" r:id="rId5"/>
    <p:sldId id="273" r:id="rId6"/>
    <p:sldId id="274" r:id="rId7"/>
    <p:sldId id="275" r:id="rId8"/>
    <p:sldId id="280" r:id="rId9"/>
    <p:sldId id="282" r:id="rId10"/>
    <p:sldId id="276" r:id="rId11"/>
    <p:sldId id="277" r:id="rId12"/>
    <p:sldId id="278" r:id="rId13"/>
    <p:sldId id="286" r:id="rId14"/>
    <p:sldId id="287" r:id="rId15"/>
    <p:sldId id="283" r:id="rId16"/>
    <p:sldId id="284" r:id="rId17"/>
    <p:sldId id="285" r:id="rId18"/>
    <p:sldId id="28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DD446-6CC3-4818-9129-0AB4D58D41DD}" type="datetimeFigureOut">
              <a:rPr lang="vi-VN" smtClean="0"/>
              <a:t>06/04/2020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0D5C6-7815-4431-86B4-4D9D4F8078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4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D5C6-7815-4431-86B4-4D9D4F80784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14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0CBE-4F68-44A3-99A2-35606378C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67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 – LỚP4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127" y="277025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 TẬP – TRANG 122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0"/>
                <a:ext cx="8001000" cy="487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3: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11 &lt; 14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9 &lt; 11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0"/>
                <a:ext cx="8001000" cy="4874155"/>
              </a:xfrm>
              <a:prstGeom prst="rect">
                <a:avLst/>
              </a:prstGeom>
              <a:blipFill rotWithShape="0">
                <a:blip r:embed="rId3"/>
                <a:stretch>
                  <a:fillRect l="-2744" b="-1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1000" y="4953000"/>
            <a:ext cx="632460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3200" dirty="0" smtClean="0">
                <a:latin typeface="+mj-lt"/>
              </a:rPr>
              <a:t> phân số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0) </a:t>
            </a:r>
            <a:r>
              <a:rPr lang="vi-VN" sz="3200" dirty="0" smtClean="0">
                <a:latin typeface="+mj-lt"/>
              </a:rPr>
              <a:t>có </a:t>
            </a:r>
            <a:r>
              <a:rPr lang="vi-VN" sz="3200" b="1" dirty="0" smtClean="0">
                <a:latin typeface="+mj-lt"/>
              </a:rPr>
              <a:t>cùng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vi-VN" sz="3200" b="1" dirty="0" smtClean="0">
                <a:latin typeface="+mj-lt"/>
              </a:rPr>
              <a:t> số</a:t>
            </a:r>
            <a:r>
              <a:rPr lang="en-US" sz="3200" dirty="0" smtClean="0">
                <a:latin typeface="+mj-lt"/>
              </a:rPr>
              <a:t>,</a:t>
            </a:r>
            <a:r>
              <a:rPr lang="vi-VN" sz="3200" dirty="0" smtClean="0">
                <a:latin typeface="+mj-lt"/>
              </a:rPr>
              <a:t> phân số nào có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số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+mj-lt"/>
              </a:rPr>
              <a:t>hơn </a:t>
            </a:r>
            <a:r>
              <a:rPr lang="vi-VN" sz="3200" dirty="0" smtClean="0">
                <a:latin typeface="+mj-lt"/>
              </a:rPr>
              <a:t>thì </a:t>
            </a:r>
            <a:r>
              <a:rPr lang="vi-VN" sz="3200" b="1" dirty="0" smtClean="0">
                <a:latin typeface="+mj-lt"/>
              </a:rPr>
              <a:t>phân số đó lớn hơn</a:t>
            </a:r>
            <a:r>
              <a:rPr lang="vi-VN" sz="3200" dirty="0" smtClean="0">
                <a:latin typeface="+mj-lt"/>
              </a:rPr>
              <a:t> và ngược lại.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82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533400"/>
                <a:ext cx="9144000" cy="4829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600" u="sng" dirty="0" smtClean="0"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     	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400"/>
                <a:ext cx="9144000" cy="4829014"/>
              </a:xfrm>
              <a:prstGeom prst="rect">
                <a:avLst/>
              </a:prstGeom>
              <a:blipFill rotWithShape="0">
                <a:blip r:embed="rId3"/>
                <a:stretch>
                  <a:fillRect l="-2000" t="-21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52700" y="2193876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52400"/>
                <a:ext cx="9144000" cy="612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9144000" cy="6129498"/>
              </a:xfrm>
              <a:prstGeom prst="rect">
                <a:avLst/>
              </a:prstGeom>
              <a:blipFill rotWithShape="0">
                <a:blip r:embed="rId3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19255" y="990600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12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89442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89442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91833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52400"/>
                <a:ext cx="9144000" cy="6193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thiếu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còn thiếu     thì bằng 1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6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còn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thiếu     thì bằng 1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9144000" cy="6193875"/>
              </a:xfrm>
              <a:prstGeom prst="rect">
                <a:avLst/>
              </a:prstGeom>
              <a:blipFill rotWithShape="0"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518143"/>
              </p:ext>
            </p:extLst>
          </p:nvPr>
        </p:nvGraphicFramePr>
        <p:xfrm>
          <a:off x="3808151" y="1212405"/>
          <a:ext cx="4302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139680" imgH="393480" progId="Equation.3">
                  <p:embed/>
                </p:oleObj>
              </mc:Choice>
              <mc:Fallback>
                <p:oleObj name="Equation" r:id="rId4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151" y="1212405"/>
                        <a:ext cx="43021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686945"/>
              </p:ext>
            </p:extLst>
          </p:nvPr>
        </p:nvGraphicFramePr>
        <p:xfrm>
          <a:off x="3867149" y="2053949"/>
          <a:ext cx="468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49" y="2053949"/>
                        <a:ext cx="46831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776600"/>
              </p:ext>
            </p:extLst>
          </p:nvPr>
        </p:nvGraphicFramePr>
        <p:xfrm>
          <a:off x="3647235" y="2899983"/>
          <a:ext cx="468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8" imgW="152280" imgH="393480" progId="Equation.3">
                  <p:embed/>
                </p:oleObj>
              </mc:Choice>
              <mc:Fallback>
                <p:oleObj name="Equation" r:id="rId8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235" y="2899983"/>
                        <a:ext cx="46831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535098"/>
              </p:ext>
            </p:extLst>
          </p:nvPr>
        </p:nvGraphicFramePr>
        <p:xfrm>
          <a:off x="2032532" y="3930573"/>
          <a:ext cx="19907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0" imgW="647640" imgH="393480" progId="Equation.3">
                  <p:embed/>
                </p:oleObj>
              </mc:Choice>
              <mc:Fallback>
                <p:oleObj name="Equation" r:id="rId10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532" y="3930573"/>
                        <a:ext cx="19907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0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069" y="228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cách so sánh phân số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8042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sz="2400" b="1" dirty="0" smtClean="0"/>
              <a:t>. So </a:t>
            </a:r>
            <a:r>
              <a:rPr lang="en-US" sz="2400" b="1" dirty="0" err="1" smtClean="0"/>
              <a:t>sánh</a:t>
            </a:r>
            <a:r>
              <a:rPr lang="en-US" sz="2400" b="1" dirty="0" smtClean="0"/>
              <a:t> 2  </a:t>
            </a:r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endParaRPr lang="vi-VN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953000" y="715860"/>
                <a:ext cx="1290738" cy="990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715860"/>
                <a:ext cx="1290738" cy="990784"/>
              </a:xfrm>
              <a:prstGeom prst="rect">
                <a:avLst/>
              </a:prstGeom>
              <a:blipFill rotWithShape="0">
                <a:blip r:embed="rId2"/>
                <a:stretch>
                  <a:fillRect b="-116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09600" y="1981199"/>
            <a:ext cx="424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2. </a:t>
            </a:r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r>
              <a:rPr lang="en-US" sz="2400" b="1" dirty="0"/>
              <a:t> </a:t>
            </a:r>
            <a:r>
              <a:rPr lang="en-US" sz="2400" b="1" dirty="0" smtClean="0"/>
              <a:t> 2 </a:t>
            </a:r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859481" y="1716640"/>
                <a:ext cx="1290738" cy="990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81" y="1716640"/>
                <a:ext cx="1290738" cy="990784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96020" y="2691044"/>
            <a:ext cx="675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3. </a:t>
            </a:r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r>
              <a:rPr lang="en-US" sz="2400" b="1" dirty="0"/>
              <a:t>  2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 smtClean="0"/>
              <a:t>bằng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1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gian</a:t>
            </a:r>
            <a:endParaRPr lang="vi-VN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69534" y="3157907"/>
                <a:ext cx="6920669" cy="811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&gt;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&lt; 1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1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34" y="3157907"/>
                <a:ext cx="6920669" cy="811119"/>
              </a:xfrm>
              <a:prstGeom prst="rect">
                <a:avLst/>
              </a:prstGeom>
              <a:blipFill rotWithShape="0">
                <a:blip r:embed="rId4"/>
                <a:stretch>
                  <a:fillRect l="-2291" b="-9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60211" y="4044567"/>
            <a:ext cx="6932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4. </a:t>
            </a:r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r>
              <a:rPr lang="en-US" sz="2400" b="1" dirty="0"/>
              <a:t>  2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 smtClean="0"/>
              <a:t>khác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endParaRPr lang="vi-VN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96020" y="4114450"/>
                <a:ext cx="6923980" cy="2407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b="1" dirty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32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2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b="1" dirty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b="1" dirty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32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b="1" dirty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20" y="4114450"/>
                <a:ext cx="6923980" cy="2407710"/>
              </a:xfrm>
              <a:prstGeom prst="rect">
                <a:avLst/>
              </a:prstGeom>
              <a:blipFill rotWithShape="0">
                <a:blip r:embed="rId5"/>
                <a:stretch>
                  <a:fillRect l="-2201" b="-2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021384" y="3874520"/>
                <a:ext cx="966931" cy="801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1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384" y="3874520"/>
                <a:ext cx="966931" cy="801758"/>
              </a:xfrm>
              <a:prstGeom prst="rect">
                <a:avLst/>
              </a:prstGeom>
              <a:blipFill rotWithShape="0">
                <a:blip r:embed="rId6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04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176BC2-C70D-4E01-8B1D-8AA3B46130AF}" type="slidenum">
              <a:rPr 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sz="1200" b="0">
              <a:solidFill>
                <a:srgbClr val="898989"/>
              </a:solidFill>
            </a:endParaRPr>
          </a:p>
        </p:txBody>
      </p:sp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304800" y="1295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66"/>
                </a:solidFill>
              </a:rPr>
              <a:t>Câu 1</a:t>
            </a:r>
          </a:p>
        </p:txBody>
      </p:sp>
      <p:sp>
        <p:nvSpPr>
          <p:cNvPr id="18436" name="Oval 33"/>
          <p:cNvSpPr>
            <a:spLocks noChangeArrowheads="1"/>
          </p:cNvSpPr>
          <p:nvPr/>
        </p:nvSpPr>
        <p:spPr bwMode="auto">
          <a:xfrm>
            <a:off x="1600200" y="3810000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 b="0"/>
          </a:p>
        </p:txBody>
      </p:sp>
      <p:sp>
        <p:nvSpPr>
          <p:cNvPr id="12293" name="WordArt 36"/>
          <p:cNvSpPr>
            <a:spLocks noChangeArrowheads="1" noChangeShapeType="1" noTextEdit="1"/>
          </p:cNvSpPr>
          <p:nvPr/>
        </p:nvSpPr>
        <p:spPr bwMode="auto">
          <a:xfrm>
            <a:off x="3429000" y="152400"/>
            <a:ext cx="1981200" cy="555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1828800" y="1265238"/>
            <a:ext cx="723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Dãy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phân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viết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theo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tự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bé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820863" y="2854325"/>
            <a:ext cx="6937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A.  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1828800" y="3840163"/>
            <a:ext cx="6937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B.  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1752600" y="5181600"/>
            <a:ext cx="6937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C.  </a:t>
            </a: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>
            <a:off x="2590800" y="3276600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Line 17"/>
          <p:cNvSpPr>
            <a:spLocks noChangeShapeType="1"/>
          </p:cNvSpPr>
          <p:nvPr/>
        </p:nvSpPr>
        <p:spPr bwMode="auto">
          <a:xfrm>
            <a:off x="2514600" y="5486400"/>
            <a:ext cx="304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0" name="Line 18"/>
          <p:cNvSpPr>
            <a:spLocks noChangeShapeType="1"/>
          </p:cNvSpPr>
          <p:nvPr/>
        </p:nvSpPr>
        <p:spPr bwMode="auto">
          <a:xfrm>
            <a:off x="2498725" y="4268788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230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154544"/>
              </p:ext>
            </p:extLst>
          </p:nvPr>
        </p:nvGraphicFramePr>
        <p:xfrm>
          <a:off x="2392362" y="2893220"/>
          <a:ext cx="20732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672840" imgH="393480" progId="Equation.3">
                  <p:embed/>
                </p:oleObj>
              </mc:Choice>
              <mc:Fallback>
                <p:oleObj name="Equation" r:id="rId3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2" y="2893220"/>
                        <a:ext cx="20732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31"/>
          <p:cNvGraphicFramePr>
            <a:graphicFrameLocks noChangeAspect="1"/>
          </p:cNvGraphicFramePr>
          <p:nvPr/>
        </p:nvGraphicFramePr>
        <p:xfrm>
          <a:off x="2286000" y="5126038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482400" imgH="393480" progId="Equation.3">
                  <p:embed/>
                </p:oleObj>
              </mc:Choice>
              <mc:Fallback>
                <p:oleObj name="Equation" r:id="rId5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26038"/>
                        <a:ext cx="1562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31"/>
          <p:cNvGraphicFramePr>
            <a:graphicFrameLocks noChangeAspect="1"/>
          </p:cNvGraphicFramePr>
          <p:nvPr/>
        </p:nvGraphicFramePr>
        <p:xfrm>
          <a:off x="2478088" y="3921125"/>
          <a:ext cx="14859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482400" imgH="393480" progId="Equation.3">
                  <p:embed/>
                </p:oleObj>
              </mc:Choice>
              <mc:Fallback>
                <p:oleObj name="Equation" r:id="rId7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3921125"/>
                        <a:ext cx="14859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BA65D6-54A8-4707-88BC-11CF17E3F1AC}" type="slidenum">
              <a:rPr 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sz="1200" b="0">
              <a:solidFill>
                <a:srgbClr val="898989"/>
              </a:solidFill>
            </a:endParaRPr>
          </a:p>
        </p:txBody>
      </p:sp>
      <p:sp>
        <p:nvSpPr>
          <p:cNvPr id="13315" name="AutoShape 6"/>
          <p:cNvSpPr>
            <a:spLocks noChangeArrowheads="1"/>
          </p:cNvSpPr>
          <p:nvPr/>
        </p:nvSpPr>
        <p:spPr bwMode="auto">
          <a:xfrm>
            <a:off x="304800" y="1295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66"/>
                </a:solidFill>
              </a:rPr>
              <a:t>Câu </a:t>
            </a:r>
            <a:r>
              <a:rPr lang="en-US" sz="3600">
                <a:solidFill>
                  <a:srgbClr val="FF0066"/>
                </a:solidFill>
              </a:rPr>
              <a:t>2</a:t>
            </a:r>
            <a:endParaRPr lang="en-US" altLang="en-US" sz="3600">
              <a:solidFill>
                <a:srgbClr val="FF0066"/>
              </a:solidFill>
            </a:endParaRPr>
          </a:p>
        </p:txBody>
      </p:sp>
      <p:sp>
        <p:nvSpPr>
          <p:cNvPr id="19460" name="Oval 33"/>
          <p:cNvSpPr>
            <a:spLocks noChangeArrowheads="1"/>
          </p:cNvSpPr>
          <p:nvPr/>
        </p:nvSpPr>
        <p:spPr bwMode="auto">
          <a:xfrm>
            <a:off x="1574007" y="3874332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 b="0"/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2628900" y="493713"/>
            <a:ext cx="4105275" cy="1387475"/>
            <a:chOff x="0" y="0"/>
            <a:chExt cx="2586" cy="874"/>
          </a:xfrm>
        </p:grpSpPr>
        <p:sp>
          <p:nvSpPr>
            <p:cNvPr id="1332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0" y="384"/>
              <a:ext cx="2586" cy="49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endParaRPr lang="vi-VN" sz="3600" kern="10" spc="-36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3329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84" y="0"/>
              <a:ext cx="1248" cy="3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66"/>
                  </a:solidFill>
                  <a:effectLst>
                    <a:outerShdw dist="53882" dir="2700000" algn="ctr" rotWithShape="0">
                      <a:srgbClr val="C0C0C0">
                        <a:alpha val="7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</a:p>
          </p:txBody>
        </p:sp>
      </p:grp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447800" y="1142761"/>
            <a:ext cx="7239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Dãy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                </a:t>
            </a:r>
            <a:r>
              <a:rPr lang="en-US" sz="36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được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viết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theo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thứ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?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1744663" y="3156769"/>
            <a:ext cx="6937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A.  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1752600" y="3886200"/>
            <a:ext cx="6937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B.  </a:t>
            </a:r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>
            <a:off x="2590800" y="3276600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2514600" y="5486400"/>
            <a:ext cx="304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2498725" y="4268788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332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03991"/>
              </p:ext>
            </p:extLst>
          </p:nvPr>
        </p:nvGraphicFramePr>
        <p:xfrm>
          <a:off x="4506912" y="1314671"/>
          <a:ext cx="22272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2" y="1314671"/>
                        <a:ext cx="222726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472531" y="3155597"/>
            <a:ext cx="35472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Từ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bé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đến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lớn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438400" y="3862938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36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lớn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đến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bé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5D1E894-C4DB-4179-81D7-C98AEDC23AC3}" type="slidenum">
              <a:rPr 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sz="1200" b="0">
              <a:solidFill>
                <a:srgbClr val="898989"/>
              </a:solidFill>
            </a:endParaRPr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304800" y="914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66"/>
                </a:solidFill>
              </a:rPr>
              <a:t>Câu </a:t>
            </a:r>
            <a:r>
              <a:rPr lang="en-US" sz="3600">
                <a:solidFill>
                  <a:srgbClr val="FF0066"/>
                </a:solidFill>
              </a:rPr>
              <a:t>3</a:t>
            </a:r>
            <a:endParaRPr lang="en-US" altLang="en-US" sz="3600">
              <a:solidFill>
                <a:srgbClr val="FF0066"/>
              </a:solidFill>
            </a:endParaRPr>
          </a:p>
        </p:txBody>
      </p:sp>
      <p:sp>
        <p:nvSpPr>
          <p:cNvPr id="14340" name="WordArt 57"/>
          <p:cNvSpPr>
            <a:spLocks noChangeArrowheads="1" noChangeShapeType="1" noTextEdit="1"/>
          </p:cNvSpPr>
          <p:nvPr/>
        </p:nvSpPr>
        <p:spPr bwMode="auto">
          <a:xfrm>
            <a:off x="3082925" y="201613"/>
            <a:ext cx="1981200" cy="555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2695575" y="2326480"/>
            <a:ext cx="774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2695575" y="3496023"/>
            <a:ext cx="774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2695574" y="4728561"/>
            <a:ext cx="764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latin typeface="Arial" panose="020B0604020202020204" pitchFamily="34" charset="0"/>
              </a:rPr>
              <a:t>C.</a:t>
            </a:r>
          </a:p>
        </p:txBody>
      </p:sp>
      <p:sp>
        <p:nvSpPr>
          <p:cNvPr id="20502" name="Oval 33"/>
          <p:cNvSpPr>
            <a:spLocks noChangeArrowheads="1"/>
          </p:cNvSpPr>
          <p:nvPr/>
        </p:nvSpPr>
        <p:spPr bwMode="auto">
          <a:xfrm>
            <a:off x="2443326" y="3496603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 b="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793875" y="884238"/>
            <a:ext cx="723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dãy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phân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viết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theo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tự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bé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434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287010"/>
              </p:ext>
            </p:extLst>
          </p:nvPr>
        </p:nvGraphicFramePr>
        <p:xfrm>
          <a:off x="3343275" y="3517240"/>
          <a:ext cx="14859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482400" imgH="393480" progId="Equation.3">
                  <p:embed/>
                </p:oleObj>
              </mc:Choice>
              <mc:Fallback>
                <p:oleObj name="Equation" r:id="rId3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3517240"/>
                        <a:ext cx="14859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025427"/>
              </p:ext>
            </p:extLst>
          </p:nvPr>
        </p:nvGraphicFramePr>
        <p:xfrm>
          <a:off x="3330575" y="2368105"/>
          <a:ext cx="14859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482400" imgH="393480" progId="Equation.3">
                  <p:embed/>
                </p:oleObj>
              </mc:Choice>
              <mc:Fallback>
                <p:oleObj name="Equation" r:id="rId5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2368105"/>
                        <a:ext cx="14859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509327"/>
              </p:ext>
            </p:extLst>
          </p:nvPr>
        </p:nvGraphicFramePr>
        <p:xfrm>
          <a:off x="3330575" y="4707923"/>
          <a:ext cx="19558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634680" imgH="393480" progId="Equation.3">
                  <p:embed/>
                </p:oleObj>
              </mc:Choice>
              <mc:Fallback>
                <p:oleObj name="Equation" r:id="rId7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707923"/>
                        <a:ext cx="19558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2443326" y="4666648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 b="0"/>
          </a:p>
        </p:txBody>
      </p:sp>
    </p:spTree>
    <p:extLst>
      <p:ext uri="{BB962C8B-B14F-4D97-AF65-F5344CB8AC3E}">
        <p14:creationId xmlns:p14="http://schemas.microsoft.com/office/powerpoint/2010/main" val="14044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bldLvl="0" animBg="1" autoUpdateAnimBg="0"/>
      <p:bldP spid="13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5D1E894-C4DB-4179-81D7-C98AEDC23AC3}" type="slidenum">
              <a:rPr lang="en-US" sz="1200" b="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sz="1200" b="0">
              <a:solidFill>
                <a:srgbClr val="898989"/>
              </a:solidFill>
            </a:endParaRPr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304800" y="914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66"/>
                </a:solidFill>
              </a:rPr>
              <a:t>Câu</a:t>
            </a:r>
            <a:r>
              <a:rPr lang="en-US" altLang="en-US" sz="3600" dirty="0">
                <a:solidFill>
                  <a:srgbClr val="FF0066"/>
                </a:solidFill>
              </a:rPr>
              <a:t> </a:t>
            </a:r>
            <a:r>
              <a:rPr lang="en-US" sz="3600" dirty="0" smtClean="0">
                <a:solidFill>
                  <a:srgbClr val="FF0066"/>
                </a:solidFill>
              </a:rPr>
              <a:t>4</a:t>
            </a:r>
            <a:endParaRPr lang="en-US" altLang="en-US" sz="3600" dirty="0">
              <a:solidFill>
                <a:srgbClr val="FF0066"/>
              </a:solidFill>
            </a:endParaRPr>
          </a:p>
        </p:txBody>
      </p:sp>
      <p:sp>
        <p:nvSpPr>
          <p:cNvPr id="14340" name="WordArt 57"/>
          <p:cNvSpPr>
            <a:spLocks noChangeArrowheads="1" noChangeShapeType="1" noTextEdit="1"/>
          </p:cNvSpPr>
          <p:nvPr/>
        </p:nvSpPr>
        <p:spPr bwMode="auto">
          <a:xfrm>
            <a:off x="3082925" y="201613"/>
            <a:ext cx="1981200" cy="555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2695575" y="2326480"/>
            <a:ext cx="774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2653349" y="3524325"/>
            <a:ext cx="774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2695574" y="4728561"/>
            <a:ext cx="764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latin typeface="Arial" panose="020B0604020202020204" pitchFamily="34" charset="0"/>
              </a:rPr>
              <a:t>C.</a:t>
            </a:r>
          </a:p>
        </p:txBody>
      </p:sp>
      <p:sp>
        <p:nvSpPr>
          <p:cNvPr id="20502" name="Oval 33"/>
          <p:cNvSpPr>
            <a:spLocks noChangeArrowheads="1"/>
          </p:cNvSpPr>
          <p:nvPr/>
        </p:nvSpPr>
        <p:spPr bwMode="auto">
          <a:xfrm>
            <a:off x="2511425" y="4732529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 b="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793875" y="884238"/>
            <a:ext cx="723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dãy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phân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theo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thứ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tự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bé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đến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lớn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?</a:t>
            </a:r>
            <a:endParaRPr lang="en-US" sz="28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34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469423"/>
              </p:ext>
            </p:extLst>
          </p:nvPr>
        </p:nvGraphicFramePr>
        <p:xfrm>
          <a:off x="3227388" y="3517900"/>
          <a:ext cx="17192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558720" imgH="393480" progId="Equation.3">
                  <p:embed/>
                </p:oleObj>
              </mc:Choice>
              <mc:Fallback>
                <p:oleObj name="Equation" r:id="rId3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3517900"/>
                        <a:ext cx="171926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08603"/>
              </p:ext>
            </p:extLst>
          </p:nvPr>
        </p:nvGraphicFramePr>
        <p:xfrm>
          <a:off x="3281526" y="2375079"/>
          <a:ext cx="18764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609480" imgH="393480" progId="Equation.3">
                  <p:embed/>
                </p:oleObj>
              </mc:Choice>
              <mc:Fallback>
                <p:oleObj name="Equation" r:id="rId5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526" y="2375079"/>
                        <a:ext cx="18764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56866"/>
              </p:ext>
            </p:extLst>
          </p:nvPr>
        </p:nvGraphicFramePr>
        <p:xfrm>
          <a:off x="3349625" y="4708525"/>
          <a:ext cx="19161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622080" imgH="393480" progId="Equation.3">
                  <p:embed/>
                </p:oleObj>
              </mc:Choice>
              <mc:Fallback>
                <p:oleObj name="Equation" r:id="rId7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4708525"/>
                        <a:ext cx="191611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2443326" y="2354441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 b="0"/>
          </a:p>
        </p:txBody>
      </p:sp>
    </p:spTree>
    <p:extLst>
      <p:ext uri="{BB962C8B-B14F-4D97-AF65-F5344CB8AC3E}">
        <p14:creationId xmlns:p14="http://schemas.microsoft.com/office/powerpoint/2010/main" val="21997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bldLvl="0" animBg="1" autoUpdateAnimBg="0"/>
      <p:bldP spid="13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19200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152400" y="6858000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     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46075" y="4038600"/>
            <a:ext cx="8604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dirty="0" err="1">
                <a:latin typeface="Times New Roman" panose="02020603050405020304" pitchFamily="18" charset="0"/>
              </a:rPr>
              <a:t>Muốn</a:t>
            </a:r>
            <a:r>
              <a:rPr lang="en-US" altLang="vi-VN" sz="3600" dirty="0">
                <a:latin typeface="Times New Roman" panose="02020603050405020304" pitchFamily="18" charset="0"/>
              </a:rPr>
              <a:t> so </a:t>
            </a:r>
            <a:r>
              <a:rPr lang="en-US" altLang="vi-VN" sz="3600" dirty="0" err="1">
                <a:latin typeface="Times New Roman" panose="02020603050405020304" pitchFamily="18" charset="0"/>
              </a:rPr>
              <a:t>sánh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hai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phân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khác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mẫu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3600" dirty="0">
                <a:latin typeface="Times New Roman" panose="02020603050405020304" pitchFamily="18" charset="0"/>
              </a:rPr>
              <a:t>, ta </a:t>
            </a:r>
            <a:r>
              <a:rPr lang="en-US" altLang="vi-VN" sz="3600" dirty="0" err="1"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quy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đồng</a:t>
            </a:r>
            <a:r>
              <a:rPr lang="en-US" altLang="vi-VN" sz="3600" dirty="0"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latin typeface="Times New Roman" panose="02020603050405020304" pitchFamily="18" charset="0"/>
              </a:rPr>
              <a:t>mẫu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hai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phân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đó</a:t>
            </a:r>
            <a:r>
              <a:rPr lang="en-US" altLang="vi-VN" sz="3600" dirty="0"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latin typeface="Times New Roman" panose="02020603050405020304" pitchFamily="18" charset="0"/>
              </a:rPr>
              <a:t>rồi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sánh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tử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hai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phân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mới</a:t>
            </a:r>
            <a:r>
              <a:rPr lang="en-US" altLang="vi-VN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075" y="22098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371600" y="304800"/>
            <a:ext cx="3962400" cy="121920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Ôn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bài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cũ</a:t>
            </a:r>
            <a:endParaRPr lang="vi-VN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7" y="152400"/>
                <a:ext cx="9144000" cy="6178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1: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….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152400"/>
                <a:ext cx="9144000" cy="6178679"/>
              </a:xfrm>
              <a:prstGeom prst="rect">
                <a:avLst/>
              </a:prstGeom>
              <a:blipFill rotWithShape="1">
                <a:blip r:embed="rId3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66800" y="153120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3032374"/>
            <a:ext cx="221672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606969"/>
            <a:ext cx="457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743635"/>
            <a:ext cx="6629400" cy="20545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2800" dirty="0" smtClean="0">
                <a:latin typeface="+mj-lt"/>
              </a:rPr>
              <a:t> phân số có </a:t>
            </a:r>
            <a:r>
              <a:rPr lang="vi-VN" sz="2800" b="1" dirty="0" smtClean="0">
                <a:latin typeface="+mj-lt"/>
              </a:rPr>
              <a:t>cùng mẫu số</a:t>
            </a:r>
            <a:r>
              <a:rPr lang="en-US" sz="2800" dirty="0" smtClean="0">
                <a:latin typeface="+mj-lt"/>
              </a:rPr>
              <a:t>,</a:t>
            </a:r>
            <a:r>
              <a:rPr lang="vi-VN" sz="2800" dirty="0" smtClean="0">
                <a:latin typeface="+mj-lt"/>
              </a:rPr>
              <a:t> phân số nào có </a:t>
            </a:r>
            <a:r>
              <a:rPr lang="vi-VN" sz="2800" b="1" dirty="0" smtClean="0">
                <a:latin typeface="+mj-lt"/>
              </a:rPr>
              <a:t>tử số lớn hơn </a:t>
            </a:r>
            <a:r>
              <a:rPr lang="vi-VN" sz="2800" dirty="0" smtClean="0">
                <a:latin typeface="+mj-lt"/>
              </a:rPr>
              <a:t>thì </a:t>
            </a:r>
            <a:r>
              <a:rPr lang="vi-VN" sz="2800" b="1" dirty="0" smtClean="0">
                <a:latin typeface="+mj-lt"/>
              </a:rPr>
              <a:t>phân số đó lớn hơn</a:t>
            </a:r>
            <a:r>
              <a:rPr lang="vi-VN" sz="2800" dirty="0" smtClean="0">
                <a:latin typeface="+mj-lt"/>
              </a:rPr>
              <a:t> và ngược lại.</a:t>
            </a:r>
            <a:endParaRPr lang="en-US" sz="2800" dirty="0">
              <a:latin typeface="+mj-lt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1809750" y="3576205"/>
            <a:ext cx="457200" cy="36957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3786" y="5511573"/>
            <a:ext cx="2727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2345" y="5769639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2418" y="5827693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649004" y="4685497"/>
            <a:ext cx="625310" cy="1659082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6607690" y="4607565"/>
            <a:ext cx="632238" cy="1808018"/>
          </a:xfrm>
          <a:prstGeom prst="leftBrace">
            <a:avLst>
              <a:gd name="adj1" fmla="val 8333"/>
              <a:gd name="adj2" fmla="val 86015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7" y="152400"/>
                <a:ext cx="9144000" cy="553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1: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152400"/>
                <a:ext cx="9144000" cy="5538632"/>
              </a:xfrm>
              <a:prstGeom prst="rect">
                <a:avLst/>
              </a:prstGeom>
              <a:blipFill rotWithShape="1">
                <a:blip r:embed="rId3"/>
                <a:stretch>
                  <a:fillRect l="-2333" t="-198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62200" y="3794374"/>
            <a:ext cx="2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20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368969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157382" y="3801306"/>
            <a:ext cx="333436" cy="40386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599" y="5997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QĐMS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769639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2418" y="5827693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5457167" y="4796539"/>
            <a:ext cx="328631" cy="2015838"/>
          </a:xfrm>
          <a:prstGeom prst="leftBrace">
            <a:avLst>
              <a:gd name="adj1" fmla="val 8333"/>
              <a:gd name="adj2" fmla="val 50835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7798584" y="4775758"/>
            <a:ext cx="328632" cy="2057400"/>
          </a:xfrm>
          <a:prstGeom prst="leftBrace">
            <a:avLst>
              <a:gd name="adj1" fmla="val 8333"/>
              <a:gd name="adj2" fmla="val 86015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26673" y="914400"/>
            <a:ext cx="2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56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1491481"/>
            <a:ext cx="457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1036" y="1491481"/>
            <a:ext cx="457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636" y="0"/>
                <a:ext cx="8887691" cy="6377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2: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00CC"/>
                    </a:solidFill>
                    <a:cs typeface="Times New Roman" pitchFamily="18" charset="0"/>
                  </a:rPr>
                  <a:t>a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" y="0"/>
                <a:ext cx="8887691" cy="6377772"/>
              </a:xfrm>
              <a:prstGeom prst="rect">
                <a:avLst/>
              </a:prstGeom>
              <a:blipFill rotWithShape="1">
                <a:blip r:embed="rId3"/>
                <a:stretch>
                  <a:fillRect l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81200" y="1421250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56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9958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0602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263" y="3207603"/>
            <a:ext cx="453043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263" y="5341203"/>
            <a:ext cx="4672446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4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3509" y="214101"/>
                <a:ext cx="8735291" cy="7329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9" y="214101"/>
                <a:ext cx="8735291" cy="7329699"/>
              </a:xfrm>
              <a:prstGeom prst="rect">
                <a:avLst/>
              </a:prstGeom>
              <a:blipFill rotWithShape="1">
                <a:blip r:embed="rId3"/>
                <a:stretch>
                  <a:fillRect l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36273" y="728937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40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7673" y="13035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3137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09" y="38633"/>
                <a:ext cx="9144000" cy="676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Vì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1;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" y="38633"/>
                <a:ext cx="9144000" cy="6761146"/>
              </a:xfrm>
              <a:prstGeom prst="rect">
                <a:avLst/>
              </a:prstGeom>
              <a:blipFill rotWithShape="1">
                <a:blip r:embed="rId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625436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62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so </a:t>
            </a:r>
            <a:r>
              <a:rPr lang="en-US" sz="3200" b="1" dirty="0" err="1" smtClean="0">
                <a:solidFill>
                  <a:srgbClr val="FF0000"/>
                </a:solidFill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</a:rPr>
              <a:t> so </a:t>
            </a:r>
            <a:r>
              <a:rPr lang="en-US" sz="3200" b="1" dirty="0" err="1" smtClean="0">
                <a:solidFill>
                  <a:srgbClr val="FF0000"/>
                </a:solidFill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1?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670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Chỉ</a:t>
            </a:r>
            <a:r>
              <a:rPr lang="en-US" sz="2800" b="1" dirty="0" smtClean="0"/>
              <a:t> so </a:t>
            </a:r>
            <a:r>
              <a:rPr lang="en-US" sz="2800" b="1" dirty="0" err="1" smtClean="0"/>
              <a:t>sánh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hơn</a:t>
            </a:r>
            <a:r>
              <a:rPr lang="en-US" sz="2800" b="1" dirty="0" smtClean="0"/>
              <a:t> 1,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còn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hơn</a:t>
            </a:r>
            <a:r>
              <a:rPr lang="en-US" sz="2800" b="1" dirty="0" smtClean="0"/>
              <a:t> 1</a:t>
            </a:r>
            <a:endParaRPr lang="vi-VN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25794" y="3886200"/>
                <a:ext cx="7599348" cy="2363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&gt;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&lt; 1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endParaRPr lang="en-US" sz="4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94" y="3886200"/>
                <a:ext cx="7599348" cy="2363339"/>
              </a:xfrm>
              <a:prstGeom prst="rect">
                <a:avLst/>
              </a:prstGeom>
              <a:blipFill rotWithShape="0">
                <a:blip r:embed="rId2"/>
                <a:stretch>
                  <a:fillRect l="-28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0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990600"/>
                <a:ext cx="7620000" cy="2914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600"/>
                  </a:spcBef>
                </a:pPr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90600"/>
                <a:ext cx="7620000" cy="2914067"/>
              </a:xfrm>
              <a:prstGeom prst="rect">
                <a:avLst/>
              </a:prstGeom>
              <a:blipFill rotWithShape="0">
                <a:blip r:embed="rId4"/>
                <a:stretch>
                  <a:fillRect l="-2800" b="-3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57200" y="154788"/>
            <a:ext cx="1452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24712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394" y="4148701"/>
            <a:ext cx="6465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 </a:t>
            </a:r>
            <a:r>
              <a:rPr lang="en-US" sz="2400" b="1" dirty="0" err="1" smtClean="0"/>
              <a:t>nhận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endParaRPr lang="vi-VN" sz="2400" b="1" dirty="0"/>
          </a:p>
        </p:txBody>
      </p:sp>
      <p:graphicFrame>
        <p:nvGraphicFramePr>
          <p:cNvPr id="1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474771"/>
              </p:ext>
            </p:extLst>
          </p:nvPr>
        </p:nvGraphicFramePr>
        <p:xfrm>
          <a:off x="7086600" y="3912940"/>
          <a:ext cx="1295400" cy="933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431640" imgH="393480" progId="Equation.3">
                  <p:embed/>
                </p:oleObj>
              </mc:Choice>
              <mc:Fallback>
                <p:oleObj name="Equation" r:id="rId5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912940"/>
                        <a:ext cx="1295400" cy="933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4953000"/>
            <a:ext cx="800100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3200" dirty="0" smtClean="0">
                <a:latin typeface="+mj-lt"/>
              </a:rPr>
              <a:t> phân số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0) </a:t>
            </a:r>
            <a:r>
              <a:rPr lang="vi-VN" sz="3200" dirty="0" smtClean="0">
                <a:latin typeface="+mj-lt"/>
              </a:rPr>
              <a:t>có </a:t>
            </a:r>
            <a:r>
              <a:rPr lang="vi-VN" sz="3200" b="1" dirty="0" smtClean="0">
                <a:latin typeface="+mj-lt"/>
              </a:rPr>
              <a:t>cùng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vi-VN" sz="3200" b="1" dirty="0" smtClean="0">
                <a:latin typeface="+mj-lt"/>
              </a:rPr>
              <a:t> số</a:t>
            </a:r>
            <a:r>
              <a:rPr lang="en-US" sz="3200" dirty="0" smtClean="0">
                <a:latin typeface="+mj-lt"/>
              </a:rPr>
              <a:t>,</a:t>
            </a:r>
            <a:r>
              <a:rPr lang="vi-VN" sz="3200" dirty="0" smtClean="0">
                <a:latin typeface="+mj-lt"/>
              </a:rPr>
              <a:t> phân số nào có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vi-VN" sz="3200" b="1" dirty="0" smtClean="0">
                <a:latin typeface="+mj-lt"/>
              </a:rPr>
              <a:t> số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hơn </a:t>
            </a:r>
            <a:r>
              <a:rPr lang="vi-VN" sz="3200" dirty="0" smtClean="0">
                <a:latin typeface="+mj-lt"/>
              </a:rPr>
              <a:t>thì </a:t>
            </a:r>
            <a:r>
              <a:rPr lang="vi-VN" sz="3200" b="1" dirty="0" smtClean="0">
                <a:latin typeface="+mj-lt"/>
              </a:rPr>
              <a:t>phân số đó lớn hơn</a:t>
            </a:r>
            <a:r>
              <a:rPr lang="vi-VN" sz="3200" dirty="0" smtClean="0">
                <a:latin typeface="+mj-lt"/>
              </a:rPr>
              <a:t> và ngược lại.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7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566</Words>
  <Application>Microsoft Office PowerPoint</Application>
  <PresentationFormat>On-screen Show (4:3)</PresentationFormat>
  <Paragraphs>135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MACservice</dc:creator>
  <cp:lastModifiedBy>HT81</cp:lastModifiedBy>
  <cp:revision>35</cp:revision>
  <dcterms:created xsi:type="dcterms:W3CDTF">2020-04-03T15:29:43Z</dcterms:created>
  <dcterms:modified xsi:type="dcterms:W3CDTF">2020-04-06T13:09:02Z</dcterms:modified>
</cp:coreProperties>
</file>