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sldIdLst>
    <p:sldId id="352" r:id="rId2"/>
    <p:sldId id="355" r:id="rId3"/>
    <p:sldId id="354" r:id="rId4"/>
    <p:sldId id="356" r:id="rId5"/>
    <p:sldId id="390" r:id="rId6"/>
    <p:sldId id="293" r:id="rId7"/>
    <p:sldId id="364" r:id="rId8"/>
    <p:sldId id="360" r:id="rId9"/>
    <p:sldId id="368" r:id="rId10"/>
    <p:sldId id="370" r:id="rId11"/>
    <p:sldId id="372" r:id="rId12"/>
    <p:sldId id="374" r:id="rId13"/>
    <p:sldId id="376" r:id="rId14"/>
    <p:sldId id="378" r:id="rId15"/>
    <p:sldId id="384" r:id="rId16"/>
    <p:sldId id="308" r:id="rId17"/>
    <p:sldId id="386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FFFF"/>
    <a:srgbClr val="FFCCCC"/>
    <a:srgbClr val="FFFFCC"/>
    <a:srgbClr val="0033CC"/>
    <a:srgbClr val="FFCCFF"/>
    <a:srgbClr val="410FF7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5" autoAdjust="0"/>
    <p:restoredTop sz="94660"/>
  </p:normalViewPr>
  <p:slideViewPr>
    <p:cSldViewPr>
      <p:cViewPr varScale="1">
        <p:scale>
          <a:sx n="69" d="100"/>
          <a:sy n="69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CDF05-61E0-40AF-A285-8F6F61E77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5012B-EF81-4339-866B-A7A1D2944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F5174-6E9C-4516-944E-D7AAFD811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201AA-C0AB-4A40-952D-3ABB6DFD4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DF564-95BD-46FC-8150-D8B9A04E6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7F80C-0EE0-4B7B-B08E-5735DF1C4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5D95F-DE9D-4ADA-B344-69BE2BBD1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FFFEC-B689-491B-8393-2C9CF7A55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D6EDC-9B74-42C7-9094-FC315A200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A38F3-E052-463D-A9B9-80F202B1C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E9E5C-B5A3-4B46-AC64-FEF06B07E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9C934-14E5-430D-996E-C18B082B1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08A92548-5208-4B8D-85C8-99B48537E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9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4" name="Picture 2" descr="p8100_meteor"/>
          <p:cNvPicPr>
            <a:picLocks noGrp="1" noChangeAspect="1" noChangeArrowheads="1"/>
          </p:cNvPicPr>
          <p:nvPr>
            <p:ph/>
          </p:nvPr>
        </p:nvPicPr>
        <p:blipFill>
          <a:blip r:embed="rId2">
            <a:lum bright="-42000"/>
          </a:blip>
          <a:srcRect t="4788" r="17241" b="8755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676400" y="3200400"/>
            <a:ext cx="249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rgbClr val="DFF606"/>
                </a:solidFill>
                <a:latin typeface="Arial" charset="0"/>
              </a:rPr>
              <a:t> </a:t>
            </a:r>
          </a:p>
        </p:txBody>
      </p:sp>
      <p:sp>
        <p:nvSpPr>
          <p:cNvPr id="136197" name="WordArt 5"/>
          <p:cNvSpPr>
            <a:spLocks noChangeArrowheads="1" noChangeShapeType="1" noTextEdit="1"/>
          </p:cNvSpPr>
          <p:nvPr/>
        </p:nvSpPr>
        <p:spPr bwMode="auto">
          <a:xfrm>
            <a:off x="2209800" y="1295400"/>
            <a:ext cx="5105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AI NGOAN SẼ ĐƯỢC THƯỞNG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/>
          <p:cNvSpPr txBox="1">
            <a:spLocks noChangeArrowheads="1"/>
          </p:cNvSpPr>
          <p:nvPr/>
        </p:nvSpPr>
        <p:spPr bwMode="auto">
          <a:xfrm>
            <a:off x="914400" y="38100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vi-VN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</a:p>
          <a:p>
            <a:pPr algn="ctr"/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ngoan sẽ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th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</a:p>
          <a:p>
            <a:pPr algn="r"/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Tuý Ph</a:t>
            </a:r>
            <a:r>
              <a:rPr lang="vi-VN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 Tú</a:t>
            </a:r>
            <a:endParaRPr lang="en-US" sz="3200">
              <a:solidFill>
                <a:srgbClr val="FFC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9748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391823084"/>
              </p:ext>
            </p:extLst>
          </p:nvPr>
        </p:nvGraphicFramePr>
        <p:xfrm>
          <a:off x="457200" y="1981200"/>
          <a:ext cx="8305800" cy="518048"/>
        </p:xfrm>
        <a:graphic>
          <a:graphicData uri="http://schemas.openxmlformats.org/drawingml/2006/table">
            <a:tbl>
              <a:tblPr/>
              <a:tblGrid>
                <a:gridCol w="3810000"/>
                <a:gridCol w="4495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LuyÖn ®äc:</a:t>
                      </a:r>
                    </a:p>
                  </a:txBody>
                  <a:tcPr marT="45664" marB="45664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Tõ ng÷: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9758" name="Line 14"/>
          <p:cNvSpPr>
            <a:spLocks noChangeShapeType="1"/>
          </p:cNvSpPr>
          <p:nvPr/>
        </p:nvSpPr>
        <p:spPr bwMode="auto">
          <a:xfrm>
            <a:off x="4267200" y="23622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59" name="Text Box 15"/>
          <p:cNvSpPr txBox="1">
            <a:spLocks noChangeArrowheads="1"/>
          </p:cNvSpPr>
          <p:nvPr/>
        </p:nvSpPr>
        <p:spPr bwMode="auto">
          <a:xfrm>
            <a:off x="762000" y="2514600"/>
            <a:ext cx="2590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tắm rửa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trở lại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lời non nớt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reo lên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nhận lỗi</a:t>
            </a:r>
          </a:p>
        </p:txBody>
      </p:sp>
      <p:sp>
        <p:nvSpPr>
          <p:cNvPr id="12298" name="Text Box 16"/>
          <p:cNvSpPr txBox="1">
            <a:spLocks noChangeArrowheads="1"/>
          </p:cNvSpPr>
          <p:nvPr/>
        </p:nvSpPr>
        <p:spPr bwMode="auto">
          <a:xfrm>
            <a:off x="7696200" y="228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9763" name="Rectangle 19"/>
          <p:cNvSpPr>
            <a:spLocks noChangeArrowheads="1"/>
          </p:cNvSpPr>
          <p:nvPr/>
        </p:nvSpPr>
        <p:spPr bwMode="auto">
          <a:xfrm>
            <a:off x="5257800" y="2484438"/>
            <a:ext cx="15937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hồng hào</a:t>
            </a:r>
          </a:p>
        </p:txBody>
      </p:sp>
      <p:sp>
        <p:nvSpPr>
          <p:cNvPr id="159764" name="AutoShape 20"/>
          <p:cNvSpPr>
            <a:spLocks noChangeArrowheads="1"/>
          </p:cNvSpPr>
          <p:nvPr/>
        </p:nvSpPr>
        <p:spPr bwMode="auto">
          <a:xfrm>
            <a:off x="304800" y="5410200"/>
            <a:ext cx="7696200" cy="1447800"/>
          </a:xfrm>
          <a:prstGeom prst="horizontalScroll">
            <a:avLst>
              <a:gd name="adj" fmla="val 12500"/>
            </a:avLst>
          </a:prstGeom>
          <a:solidFill>
            <a:srgbClr val="DD37B9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410F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 non nớt là lời trẻ em ngây th</a:t>
            </a:r>
            <a:r>
              <a:rPr lang="vi-VN" sz="2800" b="1">
                <a:solidFill>
                  <a:srgbClr val="410F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b="1">
                <a:solidFill>
                  <a:srgbClr val="410F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9765" name="Rectangle 21"/>
          <p:cNvSpPr>
            <a:spLocks noChangeArrowheads="1"/>
          </p:cNvSpPr>
          <p:nvPr/>
        </p:nvSpPr>
        <p:spPr bwMode="auto">
          <a:xfrm>
            <a:off x="5257800" y="3017838"/>
            <a:ext cx="1861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lời non nớt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/>
      <p:bldP spid="159758" grpId="0" animBg="1"/>
      <p:bldP spid="159759" grpId="0"/>
      <p:bldP spid="159763" grpId="0"/>
      <p:bldP spid="159764" grpId="0" animBg="1"/>
      <p:bldP spid="15976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ext Box 2"/>
          <p:cNvSpPr txBox="1">
            <a:spLocks noChangeArrowheads="1"/>
          </p:cNvSpPr>
          <p:nvPr/>
        </p:nvSpPr>
        <p:spPr bwMode="auto">
          <a:xfrm>
            <a:off x="914400" y="38100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vi-VN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</a:p>
          <a:p>
            <a:pPr algn="ctr"/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ngoan sẽ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th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</a:p>
          <a:p>
            <a:pPr algn="r"/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Tuý Ph</a:t>
            </a:r>
            <a:r>
              <a:rPr lang="vi-VN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 Tú</a:t>
            </a:r>
            <a:endParaRPr lang="en-US" sz="3200">
              <a:solidFill>
                <a:srgbClr val="FFC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1796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18151351"/>
              </p:ext>
            </p:extLst>
          </p:nvPr>
        </p:nvGraphicFramePr>
        <p:xfrm>
          <a:off x="457200" y="1981200"/>
          <a:ext cx="8305800" cy="518048"/>
        </p:xfrm>
        <a:graphic>
          <a:graphicData uri="http://schemas.openxmlformats.org/drawingml/2006/table">
            <a:tbl>
              <a:tblPr/>
              <a:tblGrid>
                <a:gridCol w="3810000"/>
                <a:gridCol w="4495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LuyÖn ®äc:</a:t>
                      </a:r>
                    </a:p>
                  </a:txBody>
                  <a:tcPr marT="45664" marB="45664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Tõ ng÷: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1806" name="Line 14"/>
          <p:cNvSpPr>
            <a:spLocks noChangeShapeType="1"/>
          </p:cNvSpPr>
          <p:nvPr/>
        </p:nvSpPr>
        <p:spPr bwMode="auto">
          <a:xfrm>
            <a:off x="4267200" y="23622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807" name="Text Box 15"/>
          <p:cNvSpPr txBox="1">
            <a:spLocks noChangeArrowheads="1"/>
          </p:cNvSpPr>
          <p:nvPr/>
        </p:nvSpPr>
        <p:spPr bwMode="auto">
          <a:xfrm>
            <a:off x="762000" y="2514600"/>
            <a:ext cx="2590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tắm rửa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trở lại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lời non nớt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reo lên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nhận lỗi</a:t>
            </a:r>
          </a:p>
        </p:txBody>
      </p:sp>
      <p:sp>
        <p:nvSpPr>
          <p:cNvPr id="13322" name="Text Box 16"/>
          <p:cNvSpPr txBox="1">
            <a:spLocks noChangeArrowheads="1"/>
          </p:cNvSpPr>
          <p:nvPr/>
        </p:nvSpPr>
        <p:spPr bwMode="auto">
          <a:xfrm>
            <a:off x="7696200" y="228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1809" name="Rectangle 17"/>
          <p:cNvSpPr>
            <a:spLocks noChangeArrowheads="1"/>
          </p:cNvSpPr>
          <p:nvPr/>
        </p:nvSpPr>
        <p:spPr bwMode="auto">
          <a:xfrm>
            <a:off x="5257800" y="2484438"/>
            <a:ext cx="15937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hồng hào</a:t>
            </a:r>
          </a:p>
        </p:txBody>
      </p:sp>
      <p:sp>
        <p:nvSpPr>
          <p:cNvPr id="161811" name="Rectangle 19"/>
          <p:cNvSpPr>
            <a:spLocks noChangeArrowheads="1"/>
          </p:cNvSpPr>
          <p:nvPr/>
        </p:nvSpPr>
        <p:spPr bwMode="auto">
          <a:xfrm>
            <a:off x="5257800" y="3017838"/>
            <a:ext cx="1861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lời non nớt</a:t>
            </a:r>
          </a:p>
        </p:txBody>
      </p:sp>
      <p:sp>
        <p:nvSpPr>
          <p:cNvPr id="161812" name="AutoShape 20"/>
          <p:cNvSpPr>
            <a:spLocks noChangeArrowheads="1"/>
          </p:cNvSpPr>
          <p:nvPr/>
        </p:nvSpPr>
        <p:spPr bwMode="auto">
          <a:xfrm>
            <a:off x="3505200" y="4114800"/>
            <a:ext cx="6248400" cy="2362200"/>
          </a:xfrm>
          <a:prstGeom prst="cloudCallout">
            <a:avLst>
              <a:gd name="adj1" fmla="val 4343"/>
              <a:gd name="adj2" fmla="val 56250"/>
            </a:avLst>
          </a:prstGeom>
          <a:solidFill>
            <a:srgbClr val="CC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Em hiểu thế nào là: trìu mến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813" name="AutoShape 21"/>
          <p:cNvSpPr>
            <a:spLocks noChangeArrowheads="1"/>
          </p:cNvSpPr>
          <p:nvPr/>
        </p:nvSpPr>
        <p:spPr bwMode="auto">
          <a:xfrm>
            <a:off x="0" y="5867400"/>
            <a:ext cx="6781800" cy="990600"/>
          </a:xfrm>
          <a:prstGeom prst="horizontalScrol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Trìu mến là thể hiện tình th</a:t>
            </a:r>
            <a:r>
              <a:rPr lang="vi-VN" sz="3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3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yêu.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814" name="Rectangle 22"/>
          <p:cNvSpPr>
            <a:spLocks noChangeArrowheads="1"/>
          </p:cNvSpPr>
          <p:nvPr/>
        </p:nvSpPr>
        <p:spPr bwMode="auto">
          <a:xfrm>
            <a:off x="5334000" y="3551238"/>
            <a:ext cx="1511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trìu mến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1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1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1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1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1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1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1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1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1618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1618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18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61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1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161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1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4" grpId="0"/>
      <p:bldP spid="161806" grpId="0" animBg="1"/>
      <p:bldP spid="161807" grpId="0"/>
      <p:bldP spid="161809" grpId="0"/>
      <p:bldP spid="161811" grpId="0"/>
      <p:bldP spid="161812" grpId="0" animBg="1"/>
      <p:bldP spid="161813" grpId="0" animBg="1"/>
      <p:bldP spid="1618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 Box 2"/>
          <p:cNvSpPr txBox="1">
            <a:spLocks noChangeArrowheads="1"/>
          </p:cNvSpPr>
          <p:nvPr/>
        </p:nvSpPr>
        <p:spPr bwMode="auto">
          <a:xfrm>
            <a:off x="914400" y="38100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vi-VN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</a:p>
          <a:p>
            <a:pPr algn="ctr"/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ngoan sẽ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th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</a:p>
          <a:p>
            <a:pPr algn="r"/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Tuý Ph</a:t>
            </a:r>
            <a:r>
              <a:rPr lang="vi-VN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 Tú</a:t>
            </a:r>
            <a:endParaRPr lang="en-US" sz="3200">
              <a:solidFill>
                <a:srgbClr val="FFC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3844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069620534"/>
              </p:ext>
            </p:extLst>
          </p:nvPr>
        </p:nvGraphicFramePr>
        <p:xfrm>
          <a:off x="457200" y="1981200"/>
          <a:ext cx="8305800" cy="518048"/>
        </p:xfrm>
        <a:graphic>
          <a:graphicData uri="http://schemas.openxmlformats.org/drawingml/2006/table">
            <a:tbl>
              <a:tblPr/>
              <a:tblGrid>
                <a:gridCol w="3810000"/>
                <a:gridCol w="4495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LuyÖn ®äc:</a:t>
                      </a:r>
                    </a:p>
                  </a:txBody>
                  <a:tcPr marT="45664" marB="45664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Tõ ng÷: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854" name="Line 14"/>
          <p:cNvSpPr>
            <a:spLocks noChangeShapeType="1"/>
          </p:cNvSpPr>
          <p:nvPr/>
        </p:nvSpPr>
        <p:spPr bwMode="auto">
          <a:xfrm>
            <a:off x="4267200" y="23622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55" name="Text Box 15"/>
          <p:cNvSpPr txBox="1">
            <a:spLocks noChangeArrowheads="1"/>
          </p:cNvSpPr>
          <p:nvPr/>
        </p:nvSpPr>
        <p:spPr bwMode="auto">
          <a:xfrm>
            <a:off x="762000" y="2514600"/>
            <a:ext cx="2590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tắm rửa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trở lại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lời non nớt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reo lên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nhận lỗi</a:t>
            </a:r>
          </a:p>
        </p:txBody>
      </p:sp>
      <p:sp>
        <p:nvSpPr>
          <p:cNvPr id="14346" name="Text Box 16"/>
          <p:cNvSpPr txBox="1">
            <a:spLocks noChangeArrowheads="1"/>
          </p:cNvSpPr>
          <p:nvPr/>
        </p:nvSpPr>
        <p:spPr bwMode="auto">
          <a:xfrm>
            <a:off x="7696200" y="228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3857" name="Rectangle 17"/>
          <p:cNvSpPr>
            <a:spLocks noChangeArrowheads="1"/>
          </p:cNvSpPr>
          <p:nvPr/>
        </p:nvSpPr>
        <p:spPr bwMode="auto">
          <a:xfrm>
            <a:off x="5257800" y="2484438"/>
            <a:ext cx="15937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hồng hào</a:t>
            </a:r>
          </a:p>
        </p:txBody>
      </p:sp>
      <p:sp>
        <p:nvSpPr>
          <p:cNvPr id="163858" name="Rectangle 18"/>
          <p:cNvSpPr>
            <a:spLocks noChangeArrowheads="1"/>
          </p:cNvSpPr>
          <p:nvPr/>
        </p:nvSpPr>
        <p:spPr bwMode="auto">
          <a:xfrm>
            <a:off x="5257800" y="3017838"/>
            <a:ext cx="1861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lời non nớt</a:t>
            </a:r>
          </a:p>
        </p:txBody>
      </p:sp>
      <p:sp>
        <p:nvSpPr>
          <p:cNvPr id="163859" name="AutoShape 19"/>
          <p:cNvSpPr>
            <a:spLocks noChangeArrowheads="1"/>
          </p:cNvSpPr>
          <p:nvPr/>
        </p:nvSpPr>
        <p:spPr bwMode="auto">
          <a:xfrm>
            <a:off x="3505200" y="4648200"/>
            <a:ext cx="6248400" cy="1752600"/>
          </a:xfrm>
          <a:prstGeom prst="cloudCallout">
            <a:avLst>
              <a:gd name="adj1" fmla="val 4343"/>
              <a:gd name="adj2" fmla="val 80162"/>
            </a:avLst>
          </a:prstGeom>
          <a:solidFill>
            <a:srgbClr val="CC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Em hiểu thế nào là: mừng rỡ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60" name="AutoShape 20"/>
          <p:cNvSpPr>
            <a:spLocks noChangeArrowheads="1"/>
          </p:cNvSpPr>
          <p:nvPr/>
        </p:nvSpPr>
        <p:spPr bwMode="auto">
          <a:xfrm>
            <a:off x="0" y="5867400"/>
            <a:ext cx="6781800" cy="990600"/>
          </a:xfrm>
          <a:prstGeom prst="horizontalScrol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 rỡ là vui mừng lộ rõ ra bên ngoài.</a:t>
            </a:r>
          </a:p>
        </p:txBody>
      </p:sp>
      <p:sp>
        <p:nvSpPr>
          <p:cNvPr id="163861" name="Rectangle 21"/>
          <p:cNvSpPr>
            <a:spLocks noChangeArrowheads="1"/>
          </p:cNvSpPr>
          <p:nvPr/>
        </p:nvSpPr>
        <p:spPr bwMode="auto">
          <a:xfrm>
            <a:off x="5181600" y="3581400"/>
            <a:ext cx="1511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trìu mến</a:t>
            </a:r>
          </a:p>
        </p:txBody>
      </p:sp>
      <p:sp>
        <p:nvSpPr>
          <p:cNvPr id="163862" name="Rectangle 22"/>
          <p:cNvSpPr>
            <a:spLocks noChangeArrowheads="1"/>
          </p:cNvSpPr>
          <p:nvPr/>
        </p:nvSpPr>
        <p:spPr bwMode="auto">
          <a:xfrm>
            <a:off x="5334000" y="4084638"/>
            <a:ext cx="15263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mừng rỡ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1638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1638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163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163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2" grpId="0"/>
      <p:bldP spid="163854" grpId="0" animBg="1"/>
      <p:bldP spid="163855" grpId="0"/>
      <p:bldP spid="163857" grpId="0"/>
      <p:bldP spid="163858" grpId="0"/>
      <p:bldP spid="163859" grpId="0" animBg="1"/>
      <p:bldP spid="163860" grpId="0" animBg="1"/>
      <p:bldP spid="163861" grpId="0"/>
      <p:bldP spid="1638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ext Box 2"/>
          <p:cNvSpPr txBox="1">
            <a:spLocks noChangeArrowheads="1"/>
          </p:cNvSpPr>
          <p:nvPr/>
        </p:nvSpPr>
        <p:spPr bwMode="auto">
          <a:xfrm>
            <a:off x="914400" y="38100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vi-VN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</a:p>
          <a:p>
            <a:pPr algn="ctr"/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ngoan sẽ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th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</a:p>
          <a:p>
            <a:pPr algn="r"/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Tuý Ph</a:t>
            </a:r>
            <a:r>
              <a:rPr lang="vi-VN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 Tú</a:t>
            </a:r>
            <a:endParaRPr lang="en-US" sz="3200">
              <a:solidFill>
                <a:srgbClr val="FFC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5892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90447089"/>
              </p:ext>
            </p:extLst>
          </p:nvPr>
        </p:nvGraphicFramePr>
        <p:xfrm>
          <a:off x="457200" y="1981200"/>
          <a:ext cx="8305800" cy="518048"/>
        </p:xfrm>
        <a:graphic>
          <a:graphicData uri="http://schemas.openxmlformats.org/drawingml/2006/table">
            <a:tbl>
              <a:tblPr/>
              <a:tblGrid>
                <a:gridCol w="3810000"/>
                <a:gridCol w="4495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LuyÖn ®äc:</a:t>
                      </a:r>
                    </a:p>
                  </a:txBody>
                  <a:tcPr marT="45664" marB="45664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Tõ ng÷: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902" name="Line 14"/>
          <p:cNvSpPr>
            <a:spLocks noChangeShapeType="1"/>
          </p:cNvSpPr>
          <p:nvPr/>
        </p:nvSpPr>
        <p:spPr bwMode="auto">
          <a:xfrm>
            <a:off x="4267200" y="23622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903" name="Text Box 15"/>
          <p:cNvSpPr txBox="1">
            <a:spLocks noChangeArrowheads="1"/>
          </p:cNvSpPr>
          <p:nvPr/>
        </p:nvSpPr>
        <p:spPr bwMode="auto">
          <a:xfrm>
            <a:off x="762000" y="2514600"/>
            <a:ext cx="2590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tắm rửa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trở lại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lời non nớt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reo lên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nhận lỗi</a:t>
            </a:r>
          </a:p>
        </p:txBody>
      </p:sp>
      <p:sp>
        <p:nvSpPr>
          <p:cNvPr id="15370" name="Text Box 16"/>
          <p:cNvSpPr txBox="1">
            <a:spLocks noChangeArrowheads="1"/>
          </p:cNvSpPr>
          <p:nvPr/>
        </p:nvSpPr>
        <p:spPr bwMode="auto">
          <a:xfrm>
            <a:off x="7696200" y="228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5905" name="Rectangle 17"/>
          <p:cNvSpPr>
            <a:spLocks noChangeArrowheads="1"/>
          </p:cNvSpPr>
          <p:nvPr/>
        </p:nvSpPr>
        <p:spPr bwMode="auto">
          <a:xfrm>
            <a:off x="5257800" y="2484438"/>
            <a:ext cx="15937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hồng hào</a:t>
            </a:r>
          </a:p>
        </p:txBody>
      </p:sp>
      <p:sp>
        <p:nvSpPr>
          <p:cNvPr id="165906" name="Rectangle 18"/>
          <p:cNvSpPr>
            <a:spLocks noChangeArrowheads="1"/>
          </p:cNvSpPr>
          <p:nvPr/>
        </p:nvSpPr>
        <p:spPr bwMode="auto">
          <a:xfrm>
            <a:off x="5257800" y="3017838"/>
            <a:ext cx="1861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lời non nớt</a:t>
            </a:r>
          </a:p>
        </p:txBody>
      </p:sp>
      <p:sp>
        <p:nvSpPr>
          <p:cNvPr id="165909" name="Rectangle 21"/>
          <p:cNvSpPr>
            <a:spLocks noChangeArrowheads="1"/>
          </p:cNvSpPr>
          <p:nvPr/>
        </p:nvSpPr>
        <p:spPr bwMode="auto">
          <a:xfrm>
            <a:off x="5181600" y="3581400"/>
            <a:ext cx="16017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trìu mến</a:t>
            </a:r>
          </a:p>
        </p:txBody>
      </p:sp>
      <p:sp>
        <p:nvSpPr>
          <p:cNvPr id="165910" name="Rectangle 22"/>
          <p:cNvSpPr>
            <a:spLocks noChangeArrowheads="1"/>
          </p:cNvSpPr>
          <p:nvPr/>
        </p:nvSpPr>
        <p:spPr bwMode="auto">
          <a:xfrm>
            <a:off x="5181600" y="41148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mừng rỡ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5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5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5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5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5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5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5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5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5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5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5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5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/>
      <p:bldP spid="165902" grpId="0" animBg="1"/>
      <p:bldP spid="165903" grpId="0"/>
      <p:bldP spid="165905" grpId="0"/>
      <p:bldP spid="165906" grpId="0"/>
      <p:bldP spid="165909" grpId="0"/>
      <p:bldP spid="1659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914400" y="38100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vi-VN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</a:p>
          <a:p>
            <a:pPr algn="ctr"/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ngoan sẽ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th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</a:p>
          <a:p>
            <a:pPr algn="r"/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Tuý Ph</a:t>
            </a:r>
            <a:r>
              <a:rPr lang="vi-VN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 Tú</a:t>
            </a:r>
            <a:endParaRPr lang="en-US" sz="3200">
              <a:solidFill>
                <a:srgbClr val="FFC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7940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591677611"/>
              </p:ext>
            </p:extLst>
          </p:nvPr>
        </p:nvGraphicFramePr>
        <p:xfrm>
          <a:off x="457200" y="1981200"/>
          <a:ext cx="8305800" cy="518048"/>
        </p:xfrm>
        <a:graphic>
          <a:graphicData uri="http://schemas.openxmlformats.org/drawingml/2006/table">
            <a:tbl>
              <a:tblPr/>
              <a:tblGrid>
                <a:gridCol w="3810000"/>
                <a:gridCol w="4495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LuyÖn ®äc:</a:t>
                      </a:r>
                    </a:p>
                  </a:txBody>
                  <a:tcPr marT="45664" marB="45664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Tõ ng÷: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7950" name="Line 14"/>
          <p:cNvSpPr>
            <a:spLocks noChangeShapeType="1"/>
          </p:cNvSpPr>
          <p:nvPr/>
        </p:nvSpPr>
        <p:spPr bwMode="auto">
          <a:xfrm>
            <a:off x="4267200" y="23622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951" name="Text Box 15"/>
          <p:cNvSpPr txBox="1">
            <a:spLocks noChangeArrowheads="1"/>
          </p:cNvSpPr>
          <p:nvPr/>
        </p:nvSpPr>
        <p:spPr bwMode="auto">
          <a:xfrm>
            <a:off x="762000" y="2514600"/>
            <a:ext cx="2590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tắm rửa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trở lại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lời non nớt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reo lên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nhận lỗi</a:t>
            </a:r>
          </a:p>
        </p:txBody>
      </p:sp>
      <p:sp>
        <p:nvSpPr>
          <p:cNvPr id="16394" name="Text Box 16"/>
          <p:cNvSpPr txBox="1">
            <a:spLocks noChangeArrowheads="1"/>
          </p:cNvSpPr>
          <p:nvPr/>
        </p:nvSpPr>
        <p:spPr bwMode="auto">
          <a:xfrm>
            <a:off x="7696200" y="228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7953" name="Rectangle 17"/>
          <p:cNvSpPr>
            <a:spLocks noChangeArrowheads="1"/>
          </p:cNvSpPr>
          <p:nvPr/>
        </p:nvSpPr>
        <p:spPr bwMode="auto">
          <a:xfrm>
            <a:off x="5257800" y="2484438"/>
            <a:ext cx="15937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hồng hào</a:t>
            </a:r>
          </a:p>
        </p:txBody>
      </p:sp>
      <p:sp>
        <p:nvSpPr>
          <p:cNvPr id="167954" name="Rectangle 18"/>
          <p:cNvSpPr>
            <a:spLocks noChangeArrowheads="1"/>
          </p:cNvSpPr>
          <p:nvPr/>
        </p:nvSpPr>
        <p:spPr bwMode="auto">
          <a:xfrm>
            <a:off x="5257800" y="3017838"/>
            <a:ext cx="1861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lời non nớt</a:t>
            </a:r>
          </a:p>
        </p:txBody>
      </p:sp>
      <p:sp>
        <p:nvSpPr>
          <p:cNvPr id="167956" name="Rectangle 20"/>
          <p:cNvSpPr>
            <a:spLocks noChangeArrowheads="1"/>
          </p:cNvSpPr>
          <p:nvPr/>
        </p:nvSpPr>
        <p:spPr bwMode="auto">
          <a:xfrm>
            <a:off x="5257800" y="3581400"/>
            <a:ext cx="1511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trìu mến</a:t>
            </a:r>
          </a:p>
        </p:txBody>
      </p:sp>
      <p:sp>
        <p:nvSpPr>
          <p:cNvPr id="167957" name="Rectangle 21"/>
          <p:cNvSpPr>
            <a:spLocks noChangeArrowheads="1"/>
          </p:cNvSpPr>
          <p:nvPr/>
        </p:nvSpPr>
        <p:spPr bwMode="auto">
          <a:xfrm>
            <a:off x="5257800" y="4114800"/>
            <a:ext cx="15263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mừng rỡ</a:t>
            </a:r>
          </a:p>
        </p:txBody>
      </p:sp>
      <p:sp>
        <p:nvSpPr>
          <p:cNvPr id="167958" name="AutoShape 22"/>
          <p:cNvSpPr>
            <a:spLocks noChangeArrowheads="1"/>
          </p:cNvSpPr>
          <p:nvPr/>
        </p:nvSpPr>
        <p:spPr bwMode="auto">
          <a:xfrm>
            <a:off x="5410200" y="4876800"/>
            <a:ext cx="3733800" cy="2201863"/>
          </a:xfrm>
          <a:prstGeom prst="cloudCallout">
            <a:avLst>
              <a:gd name="adj1" fmla="val -49801"/>
              <a:gd name="adj2" fmla="val 126157"/>
            </a:avLst>
          </a:prstGeom>
          <a:gradFill rotWithShape="0">
            <a:gsLst>
              <a:gs pos="0">
                <a:srgbClr val="CCCC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99FF"/>
            </a:solidFill>
            <a:round/>
            <a:headEnd/>
            <a:tailEnd/>
          </a:ln>
          <a:effectLst>
            <a:outerShdw dist="35921" dir="2700000" algn="ctr" rotWithShape="0">
              <a:srgbClr val="99FF33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44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 </a:t>
            </a:r>
            <a:r>
              <a:rPr lang="vi-VN" sz="44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44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ọc </a:t>
            </a:r>
            <a:r>
              <a:rPr lang="vi-VN" sz="44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44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 2</a:t>
            </a:r>
            <a:endParaRPr lang="en-US" sz="4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7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7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7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7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7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7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7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7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67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/>
      <p:bldP spid="167950" grpId="0" animBg="1"/>
      <p:bldP spid="167951" grpId="0"/>
      <p:bldP spid="167953" grpId="0"/>
      <p:bldP spid="167954" grpId="0"/>
      <p:bldP spid="167956" grpId="0"/>
      <p:bldP spid="167957" grpId="0"/>
      <p:bldP spid="16795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ext Box 2"/>
          <p:cNvSpPr txBox="1">
            <a:spLocks noChangeArrowheads="1"/>
          </p:cNvSpPr>
          <p:nvPr/>
        </p:nvSpPr>
        <p:spPr bwMode="auto">
          <a:xfrm>
            <a:off x="914400" y="38100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vi-VN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</a:p>
          <a:p>
            <a:pPr algn="ctr"/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ngoan sẽ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th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</a:p>
          <a:p>
            <a:pPr algn="r"/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Tuý Ph</a:t>
            </a:r>
            <a:r>
              <a:rPr lang="vi-VN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 Tú</a:t>
            </a:r>
            <a:endParaRPr lang="en-US" sz="3200">
              <a:solidFill>
                <a:srgbClr val="FFC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5108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361188675"/>
              </p:ext>
            </p:extLst>
          </p:nvPr>
        </p:nvGraphicFramePr>
        <p:xfrm>
          <a:off x="457200" y="1981200"/>
          <a:ext cx="8305800" cy="518048"/>
        </p:xfrm>
        <a:graphic>
          <a:graphicData uri="http://schemas.openxmlformats.org/drawingml/2006/table">
            <a:tbl>
              <a:tblPr/>
              <a:tblGrid>
                <a:gridCol w="3810000"/>
                <a:gridCol w="4495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LuyÖn ®äc:</a:t>
                      </a:r>
                    </a:p>
                  </a:txBody>
                  <a:tcPr marT="45664" marB="45664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Tõ ng÷: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118" name="Line 14"/>
          <p:cNvSpPr>
            <a:spLocks noChangeShapeType="1"/>
          </p:cNvSpPr>
          <p:nvPr/>
        </p:nvSpPr>
        <p:spPr bwMode="auto">
          <a:xfrm>
            <a:off x="4267200" y="23622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5119" name="Text Box 15"/>
          <p:cNvSpPr txBox="1">
            <a:spLocks noChangeArrowheads="1"/>
          </p:cNvSpPr>
          <p:nvPr/>
        </p:nvSpPr>
        <p:spPr bwMode="auto">
          <a:xfrm>
            <a:off x="762000" y="2514600"/>
            <a:ext cx="2590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tắm rửa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trở lại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lời non nớt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reo lên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nhận lỗi</a:t>
            </a:r>
          </a:p>
        </p:txBody>
      </p:sp>
      <p:sp>
        <p:nvSpPr>
          <p:cNvPr id="17418" name="Text Box 16"/>
          <p:cNvSpPr txBox="1">
            <a:spLocks noChangeArrowheads="1"/>
          </p:cNvSpPr>
          <p:nvPr/>
        </p:nvSpPr>
        <p:spPr bwMode="auto">
          <a:xfrm>
            <a:off x="7696200" y="228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5121" name="Rectangle 17"/>
          <p:cNvSpPr>
            <a:spLocks noChangeArrowheads="1"/>
          </p:cNvSpPr>
          <p:nvPr/>
        </p:nvSpPr>
        <p:spPr bwMode="auto">
          <a:xfrm>
            <a:off x="5257800" y="2484438"/>
            <a:ext cx="15937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hồng hào</a:t>
            </a: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5257800" y="3017838"/>
            <a:ext cx="1861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lời non nớt</a:t>
            </a:r>
          </a:p>
        </p:txBody>
      </p:sp>
      <p:sp>
        <p:nvSpPr>
          <p:cNvPr id="175123" name="Rectangle 19"/>
          <p:cNvSpPr>
            <a:spLocks noChangeArrowheads="1"/>
          </p:cNvSpPr>
          <p:nvPr/>
        </p:nvSpPr>
        <p:spPr bwMode="auto">
          <a:xfrm>
            <a:off x="5257800" y="3581400"/>
            <a:ext cx="1511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trìu mến</a:t>
            </a:r>
          </a:p>
        </p:txBody>
      </p:sp>
      <p:sp>
        <p:nvSpPr>
          <p:cNvPr id="175124" name="Rectangle 20"/>
          <p:cNvSpPr>
            <a:spLocks noChangeArrowheads="1"/>
          </p:cNvSpPr>
          <p:nvPr/>
        </p:nvSpPr>
        <p:spPr bwMode="auto">
          <a:xfrm>
            <a:off x="5257800" y="4114800"/>
            <a:ext cx="15263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mừng rỡ</a:t>
            </a:r>
          </a:p>
        </p:txBody>
      </p:sp>
      <p:sp>
        <p:nvSpPr>
          <p:cNvPr id="175125" name="AutoShape 21"/>
          <p:cNvSpPr>
            <a:spLocks noChangeArrowheads="1"/>
          </p:cNvSpPr>
          <p:nvPr/>
        </p:nvSpPr>
        <p:spPr bwMode="auto">
          <a:xfrm>
            <a:off x="6172200" y="4187825"/>
            <a:ext cx="2667000" cy="2670175"/>
          </a:xfrm>
          <a:prstGeom prst="cloudCallout">
            <a:avLst>
              <a:gd name="adj1" fmla="val -49801"/>
              <a:gd name="adj2" fmla="val 126157"/>
            </a:avLst>
          </a:prstGeom>
          <a:gradFill rotWithShape="0">
            <a:gsLst>
              <a:gs pos="0">
                <a:srgbClr val="CCCC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99FF"/>
            </a:solidFill>
            <a:round/>
            <a:headEnd/>
            <a:tailEnd/>
          </a:ln>
          <a:effectLst>
            <a:outerShdw dist="35921" dir="2700000" algn="ctr" rotWithShape="0">
              <a:srgbClr val="99FF33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36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</a:t>
            </a:r>
            <a:r>
              <a:rPr lang="vi-VN" sz="36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ồng thanh</a:t>
            </a:r>
            <a:endParaRPr lang="en-US" sz="36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5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5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7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/>
      <p:bldP spid="175118" grpId="0" animBg="1"/>
      <p:bldP spid="175119" grpId="0"/>
      <p:bldP spid="175121" grpId="0"/>
      <p:bldP spid="175122" grpId="0"/>
      <p:bldP spid="175123" grpId="0"/>
      <p:bldP spid="175124" grpId="0"/>
      <p:bldP spid="1751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AutoShape 5"/>
          <p:cNvSpPr>
            <a:spLocks noChangeArrowheads="1"/>
          </p:cNvSpPr>
          <p:nvPr/>
        </p:nvSpPr>
        <p:spPr bwMode="auto">
          <a:xfrm>
            <a:off x="228600" y="587375"/>
            <a:ext cx="9220200" cy="4778375"/>
          </a:xfrm>
          <a:prstGeom prst="cloudCallout">
            <a:avLst>
              <a:gd name="adj1" fmla="val -18801"/>
              <a:gd name="adj2" fmla="val 197801"/>
            </a:avLst>
          </a:prstGeom>
          <a:gradFill rotWithShape="0">
            <a:gsLst>
              <a:gs pos="0">
                <a:srgbClr val="FFFFFF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 sz="6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ta vừa luyện </a:t>
            </a:r>
            <a:r>
              <a:rPr lang="vi-VN" sz="6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6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ọc bài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ext Box 2"/>
          <p:cNvSpPr txBox="1">
            <a:spLocks noChangeArrowheads="1"/>
          </p:cNvSpPr>
          <p:nvPr/>
        </p:nvSpPr>
        <p:spPr bwMode="auto">
          <a:xfrm>
            <a:off x="914400" y="38100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vi-VN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</a:p>
          <a:p>
            <a:pPr algn="ctr"/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ngoan sẽ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th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</a:p>
          <a:p>
            <a:pPr algn="r"/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Tuý Ph</a:t>
            </a:r>
            <a:r>
              <a:rPr lang="vi-VN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 Tú</a:t>
            </a:r>
            <a:endParaRPr lang="en-US" sz="3200">
              <a:solidFill>
                <a:srgbClr val="FFC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7156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285356139"/>
              </p:ext>
            </p:extLst>
          </p:nvPr>
        </p:nvGraphicFramePr>
        <p:xfrm>
          <a:off x="457200" y="1981200"/>
          <a:ext cx="8305800" cy="518048"/>
        </p:xfrm>
        <a:graphic>
          <a:graphicData uri="http://schemas.openxmlformats.org/drawingml/2006/table">
            <a:tbl>
              <a:tblPr/>
              <a:tblGrid>
                <a:gridCol w="3810000"/>
                <a:gridCol w="4495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LuyÖn ®äc:</a:t>
                      </a:r>
                    </a:p>
                  </a:txBody>
                  <a:tcPr marT="45664" marB="45664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Tõ ng÷: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7166" name="Line 14"/>
          <p:cNvSpPr>
            <a:spLocks noChangeShapeType="1"/>
          </p:cNvSpPr>
          <p:nvPr/>
        </p:nvSpPr>
        <p:spPr bwMode="auto">
          <a:xfrm>
            <a:off x="4267200" y="23622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762000" y="2514600"/>
            <a:ext cx="2590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tắm rửa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trở lại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lời non nớt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reo lên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nhận lỗi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7696200" y="228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7169" name="Rectangle 17"/>
          <p:cNvSpPr>
            <a:spLocks noChangeArrowheads="1"/>
          </p:cNvSpPr>
          <p:nvPr/>
        </p:nvSpPr>
        <p:spPr bwMode="auto">
          <a:xfrm>
            <a:off x="5257800" y="2484438"/>
            <a:ext cx="15937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hồng hào</a:t>
            </a:r>
          </a:p>
        </p:txBody>
      </p:sp>
      <p:sp>
        <p:nvSpPr>
          <p:cNvPr id="177170" name="Rectangle 18"/>
          <p:cNvSpPr>
            <a:spLocks noChangeArrowheads="1"/>
          </p:cNvSpPr>
          <p:nvPr/>
        </p:nvSpPr>
        <p:spPr bwMode="auto">
          <a:xfrm>
            <a:off x="5257800" y="3017838"/>
            <a:ext cx="18614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lời non nớt</a:t>
            </a:r>
          </a:p>
        </p:txBody>
      </p:sp>
      <p:sp>
        <p:nvSpPr>
          <p:cNvPr id="177171" name="Rectangle 19"/>
          <p:cNvSpPr>
            <a:spLocks noChangeArrowheads="1"/>
          </p:cNvSpPr>
          <p:nvPr/>
        </p:nvSpPr>
        <p:spPr bwMode="auto">
          <a:xfrm>
            <a:off x="5257800" y="3581400"/>
            <a:ext cx="1511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trìu mến</a:t>
            </a:r>
          </a:p>
        </p:txBody>
      </p:sp>
      <p:sp>
        <p:nvSpPr>
          <p:cNvPr id="177172" name="Rectangle 20"/>
          <p:cNvSpPr>
            <a:spLocks noChangeArrowheads="1"/>
          </p:cNvSpPr>
          <p:nvPr/>
        </p:nvSpPr>
        <p:spPr bwMode="auto">
          <a:xfrm>
            <a:off x="5257800" y="4114800"/>
            <a:ext cx="15263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mừng rỡ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/>
      <p:bldP spid="177166" grpId="0" animBg="1"/>
      <p:bldP spid="177167" grpId="0"/>
      <p:bldP spid="177169" grpId="0"/>
      <p:bldP spid="177170" grpId="0"/>
      <p:bldP spid="177171" grpId="0"/>
      <p:bldP spid="1771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AutoShape 2"/>
          <p:cNvSpPr>
            <a:spLocks noChangeArrowheads="1"/>
          </p:cNvSpPr>
          <p:nvPr/>
        </p:nvSpPr>
        <p:spPr bwMode="auto">
          <a:xfrm>
            <a:off x="2209800" y="304800"/>
            <a:ext cx="4724400" cy="3124200"/>
          </a:xfrm>
          <a:prstGeom prst="cloudCallout">
            <a:avLst>
              <a:gd name="adj1" fmla="val -53630"/>
              <a:gd name="adj2" fmla="val 75866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từ ngữ nào cho ta thấy cây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ã sống rất lâu?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172200" y="44958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9268" name="Picture 4" descr="cartoon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2286000" y="4724400"/>
            <a:ext cx="6629400" cy="65087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</a:t>
            </a:r>
            <a:r>
              <a:rPr lang="vi-VN" sz="360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nghìn n</a:t>
            </a:r>
            <a:r>
              <a:rPr lang="vi-VN" sz="360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60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m, cổ kính.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 animBg="1"/>
      <p:bldP spid="13926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AutoShape 2"/>
          <p:cNvSpPr>
            <a:spLocks noChangeArrowheads="1"/>
          </p:cNvSpPr>
          <p:nvPr/>
        </p:nvSpPr>
        <p:spPr bwMode="auto">
          <a:xfrm>
            <a:off x="3124200" y="0"/>
            <a:ext cx="5638800" cy="2971800"/>
          </a:xfrm>
          <a:prstGeom prst="wedgeEllipseCallout">
            <a:avLst>
              <a:gd name="adj1" fmla="val -53236"/>
              <a:gd name="adj2" fmla="val 61644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 hóng mát d</a:t>
            </a:r>
            <a:r>
              <a:rPr lang="vi-VN" sz="3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ới gốc </a:t>
            </a:r>
            <a:r>
              <a:rPr lang="vi-VN" sz="3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tác giả còn thấy những cảnh </a:t>
            </a:r>
            <a:r>
              <a:rPr lang="vi-VN" sz="3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ẹp nào của quê h</a:t>
            </a:r>
            <a:r>
              <a:rPr lang="vi-VN" sz="3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3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ng?</a:t>
            </a:r>
          </a:p>
        </p:txBody>
      </p:sp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0" y="4572000"/>
            <a:ext cx="7620000" cy="2062103"/>
          </a:xfrm>
          <a:prstGeom prst="rect">
            <a:avLst/>
          </a:prstGeom>
          <a:solidFill>
            <a:srgbClr val="FFCCCC"/>
          </a:solidFill>
          <a:ln w="57150">
            <a:pattFill prst="pct5">
              <a:fgClr>
                <a:srgbClr val="0000FF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 vàng gợn sóng. Xa xa, giữa cánh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ồng,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 trâu ra về, lững thững từng b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 nặng nề. Bóng sừng trâu d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ới ánh chiều kéo dài, lan giữa ruộng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ồng yên lặng.</a:t>
            </a:r>
            <a:r>
              <a:rPr lang="en-US" sz="320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1447800" y="2514600"/>
            <a:ext cx="1371600" cy="1443038"/>
          </a:xfrm>
          <a:prstGeom prst="rect">
            <a:avLst/>
          </a:prstGeom>
          <a:solidFill>
            <a:srgbClr val="EEE9C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80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214258"/>
              </p:ext>
            </p:extLst>
          </p:nvPr>
        </p:nvGraphicFramePr>
        <p:xfrm>
          <a:off x="6400800" y="3613150"/>
          <a:ext cx="2517775" cy="354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613150"/>
                        <a:ext cx="2517775" cy="354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3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 animBg="1"/>
      <p:bldP spid="138243" grpId="0" animBg="1"/>
      <p:bldP spid="1382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H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81000"/>
            <a:ext cx="49530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latin typeface="Arial"/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latin typeface="Arial"/>
            </a:endParaRPr>
          </a:p>
        </p:txBody>
      </p:sp>
      <p:pic>
        <p:nvPicPr>
          <p:cNvPr id="7172" name="Picture 4" descr="Bh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81000"/>
            <a:ext cx="6324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914400" y="38100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vi-VN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</a:p>
          <a:p>
            <a:pPr algn="ctr"/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ngoan sẽ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th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</a:p>
          <a:p>
            <a:pPr algn="r"/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Tuý Ph</a:t>
            </a:r>
            <a:r>
              <a:rPr lang="vi-VN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 Tú</a:t>
            </a:r>
            <a:endParaRPr lang="en-US" sz="3200">
              <a:solidFill>
                <a:srgbClr val="FFC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990600" y="20574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7390" name="Group 4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876842488"/>
              </p:ext>
            </p:extLst>
          </p:nvPr>
        </p:nvGraphicFramePr>
        <p:xfrm>
          <a:off x="457200" y="1981200"/>
          <a:ext cx="8305800" cy="518048"/>
        </p:xfrm>
        <a:graphic>
          <a:graphicData uri="http://schemas.openxmlformats.org/drawingml/2006/table">
            <a:tbl>
              <a:tblPr/>
              <a:tblGrid>
                <a:gridCol w="3810000"/>
                <a:gridCol w="4495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LuyÖn ®äc:</a:t>
                      </a:r>
                    </a:p>
                  </a:txBody>
                  <a:tcPr marT="45664" marB="45664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Tõ ng÷: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381" name="Line 37"/>
          <p:cNvSpPr>
            <a:spLocks noChangeShapeType="1"/>
          </p:cNvSpPr>
          <p:nvPr/>
        </p:nvSpPr>
        <p:spPr bwMode="auto">
          <a:xfrm>
            <a:off x="4267200" y="23622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762000" y="2514600"/>
            <a:ext cx="25908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tắm rửa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trở lại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lời non nớt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reo lên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nhận lỗi</a:t>
            </a:r>
          </a:p>
        </p:txBody>
      </p:sp>
      <p:sp>
        <p:nvSpPr>
          <p:cNvPr id="8202" name="Text Box 41"/>
          <p:cNvSpPr txBox="1">
            <a:spLocks noChangeArrowheads="1"/>
          </p:cNvSpPr>
          <p:nvPr/>
        </p:nvSpPr>
        <p:spPr bwMode="auto">
          <a:xfrm>
            <a:off x="7696200" y="228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573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573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57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57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573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573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57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57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57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57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57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57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57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57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57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57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70" decel="100000"/>
                                        <p:tgtEl>
                                          <p:spTgt spid="57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770" decel="100000"/>
                                        <p:tgtEl>
                                          <p:spTgt spid="57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57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57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573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573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573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573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73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73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AutoShape 2"/>
          <p:cNvSpPr>
            <a:spLocks noChangeArrowheads="1"/>
          </p:cNvSpPr>
          <p:nvPr/>
        </p:nvSpPr>
        <p:spPr bwMode="auto">
          <a:xfrm>
            <a:off x="-457200" y="1524000"/>
            <a:ext cx="10058400" cy="3068638"/>
          </a:xfrm>
          <a:prstGeom prst="cloudCallout">
            <a:avLst>
              <a:gd name="adj1" fmla="val -25426"/>
              <a:gd name="adj2" fmla="val -13528"/>
            </a:avLst>
          </a:prstGeom>
          <a:gradFill rotWithShape="0">
            <a:gsLst>
              <a:gs pos="0">
                <a:schemeClr val="bg1"/>
              </a:gs>
              <a:gs pos="50000">
                <a:srgbClr val="FFCC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Tx/>
              <a:buChar char="-"/>
              <a:defRPr/>
            </a:pPr>
            <a:r>
              <a:rPr lang="en-US" sz="25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cháu ch</a:t>
            </a:r>
            <a:r>
              <a:rPr lang="vi-VN" sz="25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5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có vui không? </a:t>
            </a:r>
          </a:p>
          <a:p>
            <a:pPr algn="ctr">
              <a:buFontTx/>
              <a:buChar char="-"/>
              <a:defRPr/>
            </a:pPr>
            <a:r>
              <a:rPr lang="en-US" sz="25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cháu </a:t>
            </a:r>
            <a:r>
              <a:rPr lang="vi-VN" sz="25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5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có no không? </a:t>
            </a:r>
          </a:p>
          <a:p>
            <a:pPr algn="ctr">
              <a:buFontTx/>
              <a:buChar char="-"/>
              <a:defRPr/>
            </a:pPr>
            <a:r>
              <a:rPr lang="en-US" sz="25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cô có mắng phạt các cháu không?</a:t>
            </a:r>
          </a:p>
          <a:p>
            <a:pPr algn="ctr">
              <a:buFontTx/>
              <a:buChar char="-"/>
              <a:defRPr/>
            </a:pPr>
            <a:r>
              <a:rPr lang="en-US" sz="25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cháu có thích kẹo không?</a:t>
            </a:r>
          </a:p>
          <a:p>
            <a:pPr algn="ctr">
              <a:buFontTx/>
              <a:buChar char="-"/>
              <a:defRPr/>
            </a:pPr>
            <a:r>
              <a:rPr lang="en-US" sz="25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cháu có </a:t>
            </a:r>
            <a:r>
              <a:rPr lang="vi-VN" sz="25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5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ồng ý không ?</a:t>
            </a:r>
            <a:endParaRPr lang="en-US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531" name="Line 3"/>
          <p:cNvSpPr>
            <a:spLocks noChangeShapeType="1"/>
          </p:cNvSpPr>
          <p:nvPr/>
        </p:nvSpPr>
        <p:spPr bwMode="auto">
          <a:xfrm>
            <a:off x="4419600" y="2362200"/>
            <a:ext cx="19050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532" name="Line 4"/>
          <p:cNvSpPr>
            <a:spLocks noChangeShapeType="1"/>
          </p:cNvSpPr>
          <p:nvPr/>
        </p:nvSpPr>
        <p:spPr bwMode="auto">
          <a:xfrm>
            <a:off x="2514600" y="3124200"/>
            <a:ext cx="20574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533" name="Line 5"/>
          <p:cNvSpPr>
            <a:spLocks noChangeShapeType="1"/>
          </p:cNvSpPr>
          <p:nvPr/>
        </p:nvSpPr>
        <p:spPr bwMode="auto">
          <a:xfrm>
            <a:off x="3581400" y="3505200"/>
            <a:ext cx="28194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534" name="Line 6"/>
          <p:cNvSpPr>
            <a:spLocks noChangeShapeType="1"/>
          </p:cNvSpPr>
          <p:nvPr/>
        </p:nvSpPr>
        <p:spPr bwMode="auto">
          <a:xfrm>
            <a:off x="6096000" y="3124200"/>
            <a:ext cx="9144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535" name="Line 7"/>
          <p:cNvSpPr>
            <a:spLocks noChangeShapeType="1"/>
          </p:cNvSpPr>
          <p:nvPr/>
        </p:nvSpPr>
        <p:spPr bwMode="auto">
          <a:xfrm>
            <a:off x="4267200" y="2743200"/>
            <a:ext cx="19812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537" name="Line 9"/>
          <p:cNvSpPr>
            <a:spLocks noChangeShapeType="1"/>
          </p:cNvSpPr>
          <p:nvPr/>
        </p:nvSpPr>
        <p:spPr bwMode="auto">
          <a:xfrm>
            <a:off x="3657600" y="3886200"/>
            <a:ext cx="25146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0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50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50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50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50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animBg="1"/>
      <p:bldP spid="150532" grpId="0" animBg="1"/>
      <p:bldP spid="150533" grpId="0" animBg="1"/>
      <p:bldP spid="150534" grpId="0" animBg="1"/>
      <p:bldP spid="150535" grpId="0" animBg="1"/>
      <p:bldP spid="1505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AutoShape 2"/>
          <p:cNvSpPr>
            <a:spLocks noChangeArrowheads="1"/>
          </p:cNvSpPr>
          <p:nvPr/>
        </p:nvSpPr>
        <p:spPr bwMode="auto">
          <a:xfrm>
            <a:off x="228600" y="1490663"/>
            <a:ext cx="8915400" cy="3654425"/>
          </a:xfrm>
          <a:prstGeom prst="cloudCallout">
            <a:avLst>
              <a:gd name="adj1" fmla="val -29968"/>
              <a:gd name="adj2" fmla="val -15315"/>
            </a:avLst>
          </a:prstGeom>
          <a:gradFill rotWithShape="0">
            <a:gsLst>
              <a:gs pos="0">
                <a:schemeClr val="bg1"/>
              </a:gs>
              <a:gs pos="50000">
                <a:srgbClr val="FFCC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</a:t>
            </a:r>
            <a:r>
              <a:rPr lang="vi-VN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Bác,  hôm nay cháu không vâng lời cô.   Cháu ch</a:t>
            </a:r>
            <a:r>
              <a:rPr lang="vi-VN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ngoan  nên không </a:t>
            </a:r>
            <a:r>
              <a:rPr lang="vi-VN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</a:t>
            </a:r>
            <a:r>
              <a:rPr lang="vi-VN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kẹo của Bác.</a:t>
            </a:r>
          </a:p>
          <a:p>
            <a:pPr algn="ctr">
              <a:defRPr/>
            </a:pPr>
            <a:r>
              <a:rPr lang="en-US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Cháu biết nhận lỗi, thế là ngoan lắm!  Cháu vẫn </a:t>
            </a:r>
            <a:r>
              <a:rPr lang="vi-VN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phần kẹo nh</a:t>
            </a:r>
            <a:r>
              <a:rPr lang="vi-VN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bạn khác.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35" name="Line 3"/>
          <p:cNvSpPr>
            <a:spLocks noChangeShapeType="1"/>
          </p:cNvSpPr>
          <p:nvPr/>
        </p:nvSpPr>
        <p:spPr bwMode="auto">
          <a:xfrm flipH="1">
            <a:off x="3505200" y="2133600"/>
            <a:ext cx="152400" cy="304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36" name="Line 4"/>
          <p:cNvSpPr>
            <a:spLocks noChangeShapeType="1"/>
          </p:cNvSpPr>
          <p:nvPr/>
        </p:nvSpPr>
        <p:spPr bwMode="auto">
          <a:xfrm flipH="1">
            <a:off x="6324600" y="2514600"/>
            <a:ext cx="152400" cy="304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37" name="Line 5"/>
          <p:cNvSpPr>
            <a:spLocks noChangeShapeType="1"/>
          </p:cNvSpPr>
          <p:nvPr/>
        </p:nvSpPr>
        <p:spPr bwMode="auto">
          <a:xfrm flipH="1">
            <a:off x="4876800" y="3276600"/>
            <a:ext cx="76200" cy="304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38" name="Line 6"/>
          <p:cNvSpPr>
            <a:spLocks noChangeShapeType="1"/>
          </p:cNvSpPr>
          <p:nvPr/>
        </p:nvSpPr>
        <p:spPr bwMode="auto">
          <a:xfrm flipH="1">
            <a:off x="2438400" y="3657600"/>
            <a:ext cx="152400" cy="304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39" name="Line 7"/>
          <p:cNvSpPr>
            <a:spLocks noChangeShapeType="1"/>
          </p:cNvSpPr>
          <p:nvPr/>
        </p:nvSpPr>
        <p:spPr bwMode="auto">
          <a:xfrm flipH="1">
            <a:off x="2362200" y="3657600"/>
            <a:ext cx="152400" cy="304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40" name="Line 8"/>
          <p:cNvSpPr>
            <a:spLocks noChangeShapeType="1"/>
          </p:cNvSpPr>
          <p:nvPr/>
        </p:nvSpPr>
        <p:spPr bwMode="auto">
          <a:xfrm flipH="1">
            <a:off x="5486400" y="4038600"/>
            <a:ext cx="152400" cy="304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41" name="Line 9"/>
          <p:cNvSpPr>
            <a:spLocks noChangeShapeType="1"/>
          </p:cNvSpPr>
          <p:nvPr/>
        </p:nvSpPr>
        <p:spPr bwMode="auto">
          <a:xfrm flipH="1">
            <a:off x="5410200" y="4038600"/>
            <a:ext cx="152400" cy="304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42" name="Line 10"/>
          <p:cNvSpPr>
            <a:spLocks noChangeShapeType="1"/>
          </p:cNvSpPr>
          <p:nvPr/>
        </p:nvSpPr>
        <p:spPr bwMode="auto">
          <a:xfrm flipH="1">
            <a:off x="3352800" y="2514600"/>
            <a:ext cx="152400" cy="304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43" name="Line 11"/>
          <p:cNvSpPr>
            <a:spLocks noChangeShapeType="1"/>
          </p:cNvSpPr>
          <p:nvPr/>
        </p:nvSpPr>
        <p:spPr bwMode="auto">
          <a:xfrm flipH="1">
            <a:off x="3429000" y="2514600"/>
            <a:ext cx="152400" cy="304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44" name="Line 12"/>
          <p:cNvSpPr>
            <a:spLocks noChangeShapeType="1"/>
          </p:cNvSpPr>
          <p:nvPr/>
        </p:nvSpPr>
        <p:spPr bwMode="auto">
          <a:xfrm flipH="1">
            <a:off x="6477000" y="2895600"/>
            <a:ext cx="152400" cy="304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445" name="Line 13"/>
          <p:cNvSpPr>
            <a:spLocks noChangeShapeType="1"/>
          </p:cNvSpPr>
          <p:nvPr/>
        </p:nvSpPr>
        <p:spPr bwMode="auto">
          <a:xfrm flipH="1">
            <a:off x="6553200" y="2895600"/>
            <a:ext cx="152400" cy="304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64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 animBg="1"/>
      <p:bldP spid="146435" grpId="0" animBg="1"/>
      <p:bldP spid="146436" grpId="0" animBg="1"/>
      <p:bldP spid="146437" grpId="0" animBg="1"/>
      <p:bldP spid="146438" grpId="0" animBg="1"/>
      <p:bldP spid="146439" grpId="0" animBg="1"/>
      <p:bldP spid="146440" grpId="0" animBg="1"/>
      <p:bldP spid="146441" grpId="0" animBg="1"/>
      <p:bldP spid="146442" grpId="0" animBg="1"/>
      <p:bldP spid="146443" grpId="0" animBg="1"/>
      <p:bldP spid="146444" grpId="0" animBg="1"/>
      <p:bldP spid="1464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ext Box 2"/>
          <p:cNvSpPr txBox="1">
            <a:spLocks noChangeArrowheads="1"/>
          </p:cNvSpPr>
          <p:nvPr/>
        </p:nvSpPr>
        <p:spPr bwMode="auto">
          <a:xfrm>
            <a:off x="914400" y="38100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vi-VN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</a:p>
          <a:p>
            <a:pPr algn="ctr"/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ngoan sẽ 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th</a:t>
            </a:r>
            <a:r>
              <a:rPr lang="vi-VN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</a:p>
          <a:p>
            <a:pPr algn="r"/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Tuý Ph</a:t>
            </a:r>
            <a:r>
              <a:rPr lang="vi-VN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000" i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 Tú</a:t>
            </a:r>
            <a:endParaRPr lang="en-US" sz="3200">
              <a:solidFill>
                <a:srgbClr val="FFC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7716" name="Group 2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780913518"/>
              </p:ext>
            </p:extLst>
          </p:nvPr>
        </p:nvGraphicFramePr>
        <p:xfrm>
          <a:off x="457200" y="1981200"/>
          <a:ext cx="8305800" cy="609600"/>
        </p:xfrm>
        <a:graphic>
          <a:graphicData uri="http://schemas.openxmlformats.org/drawingml/2006/table">
            <a:tbl>
              <a:tblPr/>
              <a:tblGrid>
                <a:gridCol w="3810000"/>
                <a:gridCol w="4495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LuyÖn ®äc: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Tõ ng÷: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7710" name="Line 14"/>
          <p:cNvSpPr>
            <a:spLocks noChangeShapeType="1"/>
          </p:cNvSpPr>
          <p:nvPr/>
        </p:nvSpPr>
        <p:spPr bwMode="auto">
          <a:xfrm>
            <a:off x="4267200" y="23622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762000" y="2514600"/>
            <a:ext cx="25908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tắm rửa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trở lại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lời non nớt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reo lên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nhận lỗi</a:t>
            </a:r>
          </a:p>
        </p:txBody>
      </p:sp>
      <p:sp>
        <p:nvSpPr>
          <p:cNvPr id="11274" name="Text Box 16"/>
          <p:cNvSpPr txBox="1">
            <a:spLocks noChangeArrowheads="1"/>
          </p:cNvSpPr>
          <p:nvPr/>
        </p:nvSpPr>
        <p:spPr bwMode="auto">
          <a:xfrm>
            <a:off x="7696200" y="228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7713" name="AutoShape 17"/>
          <p:cNvSpPr>
            <a:spLocks noChangeArrowheads="1"/>
          </p:cNvSpPr>
          <p:nvPr/>
        </p:nvSpPr>
        <p:spPr bwMode="auto">
          <a:xfrm>
            <a:off x="4648200" y="4191000"/>
            <a:ext cx="4495800" cy="1752600"/>
          </a:xfrm>
          <a:prstGeom prst="wedgeEllipseCallout">
            <a:avLst>
              <a:gd name="adj1" fmla="val -34921"/>
              <a:gd name="adj2" fmla="val 70019"/>
            </a:avLst>
          </a:prstGeom>
          <a:solidFill>
            <a:srgbClr val="DD37B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hiểu thế nào là: da hồng hào?</a:t>
            </a:r>
            <a:br>
              <a:rPr lang="en-US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714" name="Rectangle 18"/>
          <p:cNvSpPr>
            <a:spLocks noChangeArrowheads="1"/>
          </p:cNvSpPr>
          <p:nvPr/>
        </p:nvSpPr>
        <p:spPr bwMode="auto">
          <a:xfrm>
            <a:off x="381000" y="6096000"/>
            <a:ext cx="82253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410F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 hào là da </a:t>
            </a:r>
            <a:r>
              <a:rPr lang="vi-VN" sz="3200" b="1">
                <a:solidFill>
                  <a:srgbClr val="410F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>
                <a:solidFill>
                  <a:srgbClr val="410F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ỏ hồng, thể hiện sức khoẻ tốt</a:t>
            </a:r>
            <a:r>
              <a:rPr lang="en-US">
                <a:solidFill>
                  <a:srgbClr val="410F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7715" name="Rectangle 19"/>
          <p:cNvSpPr>
            <a:spLocks noChangeArrowheads="1"/>
          </p:cNvSpPr>
          <p:nvPr/>
        </p:nvSpPr>
        <p:spPr bwMode="auto">
          <a:xfrm>
            <a:off x="5257800" y="2520950"/>
            <a:ext cx="1391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hồng hào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 autoUpdateAnimBg="0"/>
      <p:bldP spid="157710" grpId="0" animBg="1"/>
      <p:bldP spid="157711" grpId="0" autoUpdateAnimBg="0"/>
      <p:bldP spid="157713" grpId="0" animBg="1" autoUpdateAnimBg="0"/>
      <p:bldP spid="157714" grpId="0" autoUpdateAnimBg="0"/>
      <p:bldP spid="157715" grpId="0" autoUpdateAnimBg="0"/>
    </p:bldLst>
  </p:timing>
</p:sld>
</file>

<file path=ppt/theme/theme1.xml><?xml version="1.0" encoding="utf-8"?>
<a:theme xmlns:a="http://schemas.openxmlformats.org/drawingml/2006/main" name="Ocean">
  <a:themeElements>
    <a:clrScheme name="Ocean 2">
      <a:dk1>
        <a:srgbClr val="000066"/>
      </a:dk1>
      <a:lt1>
        <a:srgbClr val="FFFFFF"/>
      </a:lt1>
      <a:dk2>
        <a:srgbClr val="5D93FF"/>
      </a:dk2>
      <a:lt2>
        <a:srgbClr val="FFFFFF"/>
      </a:lt2>
      <a:accent1>
        <a:srgbClr val="6666FF"/>
      </a:accent1>
      <a:accent2>
        <a:srgbClr val="9999FF"/>
      </a:accent2>
      <a:accent3>
        <a:srgbClr val="B6C8FF"/>
      </a:accent3>
      <a:accent4>
        <a:srgbClr val="DADADA"/>
      </a:accent4>
      <a:accent5>
        <a:srgbClr val="B8B8FF"/>
      </a:accent5>
      <a:accent6>
        <a:srgbClr val="8A8AE7"/>
      </a:accent6>
      <a:hlink>
        <a:srgbClr val="FF3300"/>
      </a:hlink>
      <a:folHlink>
        <a:srgbClr val="FF9900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2001</TotalTime>
  <Words>754</Words>
  <Application>Microsoft Office PowerPoint</Application>
  <PresentationFormat>On-screen Show (4:3)</PresentationFormat>
  <Paragraphs>151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Ocean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 x 11 = 26 x (10+ 1)                   = 26x10  + 26 x 1                  = 260 + 26 = 286</dc:title>
  <dc:creator>hc</dc:creator>
  <cp:lastModifiedBy>MSTTPC1</cp:lastModifiedBy>
  <cp:revision>172</cp:revision>
  <dcterms:created xsi:type="dcterms:W3CDTF">2004-11-05T06:34:51Z</dcterms:created>
  <dcterms:modified xsi:type="dcterms:W3CDTF">2020-06-08T02:37:55Z</dcterms:modified>
</cp:coreProperties>
</file>