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00"/>
    <a:srgbClr val="FFFF00"/>
    <a:srgbClr val="0000FF"/>
    <a:srgbClr val="33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45" autoAdjust="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D53D3-DA08-4751-9B56-6DD285516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B19D8-9E11-4840-8854-C199A7E42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24CA0-F3E2-424C-82B4-A40F4045A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0910A-86DD-4337-872F-7F862CE92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DCFF3-147B-4ABA-A651-7F1FE6882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A22B3-47CE-4F5F-BEB7-8D259431A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92541-34CD-47F3-ABA4-19E7FE031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8C417-2E80-4EED-8DCE-C606A6756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0B57D-D3E6-4942-A49A-34DFDF2DC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2B6C3-CADF-4822-AB65-266A443F8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86B3F-51C9-467B-ADDB-1F5EA7B1F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3300"/>
            </a:gs>
            <a:gs pos="100000">
              <a:srgbClr val="3333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952B6A6F-8500-4AB8-B04F-0A8AC53D7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tv2t2t1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286000"/>
            <a:ext cx="6553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3581400" y="4572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</a:p>
        </p:txBody>
      </p:sp>
      <p:sp>
        <p:nvSpPr>
          <p:cNvPr id="21511" name="WordArt 7"/>
          <p:cNvSpPr>
            <a:spLocks noChangeArrowheads="1" noChangeShapeType="1" noTextEdit="1"/>
          </p:cNvSpPr>
          <p:nvPr/>
        </p:nvSpPr>
        <p:spPr bwMode="auto">
          <a:xfrm>
            <a:off x="2362200" y="1066800"/>
            <a:ext cx="37052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 bê của anh Hồ Giáo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4724400" y="1600200"/>
            <a:ext cx="312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: Phượng Vũ</a:t>
            </a:r>
          </a:p>
        </p:txBody>
      </p:sp>
      <p:pic>
        <p:nvPicPr>
          <p:cNvPr id="2054" name="Picture 9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304800" y="1905000"/>
            <a:ext cx="2362200" cy="478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 Hồ Giáo sinh năm 1930. Ông được Nhà nước phong tặng danh hiệu Anh hùng Lao động 2 lần trong ngành chăn nuôi.</a:t>
            </a:r>
          </a:p>
        </p:txBody>
      </p:sp>
      <p:pic>
        <p:nvPicPr>
          <p:cNvPr id="21516" name="Picture 12" descr="keoxe0463164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67000" y="2362200"/>
            <a:ext cx="6477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5181600" y="2438400"/>
            <a:ext cx="3886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 này ông 79 tuổi</a:t>
            </a:r>
          </a:p>
        </p:txBody>
      </p:sp>
      <p:pic>
        <p:nvPicPr>
          <p:cNvPr id="21519" name="Picture 15" descr="7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67000" y="2286000"/>
            <a:ext cx="6477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/>
      <p:bldP spid="21512" grpId="0"/>
      <p:bldP spid="21515" grpId="0"/>
      <p:bldP spid="215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3581400" y="4572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914400" y="1995488"/>
            <a:ext cx="297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đọc</a:t>
            </a:r>
          </a:p>
        </p:txBody>
      </p:sp>
      <p:sp>
        <p:nvSpPr>
          <p:cNvPr id="3076" name="WordArt 7"/>
          <p:cNvSpPr>
            <a:spLocks noChangeArrowheads="1" noChangeShapeType="1" noTextEdit="1"/>
          </p:cNvSpPr>
          <p:nvPr/>
        </p:nvSpPr>
        <p:spPr bwMode="auto">
          <a:xfrm>
            <a:off x="2362200" y="1066800"/>
            <a:ext cx="37052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 bê của anh Hồ Giáo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04800" y="2420938"/>
            <a:ext cx="74676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ngọt ngào,trập trùng, chăm bẵm, 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dụi mõm, quấn quýt, nhảy quẩng lên,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09600" y="3581400"/>
            <a:ext cx="80010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 như những đứa trẻ </a:t>
            </a:r>
            <a:r>
              <a:rPr lang="nl-NL" sz="2800" i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quấn quýt</a:t>
            </a:r>
            <a:r>
              <a:rPr lang="nl-NL" sz="28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bên mẹ,  đàn bê cứ </a:t>
            </a:r>
            <a:r>
              <a:rPr lang="nl-NL" sz="2800" i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quẩn vào chân</a:t>
            </a:r>
            <a:r>
              <a:rPr lang="nl-NL" sz="28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Hồ Giáo.  Chúng vừa ăn vừa </a:t>
            </a:r>
            <a:r>
              <a:rPr lang="nl-NL" sz="2800" i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đùa nghịch</a:t>
            </a:r>
            <a:r>
              <a:rPr lang="nl-NL" sz="28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Những con bê đực,  </a:t>
            </a:r>
            <a:r>
              <a:rPr lang="nl-NL" sz="2800" i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hệt</a:t>
            </a:r>
            <a:r>
              <a:rPr lang="nl-NL" sz="28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những bé trai khỏe mạnh,  chốc chốc lại ngừng ăn  </a:t>
            </a:r>
            <a:r>
              <a:rPr lang="nl-NL" sz="2800" i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nhảy quẩng</a:t>
            </a:r>
            <a:r>
              <a:rPr lang="nl-NL" sz="28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lên  rồi </a:t>
            </a:r>
            <a:r>
              <a:rPr lang="nl-NL" sz="2800" i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 đuổi nhau</a:t>
            </a:r>
            <a:r>
              <a:rPr lang="nl-NL" sz="28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thành một </a:t>
            </a:r>
            <a:r>
              <a:rPr lang="nl-NL" sz="2800" i="1" u="sng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 tròn</a:t>
            </a:r>
            <a:r>
              <a:rPr lang="nl-NL" sz="2800" i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xung quanh anh...</a:t>
            </a:r>
            <a:r>
              <a:rPr 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6934200" y="3581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4495800" y="39624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1676400" y="4419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4648200" y="4419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1524000" y="4876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5029200" y="48768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7467600" y="48006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1447800" y="5715000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2895600" y="5287963"/>
            <a:ext cx="45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</a:p>
        </p:txBody>
      </p:sp>
      <p:sp>
        <p:nvSpPr>
          <p:cNvPr id="3088" name="Text Box 21"/>
          <p:cNvSpPr txBox="1">
            <a:spLocks noChangeArrowheads="1"/>
          </p:cNvSpPr>
          <p:nvPr/>
        </p:nvSpPr>
        <p:spPr bwMode="auto">
          <a:xfrm>
            <a:off x="4724400" y="1600200"/>
            <a:ext cx="312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: Phượng Vũ</a:t>
            </a:r>
          </a:p>
        </p:txBody>
      </p:sp>
      <p:pic>
        <p:nvPicPr>
          <p:cNvPr id="3089" name="Picture 22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0" name="Picture 23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8" grpId="0"/>
      <p:bldP spid="5129" grpId="0"/>
      <p:bldP spid="5132" grpId="0"/>
      <p:bldP spid="5133" grpId="0"/>
      <p:bldP spid="5134" grpId="0"/>
      <p:bldP spid="5135" grpId="0"/>
      <p:bldP spid="5136" grpId="0"/>
      <p:bldP spid="5137" grpId="0"/>
      <p:bldP spid="5138" grpId="0"/>
      <p:bldP spid="5139" grpId="0"/>
      <p:bldP spid="51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3581400" y="4572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867400" y="19050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 ngữ:</a:t>
            </a:r>
          </a:p>
        </p:txBody>
      </p:sp>
      <p:sp>
        <p:nvSpPr>
          <p:cNvPr id="4100" name="Text Box 7"/>
          <p:cNvSpPr txBox="1">
            <a:spLocks noChangeArrowheads="1"/>
          </p:cNvSpPr>
          <p:nvPr/>
        </p:nvSpPr>
        <p:spPr bwMode="auto">
          <a:xfrm>
            <a:off x="1066800" y="19050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đọc</a:t>
            </a:r>
          </a:p>
        </p:txBody>
      </p:sp>
      <p:sp>
        <p:nvSpPr>
          <p:cNvPr id="4101" name="WordArt 8"/>
          <p:cNvSpPr>
            <a:spLocks noChangeArrowheads="1" noChangeShapeType="1" noTextEdit="1"/>
          </p:cNvSpPr>
          <p:nvPr/>
        </p:nvSpPr>
        <p:spPr bwMode="auto">
          <a:xfrm>
            <a:off x="2362200" y="1066800"/>
            <a:ext cx="37052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 bê của anh Hồ Giáo</a:t>
            </a:r>
          </a:p>
        </p:txBody>
      </p:sp>
      <p:sp>
        <p:nvSpPr>
          <p:cNvPr id="4102" name="Text Box 9"/>
          <p:cNvSpPr txBox="1">
            <a:spLocks noChangeArrowheads="1"/>
          </p:cNvSpPr>
          <p:nvPr/>
        </p:nvSpPr>
        <p:spPr bwMode="auto">
          <a:xfrm>
            <a:off x="304800" y="2590800"/>
            <a:ext cx="74676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ngọt ngào,trập trùng, 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 bẵm, dụi mõm 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quấn quýt, nhảy quẩng lên,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638800" y="24384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Hồ Giáo: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5638800" y="28956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Trập trùng: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5638800" y="3367088"/>
            <a:ext cx="2590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Quanh quẩn: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5715000" y="3824288"/>
            <a:ext cx="2590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nhảy quẩng: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5715000" y="43434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Rụt rè: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5791200" y="48768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Từ tốn:</a:t>
            </a:r>
          </a:p>
        </p:txBody>
      </p:sp>
      <p:sp>
        <p:nvSpPr>
          <p:cNvPr id="4109" name="Text Box 17"/>
          <p:cNvSpPr txBox="1">
            <a:spLocks noChangeArrowheads="1"/>
          </p:cNvSpPr>
          <p:nvPr/>
        </p:nvSpPr>
        <p:spPr bwMode="auto">
          <a:xfrm>
            <a:off x="4724400" y="1600200"/>
            <a:ext cx="312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: Phượng Vũ</a:t>
            </a:r>
          </a:p>
        </p:txBody>
      </p:sp>
      <p:pic>
        <p:nvPicPr>
          <p:cNvPr id="4110" name="Picture 18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19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20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257800"/>
            <a:ext cx="144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21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264072">
            <a:off x="769620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4" grpId="0"/>
      <p:bldP spid="6156" grpId="0"/>
      <p:bldP spid="6157" grpId="0"/>
      <p:bldP spid="6158" grpId="0"/>
      <p:bldP spid="6159" grpId="0"/>
      <p:bldP spid="61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3581400" y="4572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</a:p>
        </p:txBody>
      </p:sp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609600" y="1828800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bài:</a:t>
            </a:r>
          </a:p>
        </p:txBody>
      </p:sp>
      <p:sp>
        <p:nvSpPr>
          <p:cNvPr id="5124" name="WordArt 8"/>
          <p:cNvSpPr>
            <a:spLocks noChangeArrowheads="1" noChangeShapeType="1" noTextEdit="1"/>
          </p:cNvSpPr>
          <p:nvPr/>
        </p:nvSpPr>
        <p:spPr bwMode="auto">
          <a:xfrm>
            <a:off x="2362200" y="1066800"/>
            <a:ext cx="37052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 bê của anh Hồ Giáo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990600" y="2438400"/>
            <a:ext cx="762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 :Không khí và bầu trời mùa xuân trên đồng cỏ Ba Vì đẹp như thế nào?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381000" y="3810000"/>
            <a:ext cx="8305800" cy="2057400"/>
          </a:xfrm>
          <a:prstGeom prst="flowChartAlternateProcess">
            <a:avLst/>
          </a:prstGeom>
          <a:solidFill>
            <a:srgbClr val="0000FF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-"/>
            </a:pPr>
            <a:r>
              <a:rPr lang="nl-NL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nl-NL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khí: trong lành và rất ngọt ngào</a:t>
            </a:r>
          </a:p>
          <a:p>
            <a:pPr>
              <a:buFontTx/>
              <a:buChar char="-"/>
            </a:pPr>
            <a:r>
              <a:rPr lang="nl-NL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Bầu trời: cao vút, trập trùng, những đám mây trắng.</a:t>
            </a:r>
            <a:r>
              <a:rPr 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85800" y="2667000"/>
            <a:ext cx="7696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 : Tìm những từ ngữ, hình ảnh thể hiện tình cảm của đàn bê với anh Hồ Giáo?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180" name="AutoShape 12"/>
          <p:cNvSpPr>
            <a:spLocks noChangeArrowheads="1"/>
          </p:cNvSpPr>
          <p:nvPr/>
        </p:nvSpPr>
        <p:spPr bwMode="auto">
          <a:xfrm>
            <a:off x="381000" y="3886200"/>
            <a:ext cx="8305800" cy="2133600"/>
          </a:xfrm>
          <a:prstGeom prst="flowChartAlternateProcess">
            <a:avLst/>
          </a:prstGeom>
          <a:solidFill>
            <a:srgbClr val="0000FF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-"/>
            </a:pPr>
            <a:r>
              <a:rPr lang="nl-NL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nl-NL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 bê quanh quẩn bên anh, như những đứa trẻ </a:t>
            </a:r>
          </a:p>
          <a:p>
            <a:r>
              <a:rPr lang="nl-NL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quấn quýt bên mẹ, quẩn vào chân anh.</a:t>
            </a:r>
            <a:r>
              <a:rPr 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129" name="Text Box 13"/>
          <p:cNvSpPr txBox="1">
            <a:spLocks noChangeArrowheads="1"/>
          </p:cNvSpPr>
          <p:nvPr/>
        </p:nvSpPr>
        <p:spPr bwMode="auto">
          <a:xfrm>
            <a:off x="4724400" y="1600200"/>
            <a:ext cx="312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: Phượng Vũ</a:t>
            </a:r>
          </a:p>
        </p:txBody>
      </p:sp>
      <p:pic>
        <p:nvPicPr>
          <p:cNvPr id="5130" name="Picture 14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15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16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257800"/>
            <a:ext cx="144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17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264072">
            <a:off x="769620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8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8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  <p:bldP spid="7177" grpId="1"/>
      <p:bldP spid="7178" grpId="0" animBg="1"/>
      <p:bldP spid="7178" grpId="1" animBg="1"/>
      <p:bldP spid="7179" grpId="0"/>
      <p:bldP spid="7180" grpId="0" animBg="1"/>
      <p:bldP spid="718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3581400" y="4572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609600" y="1828800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nội dung bài:</a:t>
            </a:r>
          </a:p>
        </p:txBody>
      </p:sp>
      <p:sp>
        <p:nvSpPr>
          <p:cNvPr id="6148" name="WordArt 7"/>
          <p:cNvSpPr>
            <a:spLocks noChangeArrowheads="1" noChangeShapeType="1" noTextEdit="1"/>
          </p:cNvSpPr>
          <p:nvPr/>
        </p:nvSpPr>
        <p:spPr bwMode="auto">
          <a:xfrm>
            <a:off x="2362200" y="1066800"/>
            <a:ext cx="37052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 bê của anh Hồ Giáo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609600" y="2743200"/>
            <a:ext cx="7772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con bê đực thể hiện tình cảm của mình như thế nào?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1143000" y="3810000"/>
            <a:ext cx="6324600" cy="2057400"/>
          </a:xfrm>
          <a:prstGeom prst="flowChartAlternateProcess">
            <a:avLst/>
          </a:prstGeom>
          <a:solidFill>
            <a:srgbClr val="0000FF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-"/>
            </a:pPr>
            <a:r>
              <a:rPr lang="nl-NL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 chạy đuổi nhau thành một vòng</a:t>
            </a:r>
          </a:p>
          <a:p>
            <a:r>
              <a:rPr lang="nl-NL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xung quanh anh.</a:t>
            </a:r>
            <a:r>
              <a:rPr 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685800" y="2514600"/>
            <a:ext cx="8458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con bê cái thì có tình cảm gì với anh Hồ Giáo?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1295400" y="3962400"/>
            <a:ext cx="7010400" cy="2057400"/>
          </a:xfrm>
          <a:prstGeom prst="flowChartAlternateProcess">
            <a:avLst/>
          </a:prstGeom>
          <a:solidFill>
            <a:srgbClr val="0000FF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-"/>
            </a:pPr>
            <a:r>
              <a:rPr lang="nl-NL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 dụi mõm vào người anh nũng nịu, sán</a:t>
            </a:r>
          </a:p>
          <a:p>
            <a:r>
              <a:rPr lang="nl-NL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 lòng anh, quơ quơ đôi chân như đòi bế.</a:t>
            </a:r>
            <a:r>
              <a:rPr 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33400" y="2438400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những từ ngữ cho thấy đàn bê con rất đáng yêu?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205" name="AutoShape 13"/>
          <p:cNvSpPr>
            <a:spLocks noChangeArrowheads="1"/>
          </p:cNvSpPr>
          <p:nvPr/>
        </p:nvSpPr>
        <p:spPr bwMode="auto">
          <a:xfrm>
            <a:off x="838200" y="3886200"/>
            <a:ext cx="7696200" cy="2057400"/>
          </a:xfrm>
          <a:prstGeom prst="flowChartAlternateProcess">
            <a:avLst/>
          </a:prstGeom>
          <a:solidFill>
            <a:srgbClr val="0000FF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-"/>
            </a:pPr>
            <a:r>
              <a:rPr lang="nl-NL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 vừa ăn vừa đùa nghịch, chúng có tính cách</a:t>
            </a:r>
          </a:p>
          <a:p>
            <a:r>
              <a:rPr lang="nl-NL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giống như những bé trai và bé gái.</a:t>
            </a:r>
            <a:r>
              <a:rPr 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155" name="Text Box 14"/>
          <p:cNvSpPr txBox="1">
            <a:spLocks noChangeArrowheads="1"/>
          </p:cNvSpPr>
          <p:nvPr/>
        </p:nvSpPr>
        <p:spPr bwMode="auto">
          <a:xfrm>
            <a:off x="4724400" y="1600200"/>
            <a:ext cx="312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: Phượng Vũ</a:t>
            </a:r>
          </a:p>
        </p:txBody>
      </p:sp>
      <p:pic>
        <p:nvPicPr>
          <p:cNvPr id="6156" name="Picture 15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7" name="Picture 16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8" name="Picture 17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257800"/>
            <a:ext cx="144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9" name="Picture 18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264072">
            <a:off x="769620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8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38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58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0" grpId="1"/>
      <p:bldP spid="8201" grpId="0" animBg="1"/>
      <p:bldP spid="8201" grpId="1" animBg="1"/>
      <p:bldP spid="8202" grpId="0"/>
      <p:bldP spid="8202" grpId="1"/>
      <p:bldP spid="8203" grpId="0" animBg="1"/>
      <p:bldP spid="8203" grpId="1" animBg="1"/>
      <p:bldP spid="8204" grpId="0"/>
      <p:bldP spid="8204" grpId="1"/>
      <p:bldP spid="8205" grpId="0" animBg="1"/>
      <p:bldP spid="820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3581400" y="4572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609600" y="1828800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hiểu nội dung bài:</a:t>
            </a: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1143000" y="3810000"/>
            <a:ext cx="6172200" cy="2057400"/>
          </a:xfrm>
          <a:prstGeom prst="flowChartAlternateProcess">
            <a:avLst/>
          </a:prstGeom>
          <a:solidFill>
            <a:srgbClr val="0000FF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nl-NL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 đã nhận được anh hiệu Anh hùng </a:t>
            </a:r>
          </a:p>
          <a:p>
            <a:r>
              <a:rPr lang="nl-NL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Lao độngngành chăn nuôi.</a:t>
            </a:r>
            <a:r>
              <a:rPr 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173" name="WordArt 8"/>
          <p:cNvSpPr>
            <a:spLocks noChangeArrowheads="1" noChangeShapeType="1" noTextEdit="1"/>
          </p:cNvSpPr>
          <p:nvPr/>
        </p:nvSpPr>
        <p:spPr bwMode="auto">
          <a:xfrm>
            <a:off x="2362200" y="1066800"/>
            <a:ext cx="37052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 bê của anh Hồ Giáo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838200" y="2362200"/>
            <a:ext cx="7086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3: Theo em, vì sao đàn bê yêu quý anh Hồ Giáo như vậy?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09600" y="2362200"/>
            <a:ext cx="8153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sao anh Hồ Giáo lại dành những tình cảm đặc biệt cho đàn bê?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838200" y="27432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 Hồ Giáo đã nhận được danh hiệu cao quý nào?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228" name="AutoShape 12"/>
          <p:cNvSpPr>
            <a:spLocks noChangeArrowheads="1"/>
          </p:cNvSpPr>
          <p:nvPr/>
        </p:nvSpPr>
        <p:spPr bwMode="auto">
          <a:xfrm>
            <a:off x="3962400" y="4114800"/>
            <a:ext cx="5105400" cy="2057400"/>
          </a:xfrm>
          <a:prstGeom prst="flowChartAlternateProcess">
            <a:avLst/>
          </a:prstGeom>
          <a:solidFill>
            <a:srgbClr val="0000FF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nl-NL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 anh chăm bẵm, chiều chuộng </a:t>
            </a:r>
          </a:p>
          <a:p>
            <a:r>
              <a:rPr lang="nl-NL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yêu quý chúng như con.</a:t>
            </a:r>
            <a:r>
              <a:rPr 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9230" name="Picture 14" descr="tv2t2t1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52800"/>
            <a:ext cx="3733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9" name="Text Box 15"/>
          <p:cNvSpPr txBox="1">
            <a:spLocks noChangeArrowheads="1"/>
          </p:cNvSpPr>
          <p:nvPr/>
        </p:nvSpPr>
        <p:spPr bwMode="auto">
          <a:xfrm>
            <a:off x="4724400" y="1600200"/>
            <a:ext cx="312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: Phượng Vũ</a:t>
            </a:r>
          </a:p>
        </p:txBody>
      </p:sp>
      <p:pic>
        <p:nvPicPr>
          <p:cNvPr id="7180" name="Picture 16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1" name="Picture 17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1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2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9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/>
      <p:bldP spid="9225" grpId="0"/>
      <p:bldP spid="9225" grpId="1"/>
      <p:bldP spid="9226" grpId="0"/>
      <p:bldP spid="9226" grpId="1"/>
      <p:bldP spid="9228" grpId="0" animBg="1"/>
      <p:bldP spid="9228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3581400" y="4572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</a:p>
        </p:txBody>
      </p:sp>
      <p:sp>
        <p:nvSpPr>
          <p:cNvPr id="8195" name="WordArt 6"/>
          <p:cNvSpPr>
            <a:spLocks noChangeArrowheads="1" noChangeShapeType="1" noTextEdit="1"/>
          </p:cNvSpPr>
          <p:nvPr/>
        </p:nvSpPr>
        <p:spPr bwMode="auto">
          <a:xfrm>
            <a:off x="2362200" y="1066800"/>
            <a:ext cx="37052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 bê của anh Hồ Giáo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676400" y="2436347"/>
            <a:ext cx="50834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nl-NL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bài tập đọc con hiểu điều gì?</a:t>
            </a: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33400" y="2057400"/>
            <a:ext cx="2514600" cy="528638"/>
          </a:xfrm>
          <a:prstGeom prst="rect">
            <a:avLst/>
          </a:prstGeom>
          <a:solidFill>
            <a:srgbClr val="0000F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đọc lại</a:t>
            </a:r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1143000" y="3810000"/>
            <a:ext cx="7543800" cy="2057400"/>
          </a:xfrm>
          <a:prstGeom prst="flowChartAlternateProcess">
            <a:avLst/>
          </a:prstGeom>
          <a:solidFill>
            <a:srgbClr val="0000FF"/>
          </a:solidFill>
          <a:ln w="762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nl-NL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nl-NL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 bê rất yêu quý anh Hồ Giáo và anh Hồ Giáo </a:t>
            </a:r>
          </a:p>
          <a:p>
            <a:r>
              <a:rPr lang="nl-NL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 yêu quý, chăm sóc chúng như con.</a:t>
            </a:r>
            <a:r>
              <a:rPr lang="en-US" sz="28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8199" name="Text Box 10"/>
          <p:cNvSpPr txBox="1">
            <a:spLocks noChangeArrowheads="1"/>
          </p:cNvSpPr>
          <p:nvPr/>
        </p:nvSpPr>
        <p:spPr bwMode="auto">
          <a:xfrm>
            <a:off x="4724400" y="1600200"/>
            <a:ext cx="312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: Phượng Vũ</a:t>
            </a:r>
          </a:p>
        </p:txBody>
      </p:sp>
      <p:pic>
        <p:nvPicPr>
          <p:cNvPr id="8200" name="Picture 11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12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13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257800"/>
            <a:ext cx="144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14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264072">
            <a:off x="769620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48" grpId="0" animBg="1"/>
      <p:bldP spid="10248" grpId="1" animBg="1"/>
      <p:bldP spid="102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3581400" y="4572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</a:p>
        </p:txBody>
      </p:sp>
      <p:sp>
        <p:nvSpPr>
          <p:cNvPr id="9219" name="WordArt 6"/>
          <p:cNvSpPr>
            <a:spLocks noChangeArrowheads="1" noChangeShapeType="1" noTextEdit="1"/>
          </p:cNvSpPr>
          <p:nvPr/>
        </p:nvSpPr>
        <p:spPr bwMode="auto">
          <a:xfrm>
            <a:off x="2362200" y="1066800"/>
            <a:ext cx="37052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b="1" kern="1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 bê của anh Hồ Giáo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295400" y="1981200"/>
            <a:ext cx="11430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thơ : Gặp anh Hồ Giáo </a:t>
            </a:r>
          </a:p>
        </p:txBody>
      </p:sp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4724400" y="1600200"/>
            <a:ext cx="312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: Phượng Vũ</a:t>
            </a:r>
          </a:p>
        </p:txBody>
      </p:sp>
      <p:pic>
        <p:nvPicPr>
          <p:cNvPr id="9222" name="Picture 9" descr="WhitecornerFlow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10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96200" y="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11" descr="WhitecornerFlow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257800"/>
            <a:ext cx="1447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12" descr="WhitecornerFlow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264072">
            <a:off x="7696200" y="5410200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2590800" y="1981200"/>
            <a:ext cx="56388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Lần trước gặp anh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Chăn bò trên tam đảo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 nay gặp anh Hồ giáo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Chăn bò ở Ba Vì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 anh: Có thú vui gì?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 cười: Vui thú đời đi chăn bò…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mạng cần, việc nhỏ việc to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Đánh Mỹ, nuôi bò, việc gì cũng quý.”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5257800" y="63246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Tố Hữu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8" grpId="0"/>
      <p:bldP spid="1127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641</Words>
  <Application>Microsoft Office PowerPoint</Application>
  <PresentationFormat>On-screen Show (4:3)</PresentationFormat>
  <Paragraphs>89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MSTTPC1</cp:lastModifiedBy>
  <cp:revision>25</cp:revision>
  <cp:lastPrinted>1601-01-01T00:00:00Z</cp:lastPrinted>
  <dcterms:created xsi:type="dcterms:W3CDTF">1601-01-01T00:00:00Z</dcterms:created>
  <dcterms:modified xsi:type="dcterms:W3CDTF">2020-07-07T02:13:53Z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