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9144000" cy="6858000" type="screen4x3"/>
  <p:notesSz cx="6858000" cy="9144000"/>
  <p:defaultTextStyle>
    <a:defPPr>
      <a:defRPr lang="vi-V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336" y="-19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vi-V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14B8B1-8D3E-490C-A01F-7C033A354250}" type="datetimeFigureOut">
              <a:rPr lang="vi-VN" smtClean="0"/>
              <a:t>09/07/2020</a:t>
            </a:fld>
            <a:endParaRPr lang="vi-V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vi-V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B8031FF-CC08-470B-BECE-44C21179EB02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0823386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vi-V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8031FF-CC08-470B-BECE-44C21179EB02}" type="slidenum">
              <a:rPr lang="vi-VN" smtClean="0"/>
              <a:t>6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9526388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C1C34-A416-4A7E-B820-DC1CBE06FA0B}" type="datetimeFigureOut">
              <a:rPr lang="vi-VN" smtClean="0"/>
              <a:t>09/07/2020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CB085-0EF3-45DB-BC1B-AE06C8F4BB9E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0331405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C1C34-A416-4A7E-B820-DC1CBE06FA0B}" type="datetimeFigureOut">
              <a:rPr lang="vi-VN" smtClean="0"/>
              <a:t>09/07/2020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CB085-0EF3-45DB-BC1B-AE06C8F4BB9E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8543740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C1C34-A416-4A7E-B820-DC1CBE06FA0B}" type="datetimeFigureOut">
              <a:rPr lang="vi-VN" smtClean="0"/>
              <a:t>09/07/2020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CB085-0EF3-45DB-BC1B-AE06C8F4BB9E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7815623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C1C34-A416-4A7E-B820-DC1CBE06FA0B}" type="datetimeFigureOut">
              <a:rPr lang="vi-VN" smtClean="0"/>
              <a:t>09/07/2020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CB085-0EF3-45DB-BC1B-AE06C8F4BB9E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7859402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C1C34-A416-4A7E-B820-DC1CBE06FA0B}" type="datetimeFigureOut">
              <a:rPr lang="vi-VN" smtClean="0"/>
              <a:t>09/07/2020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CB085-0EF3-45DB-BC1B-AE06C8F4BB9E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4831892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C1C34-A416-4A7E-B820-DC1CBE06FA0B}" type="datetimeFigureOut">
              <a:rPr lang="vi-VN" smtClean="0"/>
              <a:t>09/07/2020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CB085-0EF3-45DB-BC1B-AE06C8F4BB9E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5892201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C1C34-A416-4A7E-B820-DC1CBE06FA0B}" type="datetimeFigureOut">
              <a:rPr lang="vi-VN" smtClean="0"/>
              <a:t>09/07/2020</a:t>
            </a:fld>
            <a:endParaRPr lang="vi-V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CB085-0EF3-45DB-BC1B-AE06C8F4BB9E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8301025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C1C34-A416-4A7E-B820-DC1CBE06FA0B}" type="datetimeFigureOut">
              <a:rPr lang="vi-VN" smtClean="0"/>
              <a:t>09/07/2020</a:t>
            </a:fld>
            <a:endParaRPr lang="vi-V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CB085-0EF3-45DB-BC1B-AE06C8F4BB9E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6951769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C1C34-A416-4A7E-B820-DC1CBE06FA0B}" type="datetimeFigureOut">
              <a:rPr lang="vi-VN" smtClean="0"/>
              <a:t>09/07/2020</a:t>
            </a:fld>
            <a:endParaRPr lang="vi-V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CB085-0EF3-45DB-BC1B-AE06C8F4BB9E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2212351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C1C34-A416-4A7E-B820-DC1CBE06FA0B}" type="datetimeFigureOut">
              <a:rPr lang="vi-VN" smtClean="0"/>
              <a:t>09/07/2020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CB085-0EF3-45DB-BC1B-AE06C8F4BB9E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2446227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C1C34-A416-4A7E-B820-DC1CBE06FA0B}" type="datetimeFigureOut">
              <a:rPr lang="vi-VN" smtClean="0"/>
              <a:t>09/07/2020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CB085-0EF3-45DB-BC1B-AE06C8F4BB9E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41857766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3000" r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AC1C34-A416-4A7E-B820-DC1CBE06FA0B}" type="datetimeFigureOut">
              <a:rPr lang="vi-VN" smtClean="0"/>
              <a:t>09/07/2020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3CB085-0EF3-45DB-BC1B-AE06C8F4BB9E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6432330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" Target="slide5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" Target="slide5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slide" Target="slide12.xml"/><Relationship Id="rId3" Type="http://schemas.openxmlformats.org/officeDocument/2006/relationships/slide" Target="slide11.xml"/><Relationship Id="rId7" Type="http://schemas.openxmlformats.org/officeDocument/2006/relationships/slide" Target="slide7.xml"/><Relationship Id="rId2" Type="http://schemas.openxmlformats.org/officeDocument/2006/relationships/slide" Target="slide6.xml"/><Relationship Id="rId1" Type="http://schemas.openxmlformats.org/officeDocument/2006/relationships/slideLayout" Target="../slideLayouts/slideLayout7.xml"/><Relationship Id="rId6" Type="http://schemas.openxmlformats.org/officeDocument/2006/relationships/slide" Target="slide10.xml"/><Relationship Id="rId5" Type="http://schemas.openxmlformats.org/officeDocument/2006/relationships/slide" Target="slide9.xml"/><Relationship Id="rId4" Type="http://schemas.openxmlformats.org/officeDocument/2006/relationships/slide" Target="slide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" Target="slide5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" Target="slide5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" Target="slide5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381000" y="1066800"/>
            <a:ext cx="8805342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800" b="1" cap="none" spc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0000"/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MÔN </a:t>
            </a:r>
            <a:r>
              <a:rPr lang="en-US" sz="4800" b="1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0000"/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TIẾNG VIỆT- TUẦN 28 ÔN TÂP GHKII-TIẾT 2</a:t>
            </a:r>
            <a:endParaRPr lang="en-US" sz="4800" b="1" cap="none" spc="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0000"/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6295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76200"/>
            <a:ext cx="96012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danh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riêng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trích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i="1" dirty="0" err="1">
                <a:latin typeface="Times New Roman" pitchFamily="18" charset="0"/>
                <a:cs typeface="Times New Roman" pitchFamily="18" charset="0"/>
              </a:rPr>
              <a:t>Trí</a:t>
            </a:r>
            <a:r>
              <a:rPr lang="en-GB" sz="2800" i="1" dirty="0">
                <a:latin typeface="Times New Roman" pitchFamily="18" charset="0"/>
                <a:cs typeface="Times New Roman" pitchFamily="18" charset="0"/>
              </a:rPr>
              <a:t> dung song </a:t>
            </a:r>
            <a:r>
              <a:rPr lang="en-GB" sz="2800" i="1" dirty="0" err="1">
                <a:latin typeface="Times New Roman" pitchFamily="18" charset="0"/>
                <a:cs typeface="Times New Roman" pitchFamily="18" charset="0"/>
              </a:rPr>
              <a:t>toàn</a:t>
            </a:r>
            <a:r>
              <a:rPr lang="en-GB" sz="2800" i="1" dirty="0">
                <a:latin typeface="Times New Roman" pitchFamily="18" charset="0"/>
                <a:cs typeface="Times New Roman" pitchFamily="18" charset="0"/>
              </a:rPr>
              <a:t>.</a:t>
            </a:r>
            <a:endParaRPr lang="vi-VN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-27992" y="1806095"/>
            <a:ext cx="901959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Nhắc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quy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tắc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tên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tên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địa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lí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ngươc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ngoài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.</a:t>
            </a:r>
            <a:endParaRPr lang="vi-VN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609600"/>
            <a:ext cx="91440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GB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Bạch</a:t>
            </a:r>
            <a:r>
              <a:rPr lang="en-GB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Đằng</a:t>
            </a:r>
            <a:r>
              <a:rPr lang="en-GB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GB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Giang</a:t>
            </a:r>
            <a:r>
              <a:rPr lang="en-GB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GB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Minh, </a:t>
            </a:r>
            <a:r>
              <a:rPr lang="en-GB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Vua</a:t>
            </a:r>
            <a:r>
              <a:rPr lang="en-GB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Lê</a:t>
            </a:r>
            <a:r>
              <a:rPr lang="en-GB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Thần</a:t>
            </a:r>
            <a:r>
              <a:rPr lang="en-GB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Tông</a:t>
            </a:r>
            <a:r>
              <a:rPr lang="en-GB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en-GB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tên</a:t>
            </a:r>
            <a:r>
              <a:rPr lang="en-GB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GB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GB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tên</a:t>
            </a:r>
            <a:r>
              <a:rPr lang="en-GB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địa</a:t>
            </a:r>
            <a:r>
              <a:rPr lang="en-GB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lí</a:t>
            </a:r>
            <a:r>
              <a:rPr lang="en-GB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nước</a:t>
            </a:r>
            <a:r>
              <a:rPr lang="en-GB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ngoài</a:t>
            </a:r>
            <a:r>
              <a:rPr lang="en-GB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Nam </a:t>
            </a:r>
            <a:r>
              <a:rPr lang="en-GB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Hán</a:t>
            </a:r>
            <a:r>
              <a:rPr lang="en-GB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GB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Tống</a:t>
            </a:r>
            <a:r>
              <a:rPr lang="en-GB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Nguyên</a:t>
            </a:r>
            <a:r>
              <a:rPr lang="en-GB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GB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vua</a:t>
            </a:r>
            <a:r>
              <a:rPr lang="en-GB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Minh</a:t>
            </a:r>
            <a:endParaRPr lang="vi-VN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-3110" y="2572803"/>
            <a:ext cx="6708710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GB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GB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GB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hoa</a:t>
            </a:r>
            <a:r>
              <a:rPr lang="en-GB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tên</a:t>
            </a:r>
            <a:r>
              <a:rPr lang="en-GB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GB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GB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tên</a:t>
            </a:r>
            <a:r>
              <a:rPr lang="en-GB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địa</a:t>
            </a:r>
            <a:r>
              <a:rPr lang="en-GB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lí</a:t>
            </a:r>
            <a:r>
              <a:rPr lang="en-GB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nước</a:t>
            </a:r>
            <a:r>
              <a:rPr lang="en-GB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ngoài</a:t>
            </a:r>
            <a:r>
              <a:rPr lang="en-GB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ta </a:t>
            </a:r>
            <a:r>
              <a:rPr lang="en-GB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GB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hoa</a:t>
            </a:r>
            <a:r>
              <a:rPr lang="en-GB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GB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cái</a:t>
            </a:r>
            <a:r>
              <a:rPr lang="en-GB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đầu</a:t>
            </a:r>
            <a:r>
              <a:rPr lang="en-GB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GB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GB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bộ</a:t>
            </a:r>
            <a:r>
              <a:rPr lang="en-GB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phận</a:t>
            </a:r>
            <a:r>
              <a:rPr lang="en-GB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tạo</a:t>
            </a:r>
            <a:r>
              <a:rPr lang="en-GB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GB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tên</a:t>
            </a:r>
            <a:r>
              <a:rPr lang="en-GB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GB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GB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Nệu</a:t>
            </a:r>
            <a:r>
              <a:rPr lang="en-GB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bộ</a:t>
            </a:r>
            <a:r>
              <a:rPr lang="en-GB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phận</a:t>
            </a:r>
            <a:r>
              <a:rPr lang="en-GB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tạo</a:t>
            </a:r>
            <a:r>
              <a:rPr lang="en-GB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GB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tên</a:t>
            </a:r>
            <a:r>
              <a:rPr lang="en-GB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gồm</a:t>
            </a:r>
            <a:r>
              <a:rPr lang="en-GB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nhiều</a:t>
            </a:r>
            <a:r>
              <a:rPr lang="en-GB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tiếng</a:t>
            </a:r>
            <a:r>
              <a:rPr lang="en-GB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GB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giữa</a:t>
            </a:r>
            <a:r>
              <a:rPr lang="en-GB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GB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tiếng</a:t>
            </a:r>
            <a:r>
              <a:rPr lang="en-GB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cần</a:t>
            </a:r>
            <a:r>
              <a:rPr lang="en-GB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GB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GB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gạch</a:t>
            </a:r>
            <a:r>
              <a:rPr lang="en-GB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nối</a:t>
            </a:r>
            <a:r>
              <a:rPr lang="en-GB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GB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GB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GB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GB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tên</a:t>
            </a:r>
            <a:r>
              <a:rPr lang="en-GB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GB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tên</a:t>
            </a:r>
            <a:r>
              <a:rPr lang="en-GB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địa</a:t>
            </a:r>
            <a:r>
              <a:rPr lang="en-GB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lí</a:t>
            </a:r>
            <a:r>
              <a:rPr lang="en-GB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nươc</a:t>
            </a:r>
            <a:r>
              <a:rPr lang="en-GB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ngoài</a:t>
            </a:r>
            <a:r>
              <a:rPr lang="en-GB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GB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giống</a:t>
            </a:r>
            <a:r>
              <a:rPr lang="en-GB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GB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GB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GB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tên</a:t>
            </a:r>
            <a:r>
              <a:rPr lang="en-GB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riêng</a:t>
            </a:r>
            <a:r>
              <a:rPr lang="en-GB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Việt</a:t>
            </a:r>
            <a:r>
              <a:rPr lang="en-GB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Nam. </a:t>
            </a:r>
            <a:r>
              <a:rPr lang="en-GB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GB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GB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GB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tên</a:t>
            </a:r>
            <a:r>
              <a:rPr lang="en-GB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riêng</a:t>
            </a:r>
            <a:r>
              <a:rPr lang="en-GB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GB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phiên</a:t>
            </a:r>
            <a:r>
              <a:rPr lang="en-GB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âm</a:t>
            </a:r>
            <a:r>
              <a:rPr lang="en-GB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GB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âm</a:t>
            </a:r>
            <a:r>
              <a:rPr lang="en-GB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Hán</a:t>
            </a:r>
            <a:r>
              <a:rPr lang="en-GB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Việt</a:t>
            </a:r>
            <a:r>
              <a:rPr lang="en-GB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vi-VN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Action Button: Home 5">
            <a:hlinkClick r:id="rId2" action="ppaction://hlinksldjump" highlightClick="1"/>
          </p:cNvPr>
          <p:cNvSpPr/>
          <p:nvPr/>
        </p:nvSpPr>
        <p:spPr>
          <a:xfrm>
            <a:off x="8458200" y="6172200"/>
            <a:ext cx="685800" cy="685800"/>
          </a:xfrm>
          <a:prstGeom prst="actionButtonHom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2671621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" y="111036"/>
            <a:ext cx="579120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GB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Lòng</a:t>
            </a:r>
            <a:r>
              <a:rPr lang="en-GB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tự</a:t>
            </a:r>
            <a:r>
              <a:rPr lang="en-GB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hào</a:t>
            </a:r>
            <a:r>
              <a:rPr lang="en-GB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GB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đất</a:t>
            </a:r>
            <a:r>
              <a:rPr lang="en-GB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nước</a:t>
            </a:r>
            <a:r>
              <a:rPr lang="en-GB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tự</a:t>
            </a:r>
            <a:r>
              <a:rPr lang="en-GB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do </a:t>
            </a:r>
            <a:r>
              <a:rPr lang="en-GB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GB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truyền</a:t>
            </a:r>
            <a:r>
              <a:rPr lang="en-GB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thống</a:t>
            </a:r>
            <a:r>
              <a:rPr lang="en-GB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bất</a:t>
            </a:r>
            <a:r>
              <a:rPr lang="en-GB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khuất</a:t>
            </a:r>
            <a:r>
              <a:rPr lang="en-GB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GB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dân</a:t>
            </a:r>
            <a:r>
              <a:rPr lang="en-GB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tộc</a:t>
            </a:r>
            <a:r>
              <a:rPr lang="en-GB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GB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GB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GB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qua </a:t>
            </a:r>
            <a:r>
              <a:rPr lang="en-GB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GB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GB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ngữ</a:t>
            </a:r>
            <a:r>
              <a:rPr lang="en-GB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GB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GB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ảnh</a:t>
            </a:r>
            <a:r>
              <a:rPr lang="en-GB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GB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GB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GB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khổ</a:t>
            </a:r>
            <a:r>
              <a:rPr lang="en-GB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thơ</a:t>
            </a:r>
            <a:r>
              <a:rPr lang="en-GB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cuối</a:t>
            </a:r>
            <a:r>
              <a:rPr lang="en-GB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? </a:t>
            </a:r>
            <a:endParaRPr lang="vi-VN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0" y="2590800"/>
            <a:ext cx="675640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Trời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xanh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rừng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cây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cánh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ngả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dòng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sông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chưa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bao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giờ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khuất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rì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rầm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tiết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đất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buổi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xưa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vọng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nói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.</a:t>
            </a:r>
            <a:endParaRPr lang="vi-VN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Action Button: Home 3">
            <a:hlinkClick r:id="rId2" action="ppaction://hlinksldjump" highlightClick="1"/>
          </p:cNvPr>
          <p:cNvSpPr/>
          <p:nvPr/>
        </p:nvSpPr>
        <p:spPr>
          <a:xfrm>
            <a:off x="8458200" y="6172200"/>
            <a:ext cx="685800" cy="685800"/>
          </a:xfrm>
          <a:prstGeom prst="actionButtonHom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0790049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2400" y="97135"/>
            <a:ext cx="579120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GB" sz="28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GB" sz="2800" b="1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Dựa</a:t>
            </a:r>
            <a:r>
              <a:rPr lang="en-GB" sz="28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b="1" dirty="0" err="1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GB" sz="2800" b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b="1" dirty="0" err="1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GB" sz="2800" b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b="1" dirty="0" err="1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chuyện</a:t>
            </a:r>
            <a:r>
              <a:rPr lang="en-GB" sz="2800" b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b="1" i="1" dirty="0" err="1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Chiếc</a:t>
            </a:r>
            <a:r>
              <a:rPr lang="en-GB" sz="2800" b="1" i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b="1" i="1" dirty="0" err="1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GB" sz="2800" b="1" i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b="1" i="1" dirty="0" err="1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hồ</a:t>
            </a:r>
            <a:r>
              <a:rPr lang="en-GB" sz="2800" b="1" i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GB" sz="2800" b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b="1" dirty="0" err="1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GB" sz="2800" b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b="1" dirty="0" err="1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hãy</a:t>
            </a:r>
            <a:r>
              <a:rPr lang="en-GB" sz="2800" b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b="1" dirty="0" err="1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GB" sz="2800" b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b="1" dirty="0" err="1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tiếp</a:t>
            </a:r>
            <a:r>
              <a:rPr lang="en-GB" sz="2800" b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b="1" dirty="0" err="1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GB" sz="2800" b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b="1" dirty="0" err="1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vế</a:t>
            </a:r>
            <a:r>
              <a:rPr lang="en-GB" sz="2800" b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b="1" dirty="0" err="1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GB" sz="2800" b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b="1" dirty="0" err="1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GB" sz="2800" b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b="1" dirty="0" err="1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chỗ</a:t>
            </a:r>
            <a:r>
              <a:rPr lang="en-GB" sz="2800" b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b="1" dirty="0" err="1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trống</a:t>
            </a:r>
            <a:r>
              <a:rPr lang="en-GB" sz="2800" b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b="1" dirty="0" err="1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GB" sz="2800" b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b="1" dirty="0" err="1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tạo</a:t>
            </a:r>
            <a:r>
              <a:rPr lang="en-GB" sz="2800" b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b="1" dirty="0" err="1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GB" sz="2800" b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b="1" dirty="0" err="1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ghép</a:t>
            </a:r>
            <a:r>
              <a:rPr lang="en-GB" sz="2800" b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vi-VN" sz="2800" b="1" dirty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77800" y="1828800"/>
            <a:ext cx="652780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 algn="just">
              <a:buAutoNum type="alphaLcParenR"/>
            </a:pP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Tuy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máy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móc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chiếc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hồ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nằm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khuất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bên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nhưng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…</a:t>
            </a:r>
          </a:p>
          <a:p>
            <a:pPr algn="just"/>
            <a:endParaRPr lang="vi-VN" sz="28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b)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Nếu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bộ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phận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chiêc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hồ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đều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ý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thích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riêng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mình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…</a:t>
            </a:r>
          </a:p>
          <a:p>
            <a:pPr algn="just"/>
            <a:endParaRPr lang="vi-VN" sz="28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c)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chuyện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nêu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lên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nguyên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tắc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sống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xã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hội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: “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vì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mọi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…”</a:t>
            </a:r>
            <a:endParaRPr lang="vi-VN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6006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" y="228600"/>
            <a:ext cx="563880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a)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Tuy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máy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móc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chiếc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hồ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nằm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khuất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bên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nhưng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chúng</a:t>
            </a:r>
            <a:r>
              <a:rPr lang="en-GB" sz="28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điều</a:t>
            </a:r>
            <a:r>
              <a:rPr lang="en-GB" sz="28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GB" sz="28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khiển</a:t>
            </a:r>
            <a:r>
              <a:rPr lang="en-GB" sz="28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kim</a:t>
            </a:r>
            <a:r>
              <a:rPr lang="en-GB" sz="28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GB" sz="28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hồ</a:t>
            </a:r>
            <a:r>
              <a:rPr lang="en-GB" sz="28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chạy</a:t>
            </a:r>
            <a:r>
              <a:rPr lang="en-GB" sz="28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vi-VN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54000" y="1905000"/>
            <a:ext cx="622300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b)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Nếu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bộ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phận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chiêc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hồ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đều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ý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thích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riêng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mình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chiếc đồng hố sẽ hỏng.</a:t>
            </a:r>
          </a:p>
        </p:txBody>
      </p:sp>
      <p:sp>
        <p:nvSpPr>
          <p:cNvPr id="4" name="Rectangle 3"/>
          <p:cNvSpPr/>
          <p:nvPr/>
        </p:nvSpPr>
        <p:spPr>
          <a:xfrm>
            <a:off x="228600" y="3810000"/>
            <a:ext cx="601980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c)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chuyện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nêu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lên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nguyên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tắc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sống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xã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hội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: “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vì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mọi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mọi</a:t>
            </a:r>
            <a:r>
              <a:rPr lang="en-GB" sz="28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GB" sz="28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vì</a:t>
            </a:r>
            <a:r>
              <a:rPr lang="en-GB" sz="28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GB" sz="28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GB" sz="28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”</a:t>
            </a:r>
            <a:endParaRPr lang="vi-VN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8730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905000" y="228600"/>
            <a:ext cx="348044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CỦNG CỐ</a:t>
            </a:r>
            <a:endParaRPr lang="en-US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5400" y="1752600"/>
            <a:ext cx="64770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800" b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sz="2800" b="1" dirty="0" err="1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Tên</a:t>
            </a:r>
            <a:r>
              <a:rPr lang="en-US" sz="2800" b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riêng</a:t>
            </a:r>
            <a:r>
              <a:rPr lang="en-US" sz="2800" b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2800" b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2800" b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đây</a:t>
            </a:r>
            <a:r>
              <a:rPr lang="en-US" sz="2800" b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2800" b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đúng</a:t>
            </a:r>
            <a:r>
              <a:rPr lang="en-US" sz="2800" b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quy</a:t>
            </a:r>
            <a:r>
              <a:rPr lang="en-US" sz="2800" b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tắc</a:t>
            </a:r>
            <a:r>
              <a:rPr lang="en-US" sz="2800" b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chính</a:t>
            </a:r>
            <a:r>
              <a:rPr lang="en-US" sz="2800" b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tả</a:t>
            </a:r>
            <a:r>
              <a:rPr lang="en-US" sz="2800" b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?</a:t>
            </a:r>
            <a:endParaRPr lang="vi-VN" sz="2800" b="1" dirty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62000" y="2875002"/>
            <a:ext cx="277672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A. Cam-Pu -Chia </a:t>
            </a:r>
            <a:endParaRPr lang="vi-VN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762000" y="3632200"/>
            <a:ext cx="204895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B.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kim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Đồng</a:t>
            </a:r>
            <a:endParaRPr lang="vi-VN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823735" y="4419600"/>
            <a:ext cx="277191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C.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Sông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Cửu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long</a:t>
            </a:r>
            <a:endParaRPr lang="vi-VN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865170" y="5115580"/>
            <a:ext cx="187256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D.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Cần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Thơ</a:t>
            </a:r>
            <a:endParaRPr lang="vi-VN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65253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3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4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5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6" grpId="0"/>
      <p:bldP spid="7" grpId="0"/>
      <p:bldP spid="8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" y="457200"/>
            <a:ext cx="5674887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vi-VN" sz="2800" b="1" dirty="0">
                <a:solidFill>
                  <a:srgbClr val="00B0F0"/>
                </a:solidFill>
                <a:latin typeface="+mj-lt"/>
              </a:rPr>
              <a:t>2. Phát hiện và ghi lại từ đã viết sai chính tả trong các câu sau :</a:t>
            </a:r>
          </a:p>
        </p:txBody>
      </p:sp>
      <p:sp>
        <p:nvSpPr>
          <p:cNvPr id="3" name="Rectangle 2"/>
          <p:cNvSpPr/>
          <p:nvPr/>
        </p:nvSpPr>
        <p:spPr>
          <a:xfrm>
            <a:off x="228600" y="1600200"/>
            <a:ext cx="346921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/>
            <a:r>
              <a:rPr lang="en-US" sz="2800" dirty="0">
                <a:latin typeface="+mj-lt"/>
              </a:rPr>
              <a:t>a) </a:t>
            </a:r>
            <a:r>
              <a:rPr lang="en-US" sz="2800" dirty="0" err="1">
                <a:latin typeface="+mj-lt"/>
              </a:rPr>
              <a:t>Dám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nghĩ</a:t>
            </a:r>
            <a:r>
              <a:rPr lang="en-US" sz="2800" dirty="0">
                <a:latin typeface="+mj-lt"/>
              </a:rPr>
              <a:t>, </a:t>
            </a:r>
            <a:r>
              <a:rPr lang="en-US" sz="2800" dirty="0" err="1">
                <a:latin typeface="+mj-lt"/>
              </a:rPr>
              <a:t>dám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làm</a:t>
            </a:r>
            <a:r>
              <a:rPr lang="en-US" sz="2800" dirty="0">
                <a:latin typeface="+mj-lt"/>
              </a:rPr>
              <a:t>.</a:t>
            </a:r>
            <a:endParaRPr lang="vi-VN" sz="2800" dirty="0">
              <a:latin typeface="+mj-lt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28600" y="2362200"/>
            <a:ext cx="567488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/>
            <a:r>
              <a:rPr lang="en-US" sz="2800" dirty="0">
                <a:latin typeface="+mj-lt"/>
              </a:rPr>
              <a:t> b) </a:t>
            </a:r>
            <a:r>
              <a:rPr lang="en-US" sz="2800" dirty="0" err="1">
                <a:latin typeface="+mj-lt"/>
              </a:rPr>
              <a:t>Chớ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thấy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sóng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cả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mà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ngả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tay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chèo</a:t>
            </a:r>
            <a:r>
              <a:rPr lang="en-US" sz="2800" dirty="0">
                <a:latin typeface="+mj-lt"/>
              </a:rPr>
              <a:t>.</a:t>
            </a:r>
            <a:endParaRPr lang="vi-VN" sz="2800" dirty="0">
              <a:latin typeface="+mj-lt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43230" y="3200400"/>
            <a:ext cx="4572000" cy="1384995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/>
            <a:r>
              <a:rPr lang="vi-VN" sz="2800" dirty="0">
                <a:latin typeface="+mj-lt"/>
              </a:rPr>
              <a:t>c) Một thanh niên lao xuống dòng nước đang chảy xiếc cứu em bé.</a:t>
            </a:r>
          </a:p>
        </p:txBody>
      </p:sp>
    </p:spTree>
    <p:extLst>
      <p:ext uri="{BB962C8B-B14F-4D97-AF65-F5344CB8AC3E}">
        <p14:creationId xmlns:p14="http://schemas.microsoft.com/office/powerpoint/2010/main" val="849498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4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5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06400" y="1284982"/>
            <a:ext cx="66040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vi-VN" sz="3200" b="1" dirty="0">
                <a:solidFill>
                  <a:srgbClr val="00B0F0"/>
                </a:solidFill>
                <a:latin typeface="+mj-lt"/>
              </a:rPr>
              <a:t>3. Nêu quy tắc viết hoa tên người, tên địa lí Việt </a:t>
            </a:r>
            <a:r>
              <a:rPr lang="vi-VN" sz="3200" b="1" dirty="0" smtClean="0">
                <a:solidFill>
                  <a:srgbClr val="00B0F0"/>
                </a:solidFill>
                <a:latin typeface="+mj-lt"/>
              </a:rPr>
              <a:t>Nam</a:t>
            </a:r>
            <a:endParaRPr lang="vi-VN" sz="3200" b="1" dirty="0">
              <a:solidFill>
                <a:srgbClr val="00B0F0"/>
              </a:solidFill>
              <a:latin typeface="+mj-lt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55600" y="2844969"/>
            <a:ext cx="61976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vi-VN" sz="3200" b="1" dirty="0">
                <a:solidFill>
                  <a:srgbClr val="00B0F0"/>
                </a:solidFill>
                <a:latin typeface="+mj-lt"/>
              </a:rPr>
              <a:t>4. Nêu quy tắc viết hoa tên người, tên địa lí nước </a:t>
            </a:r>
            <a:r>
              <a:rPr lang="vi-VN" sz="3200" b="1" dirty="0" smtClean="0">
                <a:solidFill>
                  <a:srgbClr val="00B0F0"/>
                </a:solidFill>
                <a:latin typeface="+mj-lt"/>
              </a:rPr>
              <a:t>ngoài</a:t>
            </a:r>
            <a:endParaRPr lang="vi-VN" sz="3200" b="1" dirty="0">
              <a:solidFill>
                <a:srgbClr val="00B0F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8645537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14600" y="533400"/>
            <a:ext cx="289694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vi-VN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DẶN DÒ</a:t>
            </a:r>
            <a:endParaRPr lang="en-US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551539" y="1981200"/>
            <a:ext cx="5124673" cy="107721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vi-VN" sz="3200" b="1" dirty="0" smtClean="0">
                <a:solidFill>
                  <a:srgbClr val="00B0F0"/>
                </a:solidFill>
                <a:latin typeface="+mj-lt"/>
              </a:rPr>
              <a:t>- Xem lại bài</a:t>
            </a:r>
          </a:p>
          <a:p>
            <a:r>
              <a:rPr lang="vi-VN" sz="3200" b="1" dirty="0" smtClean="0">
                <a:solidFill>
                  <a:srgbClr val="00B0F0"/>
                </a:solidFill>
                <a:latin typeface="+mj-lt"/>
              </a:rPr>
              <a:t>- </a:t>
            </a:r>
            <a:r>
              <a:rPr lang="vi-VN" sz="3200" b="1" dirty="0">
                <a:solidFill>
                  <a:srgbClr val="00B0F0"/>
                </a:solidFill>
                <a:latin typeface="+mj-lt"/>
              </a:rPr>
              <a:t>Chuẩn bị: Ôn tập “ Tiết </a:t>
            </a:r>
            <a:r>
              <a:rPr lang="vi-VN" sz="3200" b="1" dirty="0" smtClean="0">
                <a:solidFill>
                  <a:srgbClr val="00B0F0"/>
                </a:solidFill>
                <a:latin typeface="+mj-lt"/>
              </a:rPr>
              <a:t>4”</a:t>
            </a:r>
            <a:endParaRPr lang="vi-VN" sz="3200" b="1" dirty="0">
              <a:solidFill>
                <a:srgbClr val="00B0F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9250804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094440" y="304800"/>
            <a:ext cx="307007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Ôn</a:t>
            </a:r>
            <a:r>
              <a:rPr lang="en-US" sz="5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cap="none" spc="0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cap="none" spc="0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Times New Roman" pitchFamily="18" charset="0"/>
                <a:cs typeface="Times New Roman" pitchFamily="18" charset="0"/>
              </a:rPr>
              <a:t>cũ</a:t>
            </a:r>
            <a:endParaRPr lang="en-US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52400" y="1752600"/>
            <a:ext cx="7772400" cy="12618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GB" sz="3800" dirty="0" err="1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Đ</a:t>
            </a:r>
            <a:r>
              <a:rPr lang="en-GB" sz="3800" dirty="0" err="1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ọc</a:t>
            </a:r>
            <a:r>
              <a:rPr lang="en-GB" sz="3800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3800" dirty="0" err="1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thuộc</a:t>
            </a:r>
            <a:r>
              <a:rPr lang="en-GB" sz="3800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3800" dirty="0" err="1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lòng</a:t>
            </a:r>
            <a:r>
              <a:rPr lang="en-GB" sz="3800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3800" dirty="0" err="1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GB" sz="3800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3800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en-GB" sz="3800" dirty="0" err="1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Cửa</a:t>
            </a:r>
            <a:r>
              <a:rPr lang="en-GB" sz="3800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3800" dirty="0" err="1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sông</a:t>
            </a:r>
            <a:r>
              <a:rPr lang="en-GB" sz="3800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”</a:t>
            </a:r>
          </a:p>
          <a:p>
            <a:pPr algn="just"/>
            <a:r>
              <a:rPr lang="en-GB" sz="3800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GB" sz="3800" dirty="0" err="1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GB" sz="3800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3800" dirty="0" err="1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Nơi</a:t>
            </a:r>
            <a:r>
              <a:rPr lang="en-GB" sz="3800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3800" dirty="0" err="1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biển</a:t>
            </a:r>
            <a:r>
              <a:rPr lang="en-GB" sz="3800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3800" dirty="0" err="1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GB" sz="3800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3800" dirty="0" err="1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GB" sz="3800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3800" dirty="0" err="1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GB" sz="3800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3800" dirty="0" err="1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đất</a:t>
            </a:r>
            <a:r>
              <a:rPr lang="en-GB" sz="3800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… </a:t>
            </a:r>
            <a:r>
              <a:rPr lang="en-GB" sz="3800" dirty="0" err="1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GB" sz="3800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3800" dirty="0" err="1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hết</a:t>
            </a:r>
            <a:r>
              <a:rPr lang="en-GB" sz="3800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vi-VN" sz="3800" dirty="0">
              <a:solidFill>
                <a:schemeClr val="accent6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08618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76200" y="1600200"/>
            <a:ext cx="7561685" cy="144655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4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Ôn</a:t>
            </a:r>
            <a:r>
              <a:rPr lang="en-US" sz="4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4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kiểm</a:t>
            </a:r>
            <a:r>
              <a:rPr lang="en-US" sz="4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tra</a:t>
            </a:r>
            <a:r>
              <a:rPr lang="en-US" sz="4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giữa</a:t>
            </a:r>
            <a:r>
              <a:rPr lang="en-US" sz="4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4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kỳ</a:t>
            </a:r>
            <a:r>
              <a:rPr lang="en-US" sz="4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II</a:t>
            </a:r>
          </a:p>
          <a:p>
            <a:pPr algn="ctr"/>
            <a:r>
              <a:rPr lang="en-US" sz="4400" b="1" cap="none" spc="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Tiết</a:t>
            </a:r>
            <a:r>
              <a:rPr lang="en-US" sz="4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2</a:t>
            </a:r>
            <a:endParaRPr lang="en-US" sz="4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72584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>
          <a:xfrm>
            <a:off x="0" y="1143000"/>
            <a:ext cx="3733800" cy="5410200"/>
          </a:xfrm>
        </p:spPr>
        <p:txBody>
          <a:bodyPr>
            <a:noAutofit/>
          </a:bodyPr>
          <a:lstStyle/>
          <a:p>
            <a:pPr>
              <a:buFont typeface="+mj-lt"/>
              <a:buAutoNum type="arabicPeriod"/>
            </a:pPr>
            <a:r>
              <a:rPr lang="en-GB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400" i="1" dirty="0" err="1" smtClean="0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GB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400" i="1" dirty="0" err="1" smtClean="0"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GB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400" i="1" dirty="0" err="1" smtClean="0">
                <a:latin typeface="Times New Roman" pitchFamily="18" charset="0"/>
                <a:cs typeface="Times New Roman" pitchFamily="18" charset="0"/>
              </a:rPr>
              <a:t>dân</a:t>
            </a:r>
            <a:r>
              <a:rPr lang="en-GB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400" i="1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GB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400" i="1" dirty="0" err="1" smtClean="0">
                <a:latin typeface="Times New Roman" pitchFamily="18" charset="0"/>
                <a:cs typeface="Times New Roman" pitchFamily="18" charset="0"/>
              </a:rPr>
              <a:t>một</a:t>
            </a:r>
            <a:endParaRPr lang="vi-VN" sz="2400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+mj-lt"/>
              <a:buAutoNum type="arabicPeriod"/>
            </a:pPr>
            <a:r>
              <a:rPr lang="en-GB" sz="2400" i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GB" sz="2400" i="1" dirty="0" err="1" smtClean="0">
                <a:latin typeface="Times New Roman" pitchFamily="18" charset="0"/>
                <a:cs typeface="Times New Roman" pitchFamily="18" charset="0"/>
              </a:rPr>
              <a:t>Thái</a:t>
            </a:r>
            <a:r>
              <a:rPr lang="en-GB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400" i="1" dirty="0" err="1" smtClean="0">
                <a:latin typeface="Times New Roman" pitchFamily="18" charset="0"/>
                <a:cs typeface="Times New Roman" pitchFamily="18" charset="0"/>
              </a:rPr>
              <a:t>sư</a:t>
            </a:r>
            <a:r>
              <a:rPr lang="en-GB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400" i="1" dirty="0" err="1" smtClean="0">
                <a:latin typeface="Times New Roman" pitchFamily="18" charset="0"/>
                <a:cs typeface="Times New Roman" pitchFamily="18" charset="0"/>
              </a:rPr>
              <a:t>Trần</a:t>
            </a:r>
            <a:r>
              <a:rPr lang="en-GB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400" i="1" dirty="0" err="1" smtClean="0">
                <a:latin typeface="Times New Roman" pitchFamily="18" charset="0"/>
                <a:cs typeface="Times New Roman" pitchFamily="18" charset="0"/>
              </a:rPr>
              <a:t>Thủ</a:t>
            </a:r>
            <a:r>
              <a:rPr lang="en-GB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400" i="1" dirty="0" err="1" smtClean="0">
                <a:latin typeface="Times New Roman" pitchFamily="18" charset="0"/>
                <a:cs typeface="Times New Roman" pitchFamily="18" charset="0"/>
              </a:rPr>
              <a:t>Độ</a:t>
            </a:r>
            <a:endParaRPr lang="en-GB" sz="2400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+mj-lt"/>
              <a:buAutoNum type="arabicPeriod"/>
            </a:pPr>
            <a:r>
              <a:rPr lang="en-GB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400" i="1" dirty="0" err="1" smtClean="0">
                <a:latin typeface="Times New Roman" pitchFamily="18" charset="0"/>
                <a:cs typeface="Times New Roman" pitchFamily="18" charset="0"/>
              </a:rPr>
              <a:t>Nhà</a:t>
            </a:r>
            <a:r>
              <a:rPr lang="en-GB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400" i="1" dirty="0" err="1" smtClean="0">
                <a:latin typeface="Times New Roman" pitchFamily="18" charset="0"/>
                <a:cs typeface="Times New Roman" pitchFamily="18" charset="0"/>
              </a:rPr>
              <a:t>tài</a:t>
            </a:r>
            <a:r>
              <a:rPr lang="en-GB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400" i="1" dirty="0" err="1" smtClean="0">
                <a:latin typeface="Times New Roman" pitchFamily="18" charset="0"/>
                <a:cs typeface="Times New Roman" pitchFamily="18" charset="0"/>
              </a:rPr>
              <a:t>trợ</a:t>
            </a:r>
            <a:r>
              <a:rPr lang="en-GB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400" i="1" dirty="0" err="1" smtClean="0">
                <a:latin typeface="Times New Roman" pitchFamily="18" charset="0"/>
                <a:cs typeface="Times New Roman" pitchFamily="18" charset="0"/>
              </a:rPr>
              <a:t>đặc</a:t>
            </a:r>
            <a:r>
              <a:rPr lang="en-GB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400" i="1" dirty="0" err="1" smtClean="0">
                <a:latin typeface="Times New Roman" pitchFamily="18" charset="0"/>
                <a:cs typeface="Times New Roman" pitchFamily="18" charset="0"/>
              </a:rPr>
              <a:t>biệt</a:t>
            </a:r>
            <a:r>
              <a:rPr lang="en-GB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400" i="1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GB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400" i="1" dirty="0" err="1" smtClean="0"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GB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400" i="1" dirty="0" err="1" smtClean="0">
                <a:latin typeface="Times New Roman" pitchFamily="18" charset="0"/>
                <a:cs typeface="Times New Roman" pitchFamily="18" charset="0"/>
              </a:rPr>
              <a:t>mạng</a:t>
            </a:r>
            <a:endParaRPr lang="vi-VN" sz="2400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+mj-lt"/>
              <a:buAutoNum type="arabicPeriod"/>
            </a:pPr>
            <a:r>
              <a:rPr lang="en-GB" sz="2400" i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GB" sz="2400" i="1" dirty="0" err="1" smtClean="0">
                <a:latin typeface="Times New Roman" pitchFamily="18" charset="0"/>
                <a:cs typeface="Times New Roman" pitchFamily="18" charset="0"/>
              </a:rPr>
              <a:t>Trí</a:t>
            </a:r>
            <a:r>
              <a:rPr lang="en-GB" sz="2400" i="1" dirty="0" smtClean="0">
                <a:latin typeface="Times New Roman" pitchFamily="18" charset="0"/>
                <a:cs typeface="Times New Roman" pitchFamily="18" charset="0"/>
              </a:rPr>
              <a:t> dung song </a:t>
            </a:r>
            <a:r>
              <a:rPr lang="en-GB" sz="2400" i="1" dirty="0" err="1" smtClean="0">
                <a:latin typeface="Times New Roman" pitchFamily="18" charset="0"/>
                <a:cs typeface="Times New Roman" pitchFamily="18" charset="0"/>
              </a:rPr>
              <a:t>toàn</a:t>
            </a:r>
            <a:endParaRPr lang="vi-VN" sz="2400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+mj-lt"/>
              <a:buAutoNum type="arabicPeriod"/>
            </a:pPr>
            <a:r>
              <a:rPr lang="en-GB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400" i="1" dirty="0" err="1" smtClean="0">
                <a:latin typeface="Times New Roman" pitchFamily="18" charset="0"/>
                <a:cs typeface="Times New Roman" pitchFamily="18" charset="0"/>
              </a:rPr>
              <a:t>Tiếng</a:t>
            </a:r>
            <a:r>
              <a:rPr lang="en-GB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400" i="1" dirty="0" err="1" smtClean="0">
                <a:latin typeface="Times New Roman" pitchFamily="18" charset="0"/>
                <a:cs typeface="Times New Roman" pitchFamily="18" charset="0"/>
              </a:rPr>
              <a:t>rao</a:t>
            </a:r>
            <a:r>
              <a:rPr lang="en-GB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400" i="1" dirty="0" err="1" smtClean="0">
                <a:latin typeface="Times New Roman" pitchFamily="18" charset="0"/>
                <a:cs typeface="Times New Roman" pitchFamily="18" charset="0"/>
              </a:rPr>
              <a:t>đêm</a:t>
            </a:r>
            <a:endParaRPr lang="vi-VN" sz="2400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+mj-lt"/>
              <a:buAutoNum type="arabicPeriod"/>
            </a:pPr>
            <a:r>
              <a:rPr lang="en-GB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400" i="1" dirty="0" err="1" smtClean="0">
                <a:latin typeface="Times New Roman" pitchFamily="18" charset="0"/>
                <a:cs typeface="Times New Roman" pitchFamily="18" charset="0"/>
              </a:rPr>
              <a:t>Lập</a:t>
            </a:r>
            <a:r>
              <a:rPr lang="en-GB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400" i="1" dirty="0" err="1" smtClean="0">
                <a:latin typeface="Times New Roman" pitchFamily="18" charset="0"/>
                <a:cs typeface="Times New Roman" pitchFamily="18" charset="0"/>
              </a:rPr>
              <a:t>làng</a:t>
            </a:r>
            <a:r>
              <a:rPr lang="en-GB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400" i="1" dirty="0" err="1" smtClean="0">
                <a:latin typeface="Times New Roman" pitchFamily="18" charset="0"/>
                <a:cs typeface="Times New Roman" pitchFamily="18" charset="0"/>
              </a:rPr>
              <a:t>giữ</a:t>
            </a:r>
            <a:r>
              <a:rPr lang="en-GB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400" i="1" dirty="0" err="1" smtClean="0">
                <a:latin typeface="Times New Roman" pitchFamily="18" charset="0"/>
                <a:cs typeface="Times New Roman" pitchFamily="18" charset="0"/>
              </a:rPr>
              <a:t>biển</a:t>
            </a:r>
            <a:r>
              <a:rPr lang="en-GB" sz="2400" i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vi-VN" sz="2400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+mj-lt"/>
              <a:buAutoNum type="arabicPeriod"/>
            </a:pPr>
            <a:r>
              <a:rPr lang="en-GB" sz="2400" i="1" dirty="0" smtClean="0">
                <a:latin typeface="Times New Roman" pitchFamily="18" charset="0"/>
                <a:cs typeface="Times New Roman" pitchFamily="18" charset="0"/>
              </a:rPr>
              <a:t> Cao </a:t>
            </a:r>
            <a:r>
              <a:rPr lang="en-GB" sz="2400" i="1" dirty="0" err="1" smtClean="0">
                <a:latin typeface="Times New Roman" pitchFamily="18" charset="0"/>
                <a:cs typeface="Times New Roman" pitchFamily="18" charset="0"/>
              </a:rPr>
              <a:t>Bằng</a:t>
            </a:r>
            <a:endParaRPr lang="vi-VN" sz="2400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+mj-lt"/>
              <a:buAutoNum type="arabicPeriod"/>
            </a:pPr>
            <a:r>
              <a:rPr lang="en-GB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400" i="1" dirty="0" err="1" smtClean="0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GB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400" i="1" dirty="0" err="1" smtClean="0">
                <a:latin typeface="Times New Roman" pitchFamily="18" charset="0"/>
                <a:cs typeface="Times New Roman" pitchFamily="18" charset="0"/>
              </a:rPr>
              <a:t>xử</a:t>
            </a:r>
            <a:r>
              <a:rPr lang="en-GB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400" i="1" dirty="0" err="1" smtClean="0">
                <a:latin typeface="Times New Roman" pitchFamily="18" charset="0"/>
                <a:cs typeface="Times New Roman" pitchFamily="18" charset="0"/>
              </a:rPr>
              <a:t>tài</a:t>
            </a:r>
            <a:r>
              <a:rPr lang="en-GB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400" i="1" dirty="0" err="1" smtClean="0">
                <a:latin typeface="Times New Roman" pitchFamily="18" charset="0"/>
                <a:cs typeface="Times New Roman" pitchFamily="18" charset="0"/>
              </a:rPr>
              <a:t>tình</a:t>
            </a:r>
            <a:endParaRPr lang="vi-VN" sz="2400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+mj-lt"/>
              <a:buAutoNum type="arabicPeriod"/>
            </a:pPr>
            <a:r>
              <a:rPr lang="en-GB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400" i="1" dirty="0" err="1" smtClean="0">
                <a:latin typeface="Times New Roman" pitchFamily="18" charset="0"/>
                <a:cs typeface="Times New Roman" pitchFamily="18" charset="0"/>
              </a:rPr>
              <a:t>Chú</a:t>
            </a:r>
            <a:r>
              <a:rPr lang="en-GB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400" i="1" dirty="0" err="1" smtClean="0">
                <a:latin typeface="Times New Roman" pitchFamily="18" charset="0"/>
                <a:cs typeface="Times New Roman" pitchFamily="18" charset="0"/>
              </a:rPr>
              <a:t>đi</a:t>
            </a:r>
            <a:r>
              <a:rPr lang="en-GB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400" i="1" dirty="0" err="1" smtClean="0">
                <a:latin typeface="Times New Roman" pitchFamily="18" charset="0"/>
                <a:cs typeface="Times New Roman" pitchFamily="18" charset="0"/>
              </a:rPr>
              <a:t>tuần</a:t>
            </a:r>
            <a:endParaRPr lang="vi-VN" sz="2400" i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vi-VN" sz="2400" i="1" dirty="0"/>
          </a:p>
        </p:txBody>
      </p:sp>
      <p:sp>
        <p:nvSpPr>
          <p:cNvPr id="8" name="Content Placeholder 7"/>
          <p:cNvSpPr txBox="1">
            <a:spLocks noGrp="1"/>
          </p:cNvSpPr>
          <p:nvPr>
            <p:ph sz="half" idx="2"/>
          </p:nvPr>
        </p:nvSpPr>
        <p:spPr>
          <a:xfrm>
            <a:off x="3810000" y="1143000"/>
            <a:ext cx="4419600" cy="44504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buNone/>
            </a:pPr>
            <a:r>
              <a:rPr lang="en-GB" sz="2400" i="1" dirty="0" smtClean="0">
                <a:latin typeface="Times New Roman" pitchFamily="18" charset="0"/>
                <a:cs typeface="Times New Roman" pitchFamily="18" charset="0"/>
              </a:rPr>
              <a:t> 10. </a:t>
            </a:r>
            <a:r>
              <a:rPr lang="en-GB" sz="2400" i="1" dirty="0" err="1" smtClean="0">
                <a:latin typeface="Times New Roman" pitchFamily="18" charset="0"/>
                <a:cs typeface="Times New Roman" pitchFamily="18" charset="0"/>
              </a:rPr>
              <a:t>Luật</a:t>
            </a:r>
            <a:r>
              <a:rPr lang="en-GB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400" i="1" dirty="0" err="1" smtClean="0">
                <a:latin typeface="Times New Roman" pitchFamily="18" charset="0"/>
                <a:cs typeface="Times New Roman" pitchFamily="18" charset="0"/>
              </a:rPr>
              <a:t>tục</a:t>
            </a:r>
            <a:r>
              <a:rPr lang="en-GB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400" i="1" dirty="0" err="1" smtClean="0">
                <a:latin typeface="Times New Roman" pitchFamily="18" charset="0"/>
                <a:cs typeface="Times New Roman" pitchFamily="18" charset="0"/>
              </a:rPr>
              <a:t>xưa</a:t>
            </a:r>
            <a:r>
              <a:rPr lang="en-GB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400" i="1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GB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400" i="1" dirty="0" err="1" smtClean="0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GB" sz="2400" i="1" dirty="0" smtClean="0">
                <a:latin typeface="Times New Roman" pitchFamily="18" charset="0"/>
                <a:cs typeface="Times New Roman" pitchFamily="18" charset="0"/>
              </a:rPr>
              <a:t> Ê-</a:t>
            </a:r>
            <a:r>
              <a:rPr lang="en-GB" sz="2400" i="1" dirty="0" err="1" smtClean="0">
                <a:latin typeface="Times New Roman" pitchFamily="18" charset="0"/>
                <a:cs typeface="Times New Roman" pitchFamily="18" charset="0"/>
              </a:rPr>
              <a:t>đê</a:t>
            </a:r>
            <a:endParaRPr lang="en-GB" sz="2400" i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GB" sz="2400" i="1" dirty="0" smtClean="0">
                <a:latin typeface="Times New Roman" pitchFamily="18" charset="0"/>
                <a:cs typeface="Times New Roman" pitchFamily="18" charset="0"/>
              </a:rPr>
              <a:t>11. </a:t>
            </a:r>
            <a:r>
              <a:rPr lang="en-GB" sz="2400" i="1" dirty="0" err="1" smtClean="0">
                <a:latin typeface="Times New Roman" pitchFamily="18" charset="0"/>
                <a:cs typeface="Times New Roman" pitchFamily="18" charset="0"/>
              </a:rPr>
              <a:t>Hộp</a:t>
            </a:r>
            <a:r>
              <a:rPr lang="en-GB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400" i="1" dirty="0" err="1">
                <a:latin typeface="Times New Roman" pitchFamily="18" charset="0"/>
                <a:cs typeface="Times New Roman" pitchFamily="18" charset="0"/>
              </a:rPr>
              <a:t>thư</a:t>
            </a:r>
            <a:r>
              <a:rPr lang="en-GB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400" i="1" dirty="0" err="1">
                <a:latin typeface="Times New Roman" pitchFamily="18" charset="0"/>
                <a:cs typeface="Times New Roman" pitchFamily="18" charset="0"/>
              </a:rPr>
              <a:t>mật</a:t>
            </a:r>
            <a:r>
              <a:rPr lang="en-GB" sz="2400" i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GB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GB" sz="2400" i="1" dirty="0" smtClean="0">
                <a:latin typeface="Times New Roman" pitchFamily="18" charset="0"/>
                <a:cs typeface="Times New Roman" pitchFamily="18" charset="0"/>
              </a:rPr>
              <a:t>12 </a:t>
            </a:r>
            <a:r>
              <a:rPr lang="en-GB" sz="2400" i="1" dirty="0" err="1">
                <a:latin typeface="Times New Roman" pitchFamily="18" charset="0"/>
                <a:cs typeface="Times New Roman" pitchFamily="18" charset="0"/>
              </a:rPr>
              <a:t>Phong</a:t>
            </a:r>
            <a:r>
              <a:rPr lang="en-GB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400" i="1" dirty="0" err="1">
                <a:latin typeface="Times New Roman" pitchFamily="18" charset="0"/>
                <a:cs typeface="Times New Roman" pitchFamily="18" charset="0"/>
              </a:rPr>
              <a:t>cảnh</a:t>
            </a:r>
            <a:r>
              <a:rPr lang="en-GB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400" i="1" dirty="0" err="1">
                <a:latin typeface="Times New Roman" pitchFamily="18" charset="0"/>
                <a:cs typeface="Times New Roman" pitchFamily="18" charset="0"/>
              </a:rPr>
              <a:t>đền</a:t>
            </a:r>
            <a:r>
              <a:rPr lang="en-GB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400" i="1" dirty="0" err="1" smtClean="0">
                <a:latin typeface="Times New Roman" pitchFamily="18" charset="0"/>
                <a:cs typeface="Times New Roman" pitchFamily="18" charset="0"/>
              </a:rPr>
              <a:t>hùng</a:t>
            </a:r>
            <a:endParaRPr lang="en-GB" sz="2400" i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GB" sz="2400" dirty="0" smtClean="0">
                <a:latin typeface="Times New Roman" pitchFamily="18" charset="0"/>
                <a:cs typeface="Times New Roman" pitchFamily="18" charset="0"/>
              </a:rPr>
              <a:t>13  </a:t>
            </a:r>
            <a:r>
              <a:rPr lang="en-GB" sz="2400" i="1" dirty="0" err="1" smtClean="0">
                <a:latin typeface="Times New Roman" pitchFamily="18" charset="0"/>
                <a:cs typeface="Times New Roman" pitchFamily="18" charset="0"/>
              </a:rPr>
              <a:t>Cửa</a:t>
            </a:r>
            <a:r>
              <a:rPr lang="en-GB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400" i="1" dirty="0" err="1" smtClean="0">
                <a:latin typeface="Times New Roman" pitchFamily="18" charset="0"/>
                <a:cs typeface="Times New Roman" pitchFamily="18" charset="0"/>
              </a:rPr>
              <a:t>sông</a:t>
            </a:r>
            <a:endParaRPr lang="vi-VN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GB" sz="2400" i="1" dirty="0" smtClean="0">
                <a:latin typeface="Times New Roman" pitchFamily="18" charset="0"/>
                <a:cs typeface="Times New Roman" pitchFamily="18" charset="0"/>
              </a:rPr>
              <a:t>14. </a:t>
            </a:r>
            <a:r>
              <a:rPr lang="en-GB" sz="2400" i="1" dirty="0" err="1" smtClean="0">
                <a:latin typeface="Times New Roman" pitchFamily="18" charset="0"/>
                <a:cs typeface="Times New Roman" pitchFamily="18" charset="0"/>
              </a:rPr>
              <a:t>Nghĩa</a:t>
            </a:r>
            <a:r>
              <a:rPr lang="en-GB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400" i="1" dirty="0" err="1" smtClean="0">
                <a:latin typeface="Times New Roman" pitchFamily="18" charset="0"/>
                <a:cs typeface="Times New Roman" pitchFamily="18" charset="0"/>
              </a:rPr>
              <a:t>thầy</a:t>
            </a:r>
            <a:r>
              <a:rPr lang="en-GB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400" i="1" dirty="0" err="1" smtClean="0">
                <a:latin typeface="Times New Roman" pitchFamily="18" charset="0"/>
                <a:cs typeface="Times New Roman" pitchFamily="18" charset="0"/>
              </a:rPr>
              <a:t>trò</a:t>
            </a:r>
            <a:endParaRPr lang="vi-VN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GB" sz="2400" i="1" dirty="0" smtClean="0">
                <a:latin typeface="Times New Roman" pitchFamily="18" charset="0"/>
                <a:cs typeface="Times New Roman" pitchFamily="18" charset="0"/>
              </a:rPr>
              <a:t>15. </a:t>
            </a:r>
            <a:r>
              <a:rPr lang="en-GB" sz="2400" i="1" dirty="0" err="1" smtClean="0">
                <a:latin typeface="Times New Roman" pitchFamily="18" charset="0"/>
                <a:cs typeface="Times New Roman" pitchFamily="18" charset="0"/>
              </a:rPr>
              <a:t>Hội</a:t>
            </a:r>
            <a:r>
              <a:rPr lang="en-GB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400" i="1" dirty="0" err="1">
                <a:latin typeface="Times New Roman" pitchFamily="18" charset="0"/>
                <a:cs typeface="Times New Roman" pitchFamily="18" charset="0"/>
              </a:rPr>
              <a:t>thổi</a:t>
            </a:r>
            <a:r>
              <a:rPr lang="en-GB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400" i="1" dirty="0" err="1">
                <a:latin typeface="Times New Roman" pitchFamily="18" charset="0"/>
                <a:cs typeface="Times New Roman" pitchFamily="18" charset="0"/>
              </a:rPr>
              <a:t>cơm</a:t>
            </a:r>
            <a:r>
              <a:rPr lang="en-GB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400" i="1" dirty="0" err="1">
                <a:latin typeface="Times New Roman" pitchFamily="18" charset="0"/>
                <a:cs typeface="Times New Roman" pitchFamily="18" charset="0"/>
              </a:rPr>
              <a:t>thi</a:t>
            </a:r>
            <a:r>
              <a:rPr lang="en-GB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400" i="1" dirty="0" smtClean="0">
                <a:latin typeface="Times New Roman" pitchFamily="18" charset="0"/>
                <a:cs typeface="Times New Roman" pitchFamily="18" charset="0"/>
              </a:rPr>
              <a:t>ở</a:t>
            </a:r>
          </a:p>
          <a:p>
            <a:pPr marL="0" indent="0">
              <a:buNone/>
            </a:pPr>
            <a:r>
              <a:rPr lang="en-GB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400" i="1" dirty="0" err="1" smtClean="0"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GB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400" i="1" dirty="0" err="1">
                <a:latin typeface="Times New Roman" pitchFamily="18" charset="0"/>
                <a:cs typeface="Times New Roman" pitchFamily="18" charset="0"/>
              </a:rPr>
              <a:t>Vân</a:t>
            </a:r>
            <a:endParaRPr lang="vi-VN" sz="24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GB" sz="2400" i="1" dirty="0" smtClean="0">
                <a:latin typeface="Times New Roman" pitchFamily="18" charset="0"/>
                <a:cs typeface="Times New Roman" pitchFamily="18" charset="0"/>
              </a:rPr>
              <a:t>16.  </a:t>
            </a:r>
            <a:r>
              <a:rPr lang="en-GB" sz="2400" i="1" dirty="0" err="1">
                <a:latin typeface="Times New Roman" pitchFamily="18" charset="0"/>
                <a:cs typeface="Times New Roman" pitchFamily="18" charset="0"/>
              </a:rPr>
              <a:t>Tranh</a:t>
            </a:r>
            <a:r>
              <a:rPr lang="en-GB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400" i="1" dirty="0" err="1">
                <a:latin typeface="Times New Roman" pitchFamily="18" charset="0"/>
                <a:cs typeface="Times New Roman" pitchFamily="18" charset="0"/>
              </a:rPr>
              <a:t>làng</a:t>
            </a:r>
            <a:r>
              <a:rPr lang="en-GB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400" i="1" dirty="0" err="1">
                <a:latin typeface="Times New Roman" pitchFamily="18" charset="0"/>
                <a:cs typeface="Times New Roman" pitchFamily="18" charset="0"/>
              </a:rPr>
              <a:t>Hồ</a:t>
            </a:r>
            <a:endParaRPr lang="vi-VN" sz="24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GB" sz="2400" i="1" dirty="0" smtClean="0">
                <a:latin typeface="Times New Roman" pitchFamily="18" charset="0"/>
                <a:cs typeface="Times New Roman" pitchFamily="18" charset="0"/>
              </a:rPr>
              <a:t>17.  </a:t>
            </a:r>
            <a:r>
              <a:rPr lang="en-GB" sz="2400" i="1" dirty="0" err="1" smtClean="0">
                <a:latin typeface="Times New Roman" pitchFamily="18" charset="0"/>
                <a:cs typeface="Times New Roman" pitchFamily="18" charset="0"/>
              </a:rPr>
              <a:t>Đất</a:t>
            </a:r>
            <a:r>
              <a:rPr lang="en-GB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400" i="1" dirty="0" err="1" smtClean="0">
                <a:latin typeface="Times New Roman" pitchFamily="18" charset="0"/>
                <a:cs typeface="Times New Roman" pitchFamily="18" charset="0"/>
              </a:rPr>
              <a:t>nước</a:t>
            </a:r>
            <a:endParaRPr lang="vi-VN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+mj-lt"/>
              <a:buAutoNum type="arabicPeriod"/>
            </a:pPr>
            <a:endParaRPr lang="vi-VN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7087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hlinkClick r:id="rId2" action="ppaction://hlinksldjump"/>
          </p:cNvPr>
          <p:cNvSpPr/>
          <p:nvPr/>
        </p:nvSpPr>
        <p:spPr>
          <a:xfrm>
            <a:off x="2133600" y="543580"/>
            <a:ext cx="288412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Lập</a:t>
            </a:r>
            <a:r>
              <a:rPr lang="en-GB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làng</a:t>
            </a:r>
            <a:r>
              <a:rPr lang="en-GB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giữ</a:t>
            </a:r>
            <a:r>
              <a:rPr lang="en-GB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biển</a:t>
            </a:r>
            <a:endParaRPr lang="vi-VN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ectangle 2">
            <a:hlinkClick r:id="rId3" action="ppaction://hlinksldjump"/>
          </p:cNvPr>
          <p:cNvSpPr/>
          <p:nvPr/>
        </p:nvSpPr>
        <p:spPr>
          <a:xfrm>
            <a:off x="5056769" y="2895600"/>
            <a:ext cx="160653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Đất</a:t>
            </a:r>
            <a:r>
              <a:rPr lang="en-GB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nước</a:t>
            </a:r>
            <a:endParaRPr lang="vi-VN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ctangle 3">
            <a:hlinkClick r:id="rId4" action="ppaction://hlinksldjump"/>
          </p:cNvPr>
          <p:cNvSpPr/>
          <p:nvPr/>
        </p:nvSpPr>
        <p:spPr>
          <a:xfrm>
            <a:off x="139286" y="1331415"/>
            <a:ext cx="215796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Hộp</a:t>
            </a:r>
            <a:r>
              <a:rPr lang="en-GB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thư</a:t>
            </a:r>
            <a:r>
              <a:rPr lang="en-GB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mật</a:t>
            </a:r>
            <a:endParaRPr lang="vi-VN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4">
            <a:hlinkClick r:id="rId5" action="ppaction://hlinksldjump"/>
          </p:cNvPr>
          <p:cNvSpPr/>
          <p:nvPr/>
        </p:nvSpPr>
        <p:spPr>
          <a:xfrm>
            <a:off x="16165" y="2895600"/>
            <a:ext cx="359104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Phong</a:t>
            </a:r>
            <a:r>
              <a:rPr lang="en-GB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cảnh</a:t>
            </a:r>
            <a:r>
              <a:rPr lang="en-GB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đền</a:t>
            </a:r>
            <a:r>
              <a:rPr lang="en-GB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Hùng</a:t>
            </a:r>
            <a:endParaRPr lang="vi-VN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5">
            <a:hlinkClick r:id="rId6" action="ppaction://hlinksldjump"/>
          </p:cNvPr>
          <p:cNvSpPr/>
          <p:nvPr/>
        </p:nvSpPr>
        <p:spPr>
          <a:xfrm>
            <a:off x="2269257" y="4038600"/>
            <a:ext cx="317324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Trí</a:t>
            </a:r>
            <a:r>
              <a:rPr lang="en-GB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dũng</a:t>
            </a:r>
            <a:r>
              <a:rPr lang="en-GB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song </a:t>
            </a:r>
            <a:r>
              <a:rPr lang="en-GB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toàn</a:t>
            </a:r>
            <a:r>
              <a:rPr lang="en-GB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vi-VN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Rectangle 6">
            <a:hlinkClick r:id="rId7" action="ppaction://hlinksldjump"/>
          </p:cNvPr>
          <p:cNvSpPr/>
          <p:nvPr/>
        </p:nvSpPr>
        <p:spPr>
          <a:xfrm>
            <a:off x="4882042" y="1337177"/>
            <a:ext cx="178125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Cao </a:t>
            </a:r>
            <a:r>
              <a:rPr lang="en-GB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GB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vi-VN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Action Button: End 7">
            <a:hlinkClick r:id="rId8" action="ppaction://hlinksldjump" highlightClick="1"/>
          </p:cNvPr>
          <p:cNvSpPr/>
          <p:nvPr/>
        </p:nvSpPr>
        <p:spPr>
          <a:xfrm>
            <a:off x="8077200" y="6019800"/>
            <a:ext cx="1066800" cy="838200"/>
          </a:xfrm>
          <a:prstGeom prst="actionButtonEnd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5945674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6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  <p:bldP spid="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81000" y="1419809"/>
            <a:ext cx="653204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Việc</a:t>
            </a:r>
            <a:r>
              <a:rPr lang="en-GB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lập</a:t>
            </a:r>
            <a:r>
              <a:rPr lang="en-GB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làng</a:t>
            </a:r>
            <a:r>
              <a:rPr lang="en-GB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mới</a:t>
            </a:r>
            <a:r>
              <a:rPr lang="en-GB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ngoài</a:t>
            </a:r>
            <a:r>
              <a:rPr lang="en-GB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đảo</a:t>
            </a:r>
            <a:r>
              <a:rPr lang="en-GB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GB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lợi</a:t>
            </a:r>
            <a:r>
              <a:rPr lang="en-GB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ích</a:t>
            </a:r>
            <a:r>
              <a:rPr lang="en-GB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GB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? </a:t>
            </a:r>
            <a:endParaRPr lang="vi-VN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80999" y="2410409"/>
            <a:ext cx="6532045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Đất</a:t>
            </a:r>
            <a:r>
              <a:rPr lang="en-US" sz="28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rộng</a:t>
            </a:r>
            <a:r>
              <a:rPr lang="en-US" sz="28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bãi</a:t>
            </a:r>
            <a:r>
              <a:rPr lang="en-US" sz="28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dài</a:t>
            </a:r>
            <a:r>
              <a:rPr lang="en-US" sz="28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cây</a:t>
            </a:r>
            <a:r>
              <a:rPr lang="en-US" sz="28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xanh</a:t>
            </a:r>
            <a:r>
              <a:rPr lang="en-US" sz="28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nươc</a:t>
            </a:r>
            <a:r>
              <a:rPr lang="en-US" sz="28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ngọt</a:t>
            </a:r>
            <a:r>
              <a:rPr lang="en-US" sz="28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ngư</a:t>
            </a:r>
            <a:r>
              <a:rPr lang="en-US" sz="28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trường</a:t>
            </a:r>
            <a:r>
              <a:rPr lang="en-US" sz="28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gần</a:t>
            </a:r>
            <a:r>
              <a:rPr lang="en-US" sz="28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2800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Làng</a:t>
            </a:r>
            <a:r>
              <a:rPr lang="en-US" sz="28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mới</a:t>
            </a:r>
            <a:r>
              <a:rPr lang="en-US" sz="28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ngoài</a:t>
            </a:r>
            <a:r>
              <a:rPr lang="en-US" sz="28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đảo</a:t>
            </a:r>
            <a:r>
              <a:rPr lang="en-US" sz="28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sẽ</a:t>
            </a:r>
            <a:r>
              <a:rPr lang="en-US" sz="28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800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chợ</a:t>
            </a:r>
            <a:r>
              <a:rPr lang="en-US" sz="28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trường</a:t>
            </a:r>
            <a:r>
              <a:rPr lang="en-US" sz="28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8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nghĩa</a:t>
            </a:r>
            <a:r>
              <a:rPr lang="en-US" sz="28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trang</a:t>
            </a:r>
            <a:r>
              <a:rPr lang="en-US" sz="28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,…</a:t>
            </a:r>
            <a:endParaRPr lang="vi-VN" sz="2800" dirty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Action Button: Home 4">
            <a:hlinkClick r:id="rId3" action="ppaction://hlinksldjump" highlightClick="1"/>
          </p:cNvPr>
          <p:cNvSpPr/>
          <p:nvPr/>
        </p:nvSpPr>
        <p:spPr>
          <a:xfrm>
            <a:off x="8395855" y="6248400"/>
            <a:ext cx="762000" cy="609600"/>
          </a:xfrm>
          <a:prstGeom prst="actionButtonHom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3788239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21394" y="381000"/>
            <a:ext cx="6160661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Qua </a:t>
            </a:r>
            <a:r>
              <a:rPr lang="en-GB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khổ</a:t>
            </a:r>
            <a:r>
              <a:rPr lang="en-GB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thơ</a:t>
            </a:r>
            <a:r>
              <a:rPr lang="en-GB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cuối</a:t>
            </a:r>
            <a:r>
              <a:rPr lang="en-GB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tác</a:t>
            </a:r>
            <a:r>
              <a:rPr lang="en-GB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giả</a:t>
            </a:r>
            <a:r>
              <a:rPr lang="en-GB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muốn</a:t>
            </a:r>
            <a:r>
              <a:rPr lang="en-GB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nói</a:t>
            </a:r>
            <a:r>
              <a:rPr lang="en-GB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lên</a:t>
            </a:r>
            <a:r>
              <a:rPr lang="en-GB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</a:t>
            </a:r>
            <a:r>
              <a:rPr lang="en-GB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điều</a:t>
            </a:r>
            <a:r>
              <a:rPr lang="en-GB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GB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vi-VN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14422" y="2667000"/>
            <a:ext cx="685046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GB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GB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này</a:t>
            </a:r>
            <a:r>
              <a:rPr lang="en-GB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GB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GB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danh</a:t>
            </a:r>
            <a:r>
              <a:rPr lang="en-GB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GB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riêng</a:t>
            </a:r>
            <a:r>
              <a:rPr lang="en-GB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GB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vi-VN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21394" y="4191000"/>
            <a:ext cx="867020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Nhắc</a:t>
            </a:r>
            <a:r>
              <a:rPr lang="en-GB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GB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quy</a:t>
            </a:r>
            <a:r>
              <a:rPr lang="en-GB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tắc</a:t>
            </a:r>
            <a:r>
              <a:rPr lang="en-GB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GB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hoa</a:t>
            </a:r>
            <a:r>
              <a:rPr lang="en-GB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tên</a:t>
            </a:r>
            <a:r>
              <a:rPr lang="en-GB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GB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tên</a:t>
            </a:r>
            <a:r>
              <a:rPr lang="en-GB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địa</a:t>
            </a:r>
            <a:r>
              <a:rPr lang="en-GB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lí</a:t>
            </a:r>
            <a:r>
              <a:rPr lang="en-GB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Việt</a:t>
            </a:r>
            <a:r>
              <a:rPr lang="en-GB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Nam.</a:t>
            </a:r>
            <a:endParaRPr lang="vi-VN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21394" y="1510605"/>
            <a:ext cx="729860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Cao </a:t>
            </a:r>
            <a:r>
              <a:rPr lang="en-GB" sz="2800" dirty="0" err="1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GB" sz="28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GB" sz="28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vị</a:t>
            </a:r>
            <a:r>
              <a:rPr lang="en-GB" sz="28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trí</a:t>
            </a:r>
            <a:r>
              <a:rPr lang="en-GB" sz="28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quan</a:t>
            </a:r>
            <a:r>
              <a:rPr lang="en-GB" sz="28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trọng</a:t>
            </a:r>
            <a:r>
              <a:rPr lang="en-GB" sz="28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GB" sz="2800" dirty="0" err="1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bảo</a:t>
            </a:r>
            <a:r>
              <a:rPr lang="en-GB" sz="28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vệ</a:t>
            </a:r>
            <a:r>
              <a:rPr lang="en-GB" sz="28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biên</a:t>
            </a:r>
            <a:r>
              <a:rPr lang="en-GB" sz="28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cương</a:t>
            </a:r>
            <a:r>
              <a:rPr lang="en-GB" sz="28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Tổ</a:t>
            </a:r>
            <a:r>
              <a:rPr lang="en-GB" sz="28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quốc</a:t>
            </a:r>
            <a:r>
              <a:rPr lang="en-GB" sz="28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GB" sz="28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chúng</a:t>
            </a:r>
            <a:r>
              <a:rPr lang="en-GB" sz="28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ta.</a:t>
            </a:r>
            <a:endParaRPr lang="vi-VN" sz="2800" dirty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21394" y="3429000"/>
            <a:ext cx="653660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dirty="0" err="1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Đèo</a:t>
            </a:r>
            <a:r>
              <a:rPr lang="en-GB" sz="28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Gió</a:t>
            </a:r>
            <a:r>
              <a:rPr lang="en-GB" sz="28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GB" sz="2800" dirty="0" err="1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Đèo</a:t>
            </a:r>
            <a:r>
              <a:rPr lang="en-GB" sz="28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Giàng</a:t>
            </a:r>
            <a:r>
              <a:rPr lang="en-GB" sz="28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, Cao </a:t>
            </a:r>
            <a:r>
              <a:rPr lang="en-GB" sz="2800" dirty="0" err="1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Bắc</a:t>
            </a:r>
            <a:r>
              <a:rPr lang="en-GB" sz="28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, Cao </a:t>
            </a:r>
            <a:r>
              <a:rPr lang="en-GB" sz="2800" dirty="0" err="1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Bằng</a:t>
            </a:r>
            <a:endParaRPr lang="vi-VN" sz="2800" dirty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21394" y="4800600"/>
            <a:ext cx="5855019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dirty="0" err="1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GB" sz="28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GB" sz="28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hoa</a:t>
            </a:r>
            <a:r>
              <a:rPr lang="en-GB" sz="28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tên</a:t>
            </a:r>
            <a:r>
              <a:rPr lang="en-GB" sz="28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GB" sz="28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GB" sz="2800" dirty="0" err="1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tên</a:t>
            </a:r>
            <a:r>
              <a:rPr lang="en-GB" sz="28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địa</a:t>
            </a:r>
            <a:r>
              <a:rPr lang="en-GB" sz="28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lí</a:t>
            </a:r>
            <a:r>
              <a:rPr lang="en-GB" sz="28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Việt</a:t>
            </a:r>
            <a:r>
              <a:rPr lang="en-GB" sz="28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Nam </a:t>
            </a:r>
            <a:r>
              <a:rPr lang="en-GB" sz="2800" dirty="0" err="1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cần</a:t>
            </a:r>
            <a:r>
              <a:rPr lang="en-GB" sz="28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GB" sz="28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hoa</a:t>
            </a:r>
            <a:r>
              <a:rPr lang="en-GB" sz="28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GB" sz="28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cái</a:t>
            </a:r>
            <a:r>
              <a:rPr lang="en-GB" sz="28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đầu</a:t>
            </a:r>
            <a:r>
              <a:rPr lang="en-GB" sz="28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GB" sz="28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GB" sz="28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tiếng</a:t>
            </a:r>
            <a:r>
              <a:rPr lang="en-GB" sz="28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tạo</a:t>
            </a:r>
            <a:r>
              <a:rPr lang="en-GB" sz="28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GB" sz="28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tên</a:t>
            </a:r>
            <a:r>
              <a:rPr lang="en-GB" sz="28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vi-VN" sz="2800" dirty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Action Button: Home 7">
            <a:hlinkClick r:id="rId2" action="ppaction://hlinksldjump" highlightClick="1"/>
          </p:cNvPr>
          <p:cNvSpPr/>
          <p:nvPr/>
        </p:nvSpPr>
        <p:spPr>
          <a:xfrm>
            <a:off x="8305800" y="6185595"/>
            <a:ext cx="838200" cy="672405"/>
          </a:xfrm>
          <a:prstGeom prst="actionButtonHom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1622511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0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3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  <p:bldP spid="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03100" y="727492"/>
            <a:ext cx="589290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+ Qua </a:t>
            </a:r>
            <a:r>
              <a:rPr lang="en-GB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GB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vật</a:t>
            </a:r>
            <a:r>
              <a:rPr lang="en-GB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GB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GB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GB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V, </a:t>
            </a:r>
            <a:r>
              <a:rPr lang="en-GB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GB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liên</a:t>
            </a:r>
            <a:r>
              <a:rPr lang="en-GB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lạc</a:t>
            </a:r>
            <a:r>
              <a:rPr lang="en-GB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muốn</a:t>
            </a:r>
            <a:r>
              <a:rPr lang="en-GB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nhắn</a:t>
            </a:r>
            <a:r>
              <a:rPr lang="en-GB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gửi</a:t>
            </a:r>
            <a:r>
              <a:rPr lang="en-GB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chú</a:t>
            </a:r>
            <a:r>
              <a:rPr lang="en-GB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GB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Long </a:t>
            </a:r>
            <a:r>
              <a:rPr lang="en-GB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điều</a:t>
            </a:r>
            <a:r>
              <a:rPr lang="en-GB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GB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vi-VN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03100" y="3759092"/>
            <a:ext cx="780113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GB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GB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GB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GB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GB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danh</a:t>
            </a:r>
            <a:r>
              <a:rPr lang="en-GB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GB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riêng</a:t>
            </a:r>
            <a:r>
              <a:rPr lang="en-GB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GB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vi-VN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03100" y="2374097"/>
            <a:ext cx="6796831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b="1" dirty="0" err="1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GB" sz="2800" b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Long, </a:t>
            </a:r>
            <a:r>
              <a:rPr lang="en-GB" sz="2800" b="1" dirty="0" err="1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Phú</a:t>
            </a:r>
            <a:r>
              <a:rPr lang="en-GB" sz="2800" b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b="1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Lâm</a:t>
            </a:r>
            <a:r>
              <a:rPr lang="en-US" sz="2800" b="1" dirty="0" err="1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Tình</a:t>
            </a:r>
            <a:r>
              <a:rPr lang="en-US" sz="2800" b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yêu</a:t>
            </a:r>
            <a:r>
              <a:rPr lang="en-US" sz="2800" b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Tổ</a:t>
            </a:r>
            <a:r>
              <a:rPr lang="en-US" sz="2800" b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quốc</a:t>
            </a:r>
            <a:r>
              <a:rPr lang="en-US" sz="2800" b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b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mình</a:t>
            </a:r>
            <a:r>
              <a:rPr lang="en-US" sz="2800" b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b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lời</a:t>
            </a:r>
            <a:r>
              <a:rPr lang="en-US" sz="2800" b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chào</a:t>
            </a:r>
            <a:r>
              <a:rPr lang="en-US" sz="2800" b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chiến</a:t>
            </a:r>
            <a:r>
              <a:rPr lang="en-US" sz="2800" b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thắng</a:t>
            </a:r>
            <a:endParaRPr lang="vi-VN" sz="2800" b="1" dirty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vi-VN" sz="2800" b="1" dirty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81000" y="4429780"/>
            <a:ext cx="410433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b="1" dirty="0" err="1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GB" sz="2800" b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Long, </a:t>
            </a:r>
            <a:r>
              <a:rPr lang="en-GB" sz="2800" b="1" dirty="0" err="1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Phú</a:t>
            </a:r>
            <a:r>
              <a:rPr lang="en-GB" sz="2800" b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b="1" dirty="0" err="1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Lâm</a:t>
            </a:r>
            <a:endParaRPr lang="vi-VN" sz="2800" b="1" dirty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Action Button: Home 5">
            <a:hlinkClick r:id="rId2" action="ppaction://hlinksldjump" highlightClick="1"/>
          </p:cNvPr>
          <p:cNvSpPr/>
          <p:nvPr/>
        </p:nvSpPr>
        <p:spPr>
          <a:xfrm>
            <a:off x="8458200" y="6172200"/>
            <a:ext cx="685800" cy="685800"/>
          </a:xfrm>
          <a:prstGeom prst="actionButtonHom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9641075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2667000"/>
            <a:ext cx="800100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GB" sz="28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GB" sz="2800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GB" sz="28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khóm</a:t>
            </a:r>
            <a:r>
              <a:rPr lang="en-GB" sz="28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hải</a:t>
            </a:r>
            <a:r>
              <a:rPr lang="en-GB" sz="28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GB" sz="28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đâm</a:t>
            </a:r>
            <a:r>
              <a:rPr lang="en-GB" sz="28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bông</a:t>
            </a:r>
            <a:r>
              <a:rPr lang="en-GB" sz="28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rực</a:t>
            </a:r>
            <a:r>
              <a:rPr lang="en-GB" sz="28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đỏ</a:t>
            </a:r>
            <a:r>
              <a:rPr lang="en-GB" sz="28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, </a:t>
            </a:r>
          </a:p>
          <a:p>
            <a:pPr algn="just"/>
            <a:r>
              <a:rPr lang="en-GB" sz="28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GB" sz="2800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GB" sz="28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cánh</a:t>
            </a:r>
            <a:r>
              <a:rPr lang="en-GB" sz="28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bướm</a:t>
            </a:r>
            <a:r>
              <a:rPr lang="en-GB" sz="28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nhiều</a:t>
            </a:r>
            <a:r>
              <a:rPr lang="en-GB" sz="28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màu</a:t>
            </a:r>
            <a:r>
              <a:rPr lang="en-GB" sz="28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sắc</a:t>
            </a:r>
            <a:r>
              <a:rPr lang="en-GB" sz="28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bay </a:t>
            </a:r>
            <a:r>
              <a:rPr lang="en-GB" sz="2800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dập</a:t>
            </a:r>
            <a:r>
              <a:rPr lang="en-GB" sz="28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dờn</a:t>
            </a:r>
            <a:r>
              <a:rPr lang="en-GB" sz="28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GB" sz="28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đang</a:t>
            </a:r>
            <a:r>
              <a:rPr lang="en-GB" sz="28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múa</a:t>
            </a:r>
            <a:r>
              <a:rPr lang="en-GB" sz="28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quạt</a:t>
            </a:r>
            <a:r>
              <a:rPr lang="en-GB" sz="28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xòe</a:t>
            </a:r>
            <a:r>
              <a:rPr lang="en-GB" sz="28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hoa</a:t>
            </a:r>
            <a:r>
              <a:rPr lang="en-GB" sz="28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en-GB" sz="28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GB" sz="2800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Dãy</a:t>
            </a:r>
            <a:r>
              <a:rPr lang="en-GB" sz="28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Tam </a:t>
            </a:r>
            <a:r>
              <a:rPr lang="en-GB" sz="2800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Đảo</a:t>
            </a:r>
            <a:r>
              <a:rPr lang="en-GB" sz="28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GB" sz="28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bức</a:t>
            </a:r>
            <a:r>
              <a:rPr lang="en-GB" sz="28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tường</a:t>
            </a:r>
            <a:r>
              <a:rPr lang="en-GB" sz="28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xanh</a:t>
            </a:r>
            <a:r>
              <a:rPr lang="en-GB" sz="28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sừng</a:t>
            </a:r>
            <a:r>
              <a:rPr lang="en-GB" sz="28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sững</a:t>
            </a:r>
            <a:r>
              <a:rPr lang="en-GB" sz="28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,….</a:t>
            </a:r>
            <a:endParaRPr lang="vi-VN" sz="2800" dirty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0" y="1066799"/>
            <a:ext cx="721878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GB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GB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GB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ngữ</a:t>
            </a:r>
            <a:r>
              <a:rPr lang="en-GB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miêu</a:t>
            </a:r>
            <a:r>
              <a:rPr lang="en-GB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tả</a:t>
            </a:r>
            <a:r>
              <a:rPr lang="en-GB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cảnh</a:t>
            </a:r>
            <a:r>
              <a:rPr lang="en-GB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đẹp</a:t>
            </a:r>
            <a:r>
              <a:rPr lang="en-GB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GB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thiên</a:t>
            </a:r>
            <a:r>
              <a:rPr lang="en-GB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nhiên</a:t>
            </a:r>
            <a:r>
              <a:rPr lang="en-GB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nơi</a:t>
            </a:r>
            <a:r>
              <a:rPr lang="en-GB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đền</a:t>
            </a:r>
            <a:r>
              <a:rPr lang="en-GB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Hùng</a:t>
            </a:r>
            <a:r>
              <a:rPr lang="en-GB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vi-VN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Action Button: Home 3">
            <a:hlinkClick r:id="rId2" action="ppaction://hlinksldjump" highlightClick="1"/>
          </p:cNvPr>
          <p:cNvSpPr/>
          <p:nvPr/>
        </p:nvSpPr>
        <p:spPr>
          <a:xfrm>
            <a:off x="8458200" y="6172200"/>
            <a:ext cx="685800" cy="685800"/>
          </a:xfrm>
          <a:prstGeom prst="actionButtonHom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067473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122</TotalTime>
  <Words>891</Words>
  <Application>Microsoft Office PowerPoint</Application>
  <PresentationFormat>On-screen Show (4:3)</PresentationFormat>
  <Paragraphs>78</Paragraphs>
  <Slides>17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latop</dc:creator>
  <cp:lastModifiedBy>Windows User</cp:lastModifiedBy>
  <cp:revision>19</cp:revision>
  <dcterms:created xsi:type="dcterms:W3CDTF">2018-03-26T14:54:49Z</dcterms:created>
  <dcterms:modified xsi:type="dcterms:W3CDTF">2020-07-09T06:23:22Z</dcterms:modified>
</cp:coreProperties>
</file>