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320" r:id="rId3"/>
    <p:sldId id="322" r:id="rId4"/>
    <p:sldId id="321" r:id="rId5"/>
    <p:sldId id="292" r:id="rId6"/>
    <p:sldId id="294" r:id="rId7"/>
    <p:sldId id="295" r:id="rId8"/>
    <p:sldId id="293" r:id="rId9"/>
    <p:sldId id="331" r:id="rId10"/>
    <p:sldId id="329" r:id="rId11"/>
    <p:sldId id="324" r:id="rId12"/>
    <p:sldId id="330" r:id="rId13"/>
    <p:sldId id="326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CC99"/>
    <a:srgbClr val="CCFFFF"/>
    <a:srgbClr val="0066CC"/>
    <a:srgbClr val="CCFFCC"/>
    <a:srgbClr val="003300"/>
    <a:srgbClr val="CC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8" autoAdjust="0"/>
    <p:restoredTop sz="93460" autoAdjust="0"/>
  </p:normalViewPr>
  <p:slideViewPr>
    <p:cSldViewPr>
      <p:cViewPr varScale="1">
        <p:scale>
          <a:sx n="69" d="100"/>
          <a:sy n="69" d="100"/>
        </p:scale>
        <p:origin x="-7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D0BB7-F7B0-463A-A398-57896F835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4B504-741B-4A8C-9695-AD23894BE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2F89D-9757-4B69-B497-86C66BABA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EB368-6ABE-4ABC-A01D-073259B9D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F3580-7D66-441A-83B5-77EEA2B59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F64ED-BFBF-4152-9E70-866C3E0BB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ECDE6-B178-462B-A1CE-B4A0A7129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F279A-E86C-4F08-BC79-88CBD8176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22028-1ECE-43C0-9487-D7070421A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F4661-769F-48E5-A4F4-B95008E6F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4A945-0895-4C06-9170-28BA357D2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0D42B-544A-405E-8E5F-562C7D150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5DA4E-2445-491D-B627-A84D55751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C18B2-DEC6-41EE-98EE-357C2DCD8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BAB1B-EA0E-4873-B791-044727E19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4DB59-95AC-48CD-9BB0-03688CDFD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721A2-8055-4E06-A961-2899451DC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652F1-F361-4390-8851-805C2352CE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D4596-6F57-44D5-BDD2-8D5217B9C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BDFAB-C6F1-4F99-B1A7-65B4BA09E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861FF-42D2-4C82-9CB3-8986F3480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D53FE-46C3-4567-AE36-617DD728A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C303BFE9-4A07-4AF4-9869-D8959696F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DC1BADD2-EDF3-468D-9B3D-67CEED0A7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rgbClr val="CCFF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i="1" u="sng">
                <a:solidFill>
                  <a:srgbClr val="0033CC"/>
                </a:solidFill>
                <a:cs typeface="Times New Roman" panose="02020603050405020304" pitchFamily="18" charset="0"/>
              </a:rPr>
              <a:t>TẬP LÀM VĂN</a:t>
            </a:r>
          </a:p>
          <a:p>
            <a:pPr algn="ctr">
              <a:spcBef>
                <a:spcPct val="50000"/>
              </a:spcBef>
            </a:pPr>
            <a:r>
              <a:rPr lang="en-US" sz="4400" b="0">
                <a:solidFill>
                  <a:srgbClr val="FF0000"/>
                </a:solidFill>
                <a:cs typeface="Times New Roman" panose="02020603050405020304" pitchFamily="18" charset="0"/>
              </a:rPr>
              <a:t>ĐÁP LỜI AN ỦI.</a:t>
            </a:r>
          </a:p>
          <a:p>
            <a:pPr algn="ctr">
              <a:spcBef>
                <a:spcPct val="50000"/>
              </a:spcBef>
            </a:pPr>
            <a:r>
              <a:rPr lang="en-US" sz="4400" b="0">
                <a:solidFill>
                  <a:srgbClr val="FF0000"/>
                </a:solidFill>
                <a:cs typeface="Times New Roman" panose="02020603050405020304" pitchFamily="18" charset="0"/>
              </a:rPr>
              <a:t>KỂ CHUYỆN Đ</a:t>
            </a:r>
            <a:r>
              <a:rPr lang="vi-VN" sz="4400" b="0">
                <a:solidFill>
                  <a:srgbClr val="FF0000"/>
                </a:solidFill>
                <a:cs typeface="Times New Roman" panose="02020603050405020304" pitchFamily="18" charset="0"/>
              </a:rPr>
              <a:t>Ư</a:t>
            </a:r>
            <a:r>
              <a:rPr lang="en-US" sz="4400" b="0">
                <a:solidFill>
                  <a:srgbClr val="FF0000"/>
                </a:solidFill>
                <a:cs typeface="Times New Roman" panose="02020603050405020304" pitchFamily="18" charset="0"/>
              </a:rPr>
              <a:t>ỢC CHỨNG KIẾN.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4343400"/>
            <a:ext cx="9144000" cy="190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một </a:t>
            </a:r>
            <a:r>
              <a:rPr lang="vi-VN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oạn v</a:t>
            </a:r>
            <a:r>
              <a:rPr lang="vi-VN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ngắn từ 3 </a:t>
            </a:r>
            <a:r>
              <a:rPr lang="vi-VN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ến 5 câu kể một việc tốt cuả em ( hoặc cuả bạn em.)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" y="4876800"/>
            <a:ext cx="7543800" cy="457200"/>
            <a:chOff x="288" y="2112"/>
            <a:chExt cx="4752" cy="288"/>
          </a:xfrm>
        </p:grpSpPr>
        <p:sp>
          <p:nvSpPr>
            <p:cNvPr id="12294" name="Line 5"/>
            <p:cNvSpPr>
              <a:spLocks noChangeShapeType="1"/>
            </p:cNvSpPr>
            <p:nvPr/>
          </p:nvSpPr>
          <p:spPr bwMode="auto">
            <a:xfrm>
              <a:off x="3504" y="2112"/>
              <a:ext cx="153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12295" name="Line 6"/>
            <p:cNvSpPr>
              <a:spLocks noChangeShapeType="1"/>
            </p:cNvSpPr>
            <p:nvPr/>
          </p:nvSpPr>
          <p:spPr bwMode="auto">
            <a:xfrm>
              <a:off x="288" y="2400"/>
              <a:ext cx="168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Times New Roman" panose="02020603050405020304" pitchFamily="18" charset="0"/>
              </a:endParaRPr>
            </a:p>
          </p:txBody>
        </p:sp>
      </p:grpSp>
      <p:sp>
        <p:nvSpPr>
          <p:cNvPr id="12292" name="WordArt 7"/>
          <p:cNvSpPr>
            <a:spLocks noChangeArrowheads="1" noChangeShapeType="1" noTextEdit="1"/>
          </p:cNvSpPr>
          <p:nvPr/>
        </p:nvSpPr>
        <p:spPr bwMode="auto">
          <a:xfrm>
            <a:off x="990600" y="1295400"/>
            <a:ext cx="7391400" cy="2743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HOẠT ĐỘNG 3:</a:t>
            </a:r>
          </a:p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AI KỂ HAY THẾ?</a:t>
            </a:r>
          </a:p>
        </p:txBody>
      </p:sp>
      <p:sp>
        <p:nvSpPr>
          <p:cNvPr id="12293" name="Rectangle 9"/>
          <p:cNvSpPr>
            <a:spLocks noChangeArrowheads="1"/>
          </p:cNvSpPr>
          <p:nvPr/>
        </p:nvSpPr>
        <p:spPr bwMode="auto">
          <a:xfrm>
            <a:off x="304800" y="228600"/>
            <a:ext cx="8229600" cy="1371600"/>
          </a:xfrm>
          <a:prstGeom prst="rect">
            <a:avLst/>
          </a:prstGeom>
          <a:noFill/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cs typeface="Times New Roman" panose="02020603050405020304" pitchFamily="18" charset="0"/>
              </a:rPr>
              <a:t>Tập làm văn:Đáp lời an ủi.</a:t>
            </a:r>
            <a:br>
              <a:rPr lang="en-US" sz="3200">
                <a:cs typeface="Times New Roman" panose="02020603050405020304" pitchFamily="18" charset="0"/>
              </a:rPr>
            </a:br>
            <a:r>
              <a:rPr lang="en-US" sz="3200">
                <a:cs typeface="Times New Roman" panose="02020603050405020304" pitchFamily="18" charset="0"/>
              </a:rPr>
              <a:t>Kể chuyện được chứng kiến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FF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0" y="1889125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>
                <a:solidFill>
                  <a:srgbClr val="800000"/>
                </a:solidFill>
                <a:cs typeface="Times New Roman" panose="02020603050405020304" pitchFamily="18" charset="0"/>
              </a:rPr>
              <a:t>Hôm nay, mẹ bị ốm, nằm trên gi</a:t>
            </a:r>
            <a:r>
              <a:rPr lang="vi-VN" sz="4000">
                <a:solidFill>
                  <a:srgbClr val="800000"/>
                </a:solidFill>
                <a:cs typeface="Times New Roman" panose="02020603050405020304" pitchFamily="18" charset="0"/>
              </a:rPr>
              <a:t>ư</a:t>
            </a:r>
            <a:r>
              <a:rPr lang="en-US" sz="4000">
                <a:solidFill>
                  <a:srgbClr val="800000"/>
                </a:solidFill>
                <a:cs typeface="Times New Roman" panose="02020603050405020304" pitchFamily="18" charset="0"/>
              </a:rPr>
              <a:t>ờng. Em </a:t>
            </a:r>
            <a:r>
              <a:rPr lang="vi-VN" sz="4000">
                <a:solidFill>
                  <a:srgbClr val="800000"/>
                </a:solidFill>
                <a:cs typeface="Times New Roman" panose="02020603050405020304" pitchFamily="18" charset="0"/>
              </a:rPr>
              <a:t>đ</a:t>
            </a:r>
            <a:r>
              <a:rPr lang="en-US" sz="4000">
                <a:solidFill>
                  <a:srgbClr val="800000"/>
                </a:solidFill>
                <a:cs typeface="Times New Roman" panose="02020603050405020304" pitchFamily="18" charset="0"/>
              </a:rPr>
              <a:t>i học về, thấy vậy, liền chạy </a:t>
            </a:r>
            <a:r>
              <a:rPr lang="vi-VN" sz="4000">
                <a:solidFill>
                  <a:srgbClr val="800000"/>
                </a:solidFill>
                <a:cs typeface="Times New Roman" panose="02020603050405020304" pitchFamily="18" charset="0"/>
              </a:rPr>
              <a:t>đ</a:t>
            </a:r>
            <a:r>
              <a:rPr lang="en-US" sz="4000">
                <a:solidFill>
                  <a:srgbClr val="800000"/>
                </a:solidFill>
                <a:cs typeface="Times New Roman" panose="02020603050405020304" pitchFamily="18" charset="0"/>
              </a:rPr>
              <a:t>ến </a:t>
            </a:r>
            <a:r>
              <a:rPr lang="en-US" sz="4000" u="sng">
                <a:solidFill>
                  <a:srgbClr val="800000"/>
                </a:solidFill>
                <a:cs typeface="Times New Roman" panose="02020603050405020304" pitchFamily="18" charset="0"/>
              </a:rPr>
              <a:t>hỏi th</a:t>
            </a:r>
            <a:r>
              <a:rPr lang="vi-VN" sz="4000" u="sng">
                <a:solidFill>
                  <a:srgbClr val="800000"/>
                </a:solidFill>
                <a:cs typeface="Times New Roman" panose="02020603050405020304" pitchFamily="18" charset="0"/>
              </a:rPr>
              <a:t>ă</a:t>
            </a:r>
            <a:r>
              <a:rPr lang="en-US" sz="4000" u="sng">
                <a:solidFill>
                  <a:srgbClr val="800000"/>
                </a:solidFill>
                <a:cs typeface="Times New Roman" panose="02020603050405020304" pitchFamily="18" charset="0"/>
              </a:rPr>
              <a:t>m</a:t>
            </a:r>
            <a:r>
              <a:rPr lang="en-US" sz="4000">
                <a:solidFill>
                  <a:srgbClr val="800000"/>
                </a:solidFill>
                <a:cs typeface="Times New Roman" panose="02020603050405020304" pitchFamily="18" charset="0"/>
              </a:rPr>
              <a:t>: “Mẹ bị bệnh, phải không mẹ? Con </a:t>
            </a:r>
            <a:r>
              <a:rPr lang="en-US" sz="4000" u="sng">
                <a:solidFill>
                  <a:srgbClr val="800000"/>
                </a:solidFill>
                <a:cs typeface="Times New Roman" panose="02020603050405020304" pitchFamily="18" charset="0"/>
              </a:rPr>
              <a:t>rót n</a:t>
            </a:r>
            <a:r>
              <a:rPr lang="vi-VN" sz="4000" u="sng">
                <a:solidFill>
                  <a:srgbClr val="800000"/>
                </a:solidFill>
                <a:cs typeface="Times New Roman" panose="02020603050405020304" pitchFamily="18" charset="0"/>
              </a:rPr>
              <a:t>ư</a:t>
            </a:r>
            <a:r>
              <a:rPr lang="en-US" sz="4000" u="sng">
                <a:solidFill>
                  <a:srgbClr val="800000"/>
                </a:solidFill>
                <a:cs typeface="Times New Roman" panose="02020603050405020304" pitchFamily="18" charset="0"/>
              </a:rPr>
              <a:t>ớc</a:t>
            </a:r>
            <a:r>
              <a:rPr lang="en-US" sz="4000">
                <a:solidFill>
                  <a:srgbClr val="800000"/>
                </a:solidFill>
                <a:cs typeface="Times New Roman" panose="02020603050405020304" pitchFamily="18" charset="0"/>
              </a:rPr>
              <a:t> cho mẹ nhé!”. Mẹ nói: “Không sao </a:t>
            </a:r>
            <a:r>
              <a:rPr lang="vi-VN" sz="4000">
                <a:solidFill>
                  <a:srgbClr val="800000"/>
                </a:solidFill>
                <a:cs typeface="Times New Roman" panose="02020603050405020304" pitchFamily="18" charset="0"/>
              </a:rPr>
              <a:t>đ</a:t>
            </a:r>
            <a:r>
              <a:rPr lang="en-US" sz="4000">
                <a:solidFill>
                  <a:srgbClr val="800000"/>
                </a:solidFill>
                <a:cs typeface="Times New Roman" panose="02020603050405020304" pitchFamily="18" charset="0"/>
              </a:rPr>
              <a:t>âu, con ạ”. Em chạy vội </a:t>
            </a:r>
            <a:r>
              <a:rPr lang="vi-VN" sz="4000">
                <a:solidFill>
                  <a:srgbClr val="800000"/>
                </a:solidFill>
                <a:cs typeface="Times New Roman" panose="02020603050405020304" pitchFamily="18" charset="0"/>
              </a:rPr>
              <a:t>đ</a:t>
            </a:r>
            <a:r>
              <a:rPr lang="en-US" sz="4000">
                <a:solidFill>
                  <a:srgbClr val="800000"/>
                </a:solidFill>
                <a:cs typeface="Times New Roman" panose="02020603050405020304" pitchFamily="18" charset="0"/>
              </a:rPr>
              <a:t>i </a:t>
            </a:r>
            <a:r>
              <a:rPr lang="en-US" sz="4000" u="sng">
                <a:solidFill>
                  <a:srgbClr val="800000"/>
                </a:solidFill>
                <a:cs typeface="Times New Roman" panose="02020603050405020304" pitchFamily="18" charset="0"/>
              </a:rPr>
              <a:t>lấy n</a:t>
            </a:r>
            <a:r>
              <a:rPr lang="vi-VN" sz="4000" u="sng">
                <a:solidFill>
                  <a:srgbClr val="800000"/>
                </a:solidFill>
                <a:cs typeface="Times New Roman" panose="02020603050405020304" pitchFamily="18" charset="0"/>
              </a:rPr>
              <a:t>ư</a:t>
            </a:r>
            <a:r>
              <a:rPr lang="en-US" sz="4000" u="sng">
                <a:solidFill>
                  <a:srgbClr val="800000"/>
                </a:solidFill>
                <a:cs typeface="Times New Roman" panose="02020603050405020304" pitchFamily="18" charset="0"/>
              </a:rPr>
              <a:t>ớc cho</a:t>
            </a:r>
            <a:r>
              <a:rPr lang="en-US" sz="400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u="sng">
                <a:solidFill>
                  <a:srgbClr val="800000"/>
                </a:solidFill>
                <a:cs typeface="Times New Roman" panose="02020603050405020304" pitchFamily="18" charset="0"/>
              </a:rPr>
              <a:t>mẹ uống</a:t>
            </a:r>
            <a:r>
              <a:rPr lang="en-US" sz="4000">
                <a:solidFill>
                  <a:srgbClr val="800000"/>
                </a:solidFill>
                <a:cs typeface="Times New Roman" panose="02020603050405020304" pitchFamily="18" charset="0"/>
              </a:rPr>
              <a:t>… Em </a:t>
            </a:r>
            <a:r>
              <a:rPr lang="en-US" sz="4000" i="1" u="sng">
                <a:solidFill>
                  <a:srgbClr val="800000"/>
                </a:solidFill>
                <a:cs typeface="Times New Roman" panose="02020603050405020304" pitchFamily="18" charset="0"/>
              </a:rPr>
              <a:t>th</a:t>
            </a:r>
            <a:r>
              <a:rPr lang="vi-VN" sz="4000" i="1" u="sng">
                <a:solidFill>
                  <a:srgbClr val="800000"/>
                </a:solidFill>
                <a:cs typeface="Times New Roman" panose="02020603050405020304" pitchFamily="18" charset="0"/>
              </a:rPr>
              <a:t>ươ</a:t>
            </a:r>
            <a:r>
              <a:rPr lang="en-US" sz="4000" i="1" u="sng">
                <a:solidFill>
                  <a:srgbClr val="800000"/>
                </a:solidFill>
                <a:cs typeface="Times New Roman" panose="02020603050405020304" pitchFamily="18" charset="0"/>
              </a:rPr>
              <a:t>ng mẹ lắm</a:t>
            </a:r>
            <a:r>
              <a:rPr lang="en-US" sz="4000">
                <a:solidFill>
                  <a:srgbClr val="800000"/>
                </a:solidFill>
                <a:cs typeface="Times New Roman" panose="02020603050405020304" pitchFamily="18" charset="0"/>
              </a:rPr>
              <a:t> và </a:t>
            </a:r>
            <a:r>
              <a:rPr lang="en-US" sz="4000" i="1" u="sng">
                <a:solidFill>
                  <a:srgbClr val="800000"/>
                </a:solidFill>
                <a:cs typeface="Times New Roman" panose="02020603050405020304" pitchFamily="18" charset="0"/>
              </a:rPr>
              <a:t>mong cho mẹ chóng</a:t>
            </a:r>
            <a:r>
              <a:rPr lang="en-US" sz="400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i="1" u="sng">
                <a:solidFill>
                  <a:srgbClr val="800000"/>
                </a:solidFill>
                <a:cs typeface="Times New Roman" panose="02020603050405020304" pitchFamily="18" charset="0"/>
              </a:rPr>
              <a:t>khỏi bệnh</a:t>
            </a:r>
            <a:r>
              <a:rPr lang="en-US" sz="4000">
                <a:solidFill>
                  <a:srgbClr val="80000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228600" y="228600"/>
            <a:ext cx="8229600" cy="1371600"/>
          </a:xfrm>
          <a:prstGeom prst="rect">
            <a:avLst/>
          </a:prstGeom>
          <a:noFill/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cs typeface="Times New Roman" panose="02020603050405020304" pitchFamily="18" charset="0"/>
              </a:rPr>
              <a:t/>
            </a:r>
            <a:br>
              <a:rPr lang="en-US" sz="3200">
                <a:cs typeface="Times New Roman" panose="02020603050405020304" pitchFamily="18" charset="0"/>
              </a:rPr>
            </a:br>
            <a:r>
              <a:rPr lang="en-US" sz="3200">
                <a:cs typeface="Times New Roman" panose="02020603050405020304" pitchFamily="18" charset="0"/>
              </a:rPr>
              <a:t>Tập làm văn:Đáp lời an ủi.</a:t>
            </a:r>
            <a:br>
              <a:rPr lang="en-US" sz="3200">
                <a:cs typeface="Times New Roman" panose="02020603050405020304" pitchFamily="18" charset="0"/>
              </a:rPr>
            </a:br>
            <a:r>
              <a:rPr lang="en-US" sz="3200">
                <a:cs typeface="Times New Roman" panose="02020603050405020304" pitchFamily="18" charset="0"/>
              </a:rPr>
              <a:t>Kể chuyện được chứng kiến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5175" cy="1431925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0" y="3657600"/>
            <a:ext cx="91440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buFontTx/>
              <a:buAutoNum type="alphaLcPeriod"/>
            </a:pPr>
            <a:r>
              <a:rPr lang="en-US" sz="4000" b="0">
                <a:solidFill>
                  <a:srgbClr val="FF0066"/>
                </a:solidFill>
                <a:cs typeface="Times New Roman" panose="02020603050405020304" pitchFamily="18" charset="0"/>
              </a:rPr>
              <a:t>Mình cảm </a:t>
            </a:r>
            <a:r>
              <a:rPr lang="vi-VN" sz="4000" b="0">
                <a:solidFill>
                  <a:srgbClr val="FF0066"/>
                </a:solidFill>
                <a:cs typeface="Times New Roman" panose="02020603050405020304" pitchFamily="18" charset="0"/>
              </a:rPr>
              <a:t>ơ</a:t>
            </a:r>
            <a:r>
              <a:rPr lang="en-US" sz="4000" b="0">
                <a:solidFill>
                  <a:srgbClr val="FF0066"/>
                </a:solidFill>
                <a:cs typeface="Times New Roman" panose="02020603050405020304" pitchFamily="18" charset="0"/>
              </a:rPr>
              <a:t>n bạn.</a:t>
            </a:r>
          </a:p>
          <a:p>
            <a:pPr marL="457200" indent="-457200">
              <a:spcBef>
                <a:spcPct val="20000"/>
              </a:spcBef>
            </a:pPr>
            <a:endParaRPr lang="en-US" sz="4000" b="0">
              <a:solidFill>
                <a:srgbClr val="FF0066"/>
              </a:solidFill>
              <a:cs typeface="Times New Roman" panose="02020603050405020304" pitchFamily="18" charset="0"/>
            </a:endParaRP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0" y="441960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>
                <a:solidFill>
                  <a:srgbClr val="FF0066"/>
                </a:solidFill>
                <a:cs typeface="Times New Roman" panose="02020603050405020304" pitchFamily="18" charset="0"/>
              </a:rPr>
              <a:t>b.</a:t>
            </a:r>
            <a:r>
              <a:rPr lang="en-US" sz="4000" b="0">
                <a:solidFill>
                  <a:srgbClr val="FF0066"/>
                </a:solidFill>
                <a:cs typeface="Times New Roman" panose="02020603050405020304" pitchFamily="18" charset="0"/>
              </a:rPr>
              <a:t> Tớ sẽ xin lỗi mẹ.Cảm </a:t>
            </a:r>
            <a:r>
              <a:rPr lang="vi-VN" sz="4000" b="0">
                <a:solidFill>
                  <a:srgbClr val="FF0066"/>
                </a:solidFill>
                <a:cs typeface="Times New Roman" panose="02020603050405020304" pitchFamily="18" charset="0"/>
              </a:rPr>
              <a:t>ơ</a:t>
            </a:r>
            <a:r>
              <a:rPr lang="en-US" sz="4000" b="0">
                <a:solidFill>
                  <a:srgbClr val="FF0066"/>
                </a:solidFill>
                <a:cs typeface="Times New Roman" panose="02020603050405020304" pitchFamily="18" charset="0"/>
              </a:rPr>
              <a:t>n cậu </a:t>
            </a:r>
            <a:r>
              <a:rPr lang="vi-VN" sz="4000" b="0">
                <a:solidFill>
                  <a:srgbClr val="FF0066"/>
                </a:solidFill>
                <a:cs typeface="Times New Roman" panose="02020603050405020304" pitchFamily="18" charset="0"/>
              </a:rPr>
              <a:t>đ</a:t>
            </a:r>
            <a:r>
              <a:rPr lang="en-US" sz="4000" b="0">
                <a:solidFill>
                  <a:srgbClr val="FF0066"/>
                </a:solidFill>
                <a:cs typeface="Times New Roman" panose="02020603050405020304" pitchFamily="18" charset="0"/>
              </a:rPr>
              <a:t>ã an ủi mình.</a:t>
            </a:r>
          </a:p>
        </p:txBody>
      </p:sp>
      <p:sp>
        <p:nvSpPr>
          <p:cNvPr id="109573" name="AutoShape 5"/>
          <p:cNvSpPr>
            <a:spLocks noChangeArrowheads="1"/>
          </p:cNvSpPr>
          <p:nvPr/>
        </p:nvSpPr>
        <p:spPr bwMode="auto">
          <a:xfrm>
            <a:off x="4495800" y="5562600"/>
            <a:ext cx="914400" cy="8382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228600" y="1066800"/>
            <a:ext cx="8915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5500" b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>
                <a:solidFill>
                  <a:srgbClr val="800000"/>
                </a:solidFill>
                <a:cs typeface="Times New Roman" panose="02020603050405020304" pitchFamily="18" charset="0"/>
              </a:rPr>
              <a:t>Em hãy chọn lời </a:t>
            </a:r>
            <a:r>
              <a:rPr lang="vi-VN" sz="3600" b="0">
                <a:solidFill>
                  <a:srgbClr val="800000"/>
                </a:solidFill>
                <a:cs typeface="Times New Roman" panose="02020603050405020304" pitchFamily="18" charset="0"/>
              </a:rPr>
              <a:t>đ</a:t>
            </a:r>
            <a:r>
              <a:rPr lang="en-US" sz="3600" b="0">
                <a:solidFill>
                  <a:srgbClr val="800000"/>
                </a:solidFill>
                <a:cs typeface="Times New Roman" panose="02020603050405020304" pitchFamily="18" charset="0"/>
              </a:rPr>
              <a:t>áp </a:t>
            </a:r>
            <a:r>
              <a:rPr lang="vi-VN" sz="3600" b="0">
                <a:solidFill>
                  <a:srgbClr val="800000"/>
                </a:solidFill>
                <a:cs typeface="Times New Roman" panose="02020603050405020304" pitchFamily="18" charset="0"/>
              </a:rPr>
              <a:t>đ</a:t>
            </a:r>
            <a:r>
              <a:rPr lang="en-US" sz="3600" b="0">
                <a:solidFill>
                  <a:srgbClr val="800000"/>
                </a:solidFill>
                <a:cs typeface="Times New Roman" panose="02020603050405020304" pitchFamily="18" charset="0"/>
              </a:rPr>
              <a:t>úng nhất :</a:t>
            </a:r>
            <a:br>
              <a:rPr lang="en-US" sz="3600" b="0">
                <a:solidFill>
                  <a:srgbClr val="800000"/>
                </a:solidFill>
                <a:cs typeface="Times New Roman" panose="02020603050405020304" pitchFamily="18" charset="0"/>
              </a:rPr>
            </a:br>
            <a:r>
              <a:rPr lang="en-US" sz="3600" b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>
                <a:solidFill>
                  <a:srgbClr val="008000"/>
                </a:solidFill>
                <a:cs typeface="Times New Roman" panose="02020603050405020304" pitchFamily="18" charset="0"/>
              </a:rPr>
              <a:t>Em buồn vì mất cây bút mẹ tặng hôm sinh nhật. Bạn an ủi: “Đừng buồn.Mẹ bạn sẽ không la </a:t>
            </a:r>
            <a:r>
              <a:rPr lang="vi-VN" sz="3600" b="0">
                <a:solidFill>
                  <a:srgbClr val="008000"/>
                </a:solidFill>
                <a:cs typeface="Times New Roman" panose="02020603050405020304" pitchFamily="18" charset="0"/>
              </a:rPr>
              <a:t>đ</a:t>
            </a:r>
            <a:r>
              <a:rPr lang="en-US" sz="3600" b="0">
                <a:solidFill>
                  <a:srgbClr val="008000"/>
                </a:solidFill>
                <a:cs typeface="Times New Roman" panose="02020603050405020304" pitchFamily="18" charset="0"/>
              </a:rPr>
              <a:t>âu.”</a:t>
            </a:r>
          </a:p>
        </p:txBody>
      </p:sp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0" y="5562600"/>
            <a:ext cx="8610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4100" b="0">
                <a:solidFill>
                  <a:srgbClr val="FF0066"/>
                </a:solidFill>
                <a:cs typeface="Times New Roman" panose="02020603050405020304" pitchFamily="18" charset="0"/>
              </a:rPr>
              <a:t>c. Cả hai câu trên .</a:t>
            </a:r>
          </a:p>
        </p:txBody>
      </p:sp>
      <p:pic>
        <p:nvPicPr>
          <p:cNvPr id="15368" name="Picture 8" descr="hborde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104900" y="-1409700"/>
            <a:ext cx="6858000" cy="967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Rectangle 12"/>
          <p:cNvSpPr>
            <a:spLocks noChangeArrowheads="1"/>
          </p:cNvSpPr>
          <p:nvPr/>
        </p:nvSpPr>
        <p:spPr bwMode="auto">
          <a:xfrm>
            <a:off x="228600" y="0"/>
            <a:ext cx="8229600" cy="1371600"/>
          </a:xfrm>
          <a:prstGeom prst="rect">
            <a:avLst/>
          </a:prstGeom>
          <a:noFill/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cs typeface="Times New Roman" panose="02020603050405020304" pitchFamily="18" charset="0"/>
              </a:rPr>
              <a:t/>
            </a:r>
            <a:br>
              <a:rPr lang="en-US" sz="3200">
                <a:cs typeface="Times New Roman" panose="02020603050405020304" pitchFamily="18" charset="0"/>
              </a:rPr>
            </a:br>
            <a:r>
              <a:rPr lang="en-US" sz="3200">
                <a:cs typeface="Times New Roman" panose="02020603050405020304" pitchFamily="18" charset="0"/>
              </a:rPr>
              <a:t>Tập làm văn:Đáp lời an ủi.</a:t>
            </a:r>
            <a:br>
              <a:rPr lang="en-US" sz="3200">
                <a:cs typeface="Times New Roman" panose="02020603050405020304" pitchFamily="18" charset="0"/>
              </a:rPr>
            </a:br>
            <a:r>
              <a:rPr lang="en-US" sz="3200">
                <a:cs typeface="Times New Roman" panose="02020603050405020304" pitchFamily="18" charset="0"/>
              </a:rPr>
              <a:t>Kể chuyện được chứng kiến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09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09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09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9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9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09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/>
      <p:bldP spid="109572" grpId="0"/>
      <p:bldP spid="109573" grpId="0" animBg="1"/>
      <p:bldP spid="109574" grpId="0" build="allAtOnce"/>
      <p:bldP spid="1095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163"/>
            <a:ext cx="9144000" cy="6827837"/>
          </a:xfrm>
          <a:prstGeom prst="rect">
            <a:avLst/>
          </a:prstGeom>
          <a:noFill/>
          <a:ln w="76200">
            <a:solidFill>
              <a:srgbClr val="00CC00"/>
            </a:solidFill>
            <a:miter lim="800000"/>
            <a:headEnd/>
            <a:tailEnd/>
          </a:ln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981200" y="1447800"/>
            <a:ext cx="6553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009900"/>
                </a:solidFill>
                <a:cs typeface="Times New Roman" panose="02020603050405020304" pitchFamily="18" charset="0"/>
              </a:rPr>
              <a:t>HOẠT ĐỘNG I</a:t>
            </a:r>
            <a:endParaRPr lang="en-US" sz="4800">
              <a:solidFill>
                <a:srgbClr val="FF0066"/>
              </a:solidFill>
              <a:cs typeface="Times New Roman" panose="02020603050405020304" pitchFamily="18" charset="0"/>
            </a:endParaRPr>
          </a:p>
        </p:txBody>
      </p:sp>
      <p:sp>
        <p:nvSpPr>
          <p:cNvPr id="4102" name="WordArt 7"/>
          <p:cNvSpPr>
            <a:spLocks noChangeArrowheads="1" noChangeShapeType="1" noTextEdit="1"/>
          </p:cNvSpPr>
          <p:nvPr/>
        </p:nvSpPr>
        <p:spPr bwMode="auto">
          <a:xfrm>
            <a:off x="2667000" y="2895600"/>
            <a:ext cx="4767263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NÓI LỜI AN ỦI</a:t>
            </a:r>
          </a:p>
        </p:txBody>
      </p:sp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304800" y="0"/>
            <a:ext cx="8229600" cy="1371600"/>
          </a:xfrm>
          <a:prstGeom prst="rect">
            <a:avLst/>
          </a:prstGeom>
          <a:noFill/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cs typeface="Times New Roman" panose="02020603050405020304" pitchFamily="18" charset="0"/>
              </a:rPr>
              <a:t/>
            </a:r>
            <a:br>
              <a:rPr lang="en-US" sz="3200">
                <a:cs typeface="Times New Roman" panose="02020603050405020304" pitchFamily="18" charset="0"/>
              </a:rPr>
            </a:br>
            <a:r>
              <a:rPr lang="en-US" sz="3200">
                <a:cs typeface="Times New Roman" panose="02020603050405020304" pitchFamily="18" charset="0"/>
              </a:rPr>
              <a:t>Tập làm văn:Đáp lời an ủi.</a:t>
            </a:r>
            <a:br>
              <a:rPr lang="en-US" sz="3200">
                <a:cs typeface="Times New Roman" panose="02020603050405020304" pitchFamily="18" charset="0"/>
              </a:rPr>
            </a:br>
            <a:r>
              <a:rPr lang="en-US" sz="3200">
                <a:cs typeface="Times New Roman" panose="02020603050405020304" pitchFamily="18" charset="0"/>
              </a:rPr>
              <a:t>Kể chuyện được chứng kiến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FF"/>
            </a:gs>
            <a:gs pos="100000">
              <a:srgbClr val="FFCC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K A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000"/>
            <a:ext cx="8077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95400"/>
            <a:ext cx="8229600" cy="1143000"/>
          </a:xfrm>
          <a:ln>
            <a:solidFill>
              <a:srgbClr val="CCFFFF"/>
            </a:solidFill>
          </a:ln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Đọc lời các nhân vật trong tranh d</a:t>
            </a:r>
            <a:r>
              <a:rPr lang="vi-VN" sz="3200" b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 </a:t>
            </a:r>
            <a:r>
              <a:rPr lang="vi-VN" sz="3200" b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ây:</a:t>
            </a: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304800" y="0"/>
            <a:ext cx="8229600" cy="1371600"/>
          </a:xfrm>
          <a:prstGeom prst="rect">
            <a:avLst/>
          </a:prstGeom>
          <a:noFill/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cs typeface="Times New Roman" panose="02020603050405020304" pitchFamily="18" charset="0"/>
              </a:rPr>
              <a:t/>
            </a:r>
            <a:br>
              <a:rPr lang="en-US" sz="3200">
                <a:cs typeface="Times New Roman" panose="02020603050405020304" pitchFamily="18" charset="0"/>
              </a:rPr>
            </a:br>
            <a:r>
              <a:rPr lang="en-US" sz="3200">
                <a:cs typeface="Times New Roman" panose="02020603050405020304" pitchFamily="18" charset="0"/>
              </a:rPr>
              <a:t>Tập làm văn:Đáp lời an ủi.</a:t>
            </a:r>
            <a:br>
              <a:rPr lang="en-US" sz="3200">
                <a:cs typeface="Times New Roman" panose="02020603050405020304" pitchFamily="18" charset="0"/>
              </a:rPr>
            </a:br>
            <a:r>
              <a:rPr lang="en-US" sz="3200">
                <a:cs typeface="Times New Roman" panose="02020603050405020304" pitchFamily="18" charset="0"/>
              </a:rPr>
              <a:t>Kể chuyện được chứng kiến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362200" y="3276600"/>
            <a:ext cx="678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6147" name="Picture 20" descr="bor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WordArt 21"/>
          <p:cNvSpPr>
            <a:spLocks noChangeArrowheads="1" noChangeShapeType="1" noTextEdit="1"/>
          </p:cNvSpPr>
          <p:nvPr/>
        </p:nvSpPr>
        <p:spPr bwMode="auto">
          <a:xfrm>
            <a:off x="1295400" y="1371600"/>
            <a:ext cx="6248400" cy="3429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AI NÓI HAY THẾ!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0" y="1905000"/>
            <a:ext cx="8763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cs typeface="Times New Roman" panose="02020603050405020304" pitchFamily="18" charset="0"/>
              </a:rPr>
              <a:t>A) Em buồn vì </a:t>
            </a:r>
            <a:r>
              <a:rPr lang="vi-VN" sz="3600">
                <a:cs typeface="Times New Roman" panose="02020603050405020304" pitchFamily="18" charset="0"/>
              </a:rPr>
              <a:t>đ</a:t>
            </a:r>
            <a:r>
              <a:rPr lang="en-US" sz="3600">
                <a:cs typeface="Times New Roman" panose="02020603050405020304" pitchFamily="18" charset="0"/>
              </a:rPr>
              <a:t>iểm kiểm tra không tốt. Cô giáo an uỉ:”Đừng  buồn. Nếu cố gắng h</a:t>
            </a:r>
            <a:r>
              <a:rPr lang="vi-VN" sz="3600">
                <a:cs typeface="Times New Roman" panose="02020603050405020304" pitchFamily="18" charset="0"/>
              </a:rPr>
              <a:t>ơ</a:t>
            </a:r>
            <a:r>
              <a:rPr lang="en-US" sz="3600">
                <a:cs typeface="Times New Roman" panose="02020603050405020304" pitchFamily="18" charset="0"/>
              </a:rPr>
              <a:t>n, em sẽ </a:t>
            </a:r>
            <a:r>
              <a:rPr lang="vi-VN" sz="3600">
                <a:cs typeface="Times New Roman" panose="02020603050405020304" pitchFamily="18" charset="0"/>
              </a:rPr>
              <a:t>đư</a:t>
            </a:r>
            <a:r>
              <a:rPr lang="en-US" sz="3600">
                <a:cs typeface="Times New Roman" panose="02020603050405020304" pitchFamily="18" charset="0"/>
              </a:rPr>
              <a:t>ợc </a:t>
            </a:r>
            <a:r>
              <a:rPr lang="vi-VN" sz="3600">
                <a:cs typeface="Times New Roman" panose="02020603050405020304" pitchFamily="18" charset="0"/>
              </a:rPr>
              <a:t>đ</a:t>
            </a:r>
            <a:r>
              <a:rPr lang="en-US" sz="3600">
                <a:cs typeface="Times New Roman" panose="02020603050405020304" pitchFamily="18" charset="0"/>
              </a:rPr>
              <a:t>iểm tốt.</a:t>
            </a:r>
            <a:r>
              <a:rPr lang="en-US" sz="4000"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7171" name="Text Box 12"/>
          <p:cNvSpPr txBox="1">
            <a:spLocks noChangeArrowheads="1"/>
          </p:cNvSpPr>
          <p:nvPr/>
        </p:nvSpPr>
        <p:spPr bwMode="auto">
          <a:xfrm>
            <a:off x="0" y="365760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4400">
                <a:cs typeface="Times New Roman" panose="02020603050405020304" pitchFamily="18" charset="0"/>
              </a:rPr>
              <a:t>  </a:t>
            </a:r>
            <a:r>
              <a:rPr lang="en-US" sz="3200">
                <a:solidFill>
                  <a:schemeClr val="accent2"/>
                </a:solidFill>
                <a:cs typeface="Times New Roman" panose="02020603050405020304" pitchFamily="18" charset="0"/>
              </a:rPr>
              <a:t>B) Em rất lo khi con mèo nhà em </a:t>
            </a:r>
            <a:r>
              <a:rPr lang="vi-VN" sz="3200">
                <a:solidFill>
                  <a:schemeClr val="accent2"/>
                </a:solidFill>
                <a:cs typeface="Times New Roman" panose="02020603050405020304" pitchFamily="18" charset="0"/>
              </a:rPr>
              <a:t>đ</a:t>
            </a:r>
            <a:r>
              <a:rPr lang="en-US" sz="3200">
                <a:solidFill>
                  <a:schemeClr val="accent2"/>
                </a:solidFill>
                <a:cs typeface="Times New Roman" panose="02020603050405020304" pitchFamily="18" charset="0"/>
              </a:rPr>
              <a:t>i </a:t>
            </a:r>
            <a:r>
              <a:rPr lang="vi-VN" sz="3200">
                <a:solidFill>
                  <a:schemeClr val="accent2"/>
                </a:solidFill>
                <a:cs typeface="Times New Roman" panose="02020603050405020304" pitchFamily="18" charset="0"/>
              </a:rPr>
              <a:t>đ</a:t>
            </a:r>
            <a:r>
              <a:rPr lang="en-US" sz="3200">
                <a:solidFill>
                  <a:schemeClr val="accent2"/>
                </a:solidFill>
                <a:cs typeface="Times New Roman" panose="02020603050405020304" pitchFamily="18" charset="0"/>
              </a:rPr>
              <a:t>âu,</a:t>
            </a:r>
            <a:r>
              <a:rPr lang="vi-VN" sz="3200">
                <a:solidFill>
                  <a:schemeClr val="accent2"/>
                </a:solidFill>
                <a:cs typeface="Times New Roman" panose="02020603050405020304" pitchFamily="18" charset="0"/>
              </a:rPr>
              <a:t>đ</a:t>
            </a:r>
            <a:r>
              <a:rPr lang="en-US" sz="3200">
                <a:solidFill>
                  <a:schemeClr val="accent2"/>
                </a:solidFill>
                <a:cs typeface="Times New Roman" panose="02020603050405020304" pitchFamily="18" charset="0"/>
              </a:rPr>
              <a:t>ã hai ngày không về. Bà an uỉ:”Đừng buồn.Có thể ngày mai mèo lại về </a:t>
            </a:r>
            <a:r>
              <a:rPr lang="vi-VN" sz="3200">
                <a:solidFill>
                  <a:schemeClr val="accent2"/>
                </a:solidFill>
                <a:cs typeface="Times New Roman" panose="02020603050405020304" pitchFamily="18" charset="0"/>
              </a:rPr>
              <a:t>đ</a:t>
            </a:r>
            <a:r>
              <a:rPr lang="en-US" sz="3200">
                <a:solidFill>
                  <a:schemeClr val="accent2"/>
                </a:solidFill>
                <a:cs typeface="Times New Roman" panose="02020603050405020304" pitchFamily="18" charset="0"/>
              </a:rPr>
              <a:t>ấy, cháu ạ.”</a:t>
            </a:r>
          </a:p>
        </p:txBody>
      </p:sp>
      <p:sp>
        <p:nvSpPr>
          <p:cNvPr id="7172" name="Text Box 13"/>
          <p:cNvSpPr txBox="1">
            <a:spLocks noChangeArrowheads="1"/>
          </p:cNvSpPr>
          <p:nvPr/>
        </p:nvSpPr>
        <p:spPr bwMode="auto">
          <a:xfrm>
            <a:off x="0" y="533400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CC3300"/>
                </a:solidFill>
                <a:cs typeface="Times New Roman" panose="02020603050405020304" pitchFamily="18" charset="0"/>
              </a:rPr>
              <a:t>C) Em rất tiếc vì mất con chó.Bạn em nói :”Mình chia buồn với bạn.”</a:t>
            </a:r>
          </a:p>
        </p:txBody>
      </p:sp>
      <p:sp>
        <p:nvSpPr>
          <p:cNvPr id="7173" name="Rectangle 14"/>
          <p:cNvSpPr>
            <a:spLocks noChangeArrowheads="1"/>
          </p:cNvSpPr>
          <p:nvPr/>
        </p:nvSpPr>
        <p:spPr bwMode="auto">
          <a:xfrm>
            <a:off x="304800" y="0"/>
            <a:ext cx="8229600" cy="1371600"/>
          </a:xfrm>
          <a:prstGeom prst="rect">
            <a:avLst/>
          </a:prstGeom>
          <a:noFill/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cs typeface="Times New Roman" panose="02020603050405020304" pitchFamily="18" charset="0"/>
              </a:rPr>
              <a:t/>
            </a:r>
            <a:br>
              <a:rPr lang="en-US" sz="3200">
                <a:cs typeface="Times New Roman" panose="02020603050405020304" pitchFamily="18" charset="0"/>
              </a:rPr>
            </a:br>
            <a:r>
              <a:rPr lang="en-US" sz="3200">
                <a:cs typeface="Times New Roman" panose="02020603050405020304" pitchFamily="18" charset="0"/>
              </a:rPr>
              <a:t>Tập làm văn:Đáp lời an ủi.</a:t>
            </a:r>
            <a:br>
              <a:rPr lang="en-US" sz="3200">
                <a:cs typeface="Times New Roman" panose="02020603050405020304" pitchFamily="18" charset="0"/>
              </a:rPr>
            </a:br>
            <a:r>
              <a:rPr lang="en-US" sz="3200">
                <a:cs typeface="Times New Roman" panose="02020603050405020304" pitchFamily="18" charset="0"/>
              </a:rPr>
              <a:t>Kể chuyện được chứng kiến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8"/>
          <p:cNvSpPr txBox="1">
            <a:spLocks noChangeArrowheads="1"/>
          </p:cNvSpPr>
          <p:nvPr/>
        </p:nvSpPr>
        <p:spPr bwMode="auto">
          <a:xfrm>
            <a:off x="990600" y="5867400"/>
            <a:ext cx="320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600">
              <a:solidFill>
                <a:srgbClr val="008000"/>
              </a:solidFill>
              <a:cs typeface="Times New Roman" panose="02020603050405020304" pitchFamily="18" charset="0"/>
            </a:endParaRPr>
          </a:p>
        </p:txBody>
      </p:sp>
      <p:sp>
        <p:nvSpPr>
          <p:cNvPr id="8195" name="Text Box 11"/>
          <p:cNvSpPr txBox="1">
            <a:spLocks noChangeArrowheads="1"/>
          </p:cNvSpPr>
          <p:nvPr/>
        </p:nvSpPr>
        <p:spPr bwMode="auto">
          <a:xfrm>
            <a:off x="0" y="1752600"/>
            <a:ext cx="8763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cs typeface="Times New Roman" panose="02020603050405020304" pitchFamily="18" charset="0"/>
              </a:rPr>
              <a:t>A) Em buồn vì </a:t>
            </a:r>
            <a:r>
              <a:rPr lang="vi-VN" sz="4000">
                <a:cs typeface="Times New Roman" panose="02020603050405020304" pitchFamily="18" charset="0"/>
              </a:rPr>
              <a:t>đ</a:t>
            </a:r>
            <a:r>
              <a:rPr lang="en-US" sz="4000">
                <a:cs typeface="Times New Roman" panose="02020603050405020304" pitchFamily="18" charset="0"/>
              </a:rPr>
              <a:t>iểm kiểm tra không tốt. Cô giáo an uỉ: “</a:t>
            </a:r>
            <a:r>
              <a:rPr lang="en-US">
                <a:cs typeface="Times New Roman" panose="02020603050405020304" pitchFamily="18" charset="0"/>
              </a:rPr>
              <a:t> </a:t>
            </a:r>
            <a:r>
              <a:rPr lang="en-US" sz="4000">
                <a:cs typeface="Times New Roman" panose="02020603050405020304" pitchFamily="18" charset="0"/>
              </a:rPr>
              <a:t>Đừng  buồn. Nếu cố gắng h</a:t>
            </a:r>
            <a:r>
              <a:rPr lang="vi-VN" sz="4000">
                <a:cs typeface="Times New Roman" panose="02020603050405020304" pitchFamily="18" charset="0"/>
              </a:rPr>
              <a:t>ơ</a:t>
            </a:r>
            <a:r>
              <a:rPr lang="en-US" sz="4000">
                <a:cs typeface="Times New Roman" panose="02020603050405020304" pitchFamily="18" charset="0"/>
              </a:rPr>
              <a:t>n, em sẽ </a:t>
            </a:r>
            <a:r>
              <a:rPr lang="vi-VN" sz="4000">
                <a:cs typeface="Times New Roman" panose="02020603050405020304" pitchFamily="18" charset="0"/>
              </a:rPr>
              <a:t>đư</a:t>
            </a:r>
            <a:r>
              <a:rPr lang="en-US" sz="4000">
                <a:cs typeface="Times New Roman" panose="02020603050405020304" pitchFamily="18" charset="0"/>
              </a:rPr>
              <a:t>ợc </a:t>
            </a:r>
            <a:r>
              <a:rPr lang="vi-VN" sz="4000">
                <a:cs typeface="Times New Roman" panose="02020603050405020304" pitchFamily="18" charset="0"/>
              </a:rPr>
              <a:t>đ</a:t>
            </a:r>
            <a:r>
              <a:rPr lang="en-US" sz="4000">
                <a:cs typeface="Times New Roman" panose="02020603050405020304" pitchFamily="18" charset="0"/>
              </a:rPr>
              <a:t>iểm tốt. ” </a:t>
            </a:r>
          </a:p>
        </p:txBody>
      </p:sp>
      <p:sp>
        <p:nvSpPr>
          <p:cNvPr id="8196" name="Rectangle 12"/>
          <p:cNvSpPr>
            <a:spLocks noChangeArrowheads="1"/>
          </p:cNvSpPr>
          <p:nvPr/>
        </p:nvSpPr>
        <p:spPr bwMode="auto">
          <a:xfrm>
            <a:off x="304800" y="0"/>
            <a:ext cx="8229600" cy="1371600"/>
          </a:xfrm>
          <a:prstGeom prst="rect">
            <a:avLst/>
          </a:prstGeom>
          <a:noFill/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cs typeface="Times New Roman" panose="02020603050405020304" pitchFamily="18" charset="0"/>
              </a:rPr>
              <a:t/>
            </a:r>
            <a:br>
              <a:rPr lang="en-US" sz="3200">
                <a:cs typeface="Times New Roman" panose="02020603050405020304" pitchFamily="18" charset="0"/>
              </a:rPr>
            </a:br>
            <a:r>
              <a:rPr lang="en-US" sz="3200">
                <a:cs typeface="Times New Roman" panose="02020603050405020304" pitchFamily="18" charset="0"/>
              </a:rPr>
              <a:t>Tập làm văn:Đáp lời an ủi.</a:t>
            </a:r>
            <a:br>
              <a:rPr lang="en-US" sz="3200">
                <a:cs typeface="Times New Roman" panose="02020603050405020304" pitchFamily="18" charset="0"/>
              </a:rPr>
            </a:br>
            <a:r>
              <a:rPr lang="en-US" sz="3200">
                <a:cs typeface="Times New Roman" panose="02020603050405020304" pitchFamily="18" charset="0"/>
              </a:rPr>
              <a:t>Kể chuyện được chứng kiến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0" y="2028825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4400">
                <a:cs typeface="Times New Roman" panose="02020603050405020304" pitchFamily="18" charset="0"/>
              </a:rPr>
              <a:t>  </a:t>
            </a:r>
            <a:r>
              <a:rPr lang="en-US" sz="4400" b="0">
                <a:solidFill>
                  <a:schemeClr val="accent2"/>
                </a:solidFill>
                <a:cs typeface="Times New Roman" panose="02020603050405020304" pitchFamily="18" charset="0"/>
              </a:rPr>
              <a:t>B) </a:t>
            </a:r>
            <a:r>
              <a:rPr lang="en-US" sz="4400">
                <a:solidFill>
                  <a:schemeClr val="accent2"/>
                </a:solidFill>
                <a:cs typeface="Times New Roman" panose="02020603050405020304" pitchFamily="18" charset="0"/>
              </a:rPr>
              <a:t>Em rất lo khi con mèo nhà em </a:t>
            </a:r>
            <a:r>
              <a:rPr lang="vi-VN" sz="4400">
                <a:solidFill>
                  <a:schemeClr val="accent2"/>
                </a:solidFill>
                <a:cs typeface="Times New Roman" panose="02020603050405020304" pitchFamily="18" charset="0"/>
              </a:rPr>
              <a:t>đ</a:t>
            </a:r>
            <a:r>
              <a:rPr lang="en-US" sz="4400">
                <a:solidFill>
                  <a:schemeClr val="accent2"/>
                </a:solidFill>
                <a:cs typeface="Times New Roman" panose="02020603050405020304" pitchFamily="18" charset="0"/>
              </a:rPr>
              <a:t>i </a:t>
            </a:r>
            <a:r>
              <a:rPr lang="vi-VN" sz="4400">
                <a:solidFill>
                  <a:schemeClr val="accent2"/>
                </a:solidFill>
                <a:cs typeface="Times New Roman" panose="02020603050405020304" pitchFamily="18" charset="0"/>
              </a:rPr>
              <a:t>đ</a:t>
            </a:r>
            <a:r>
              <a:rPr lang="en-US" sz="4400">
                <a:solidFill>
                  <a:schemeClr val="accent2"/>
                </a:solidFill>
                <a:cs typeface="Times New Roman" panose="02020603050405020304" pitchFamily="18" charset="0"/>
              </a:rPr>
              <a:t>âu,</a:t>
            </a:r>
            <a:r>
              <a:rPr lang="vi-VN" sz="4400">
                <a:solidFill>
                  <a:schemeClr val="accent2"/>
                </a:solidFill>
                <a:cs typeface="Times New Roman" panose="02020603050405020304" pitchFamily="18" charset="0"/>
              </a:rPr>
              <a:t>đ</a:t>
            </a:r>
            <a:r>
              <a:rPr lang="en-US" sz="4400">
                <a:solidFill>
                  <a:schemeClr val="accent2"/>
                </a:solidFill>
                <a:cs typeface="Times New Roman" panose="02020603050405020304" pitchFamily="18" charset="0"/>
              </a:rPr>
              <a:t>ã hai ngày không về. Bà an uỉ: </a:t>
            </a:r>
            <a:r>
              <a:rPr lang="en-US" sz="4000">
                <a:solidFill>
                  <a:schemeClr val="accent2"/>
                </a:solidFill>
                <a:cs typeface="Times New Roman" panose="02020603050405020304" pitchFamily="18" charset="0"/>
              </a:rPr>
              <a:t>“</a:t>
            </a:r>
            <a:r>
              <a:rPr lang="en-US" sz="4000">
                <a:cs typeface="Times New Roman" panose="02020603050405020304" pitchFamily="18" charset="0"/>
              </a:rPr>
              <a:t> </a:t>
            </a:r>
            <a:r>
              <a:rPr lang="en-US" sz="4400">
                <a:solidFill>
                  <a:schemeClr val="accent2"/>
                </a:solidFill>
                <a:cs typeface="Times New Roman" panose="02020603050405020304" pitchFamily="18" charset="0"/>
              </a:rPr>
              <a:t>Đừng buồn.Có thể ngày mai mèo lại về </a:t>
            </a:r>
            <a:r>
              <a:rPr lang="vi-VN" sz="4400">
                <a:solidFill>
                  <a:schemeClr val="accent2"/>
                </a:solidFill>
                <a:cs typeface="Times New Roman" panose="02020603050405020304" pitchFamily="18" charset="0"/>
              </a:rPr>
              <a:t>đ</a:t>
            </a:r>
            <a:r>
              <a:rPr lang="en-US" sz="4400">
                <a:solidFill>
                  <a:schemeClr val="accent2"/>
                </a:solidFill>
                <a:cs typeface="Times New Roman" panose="02020603050405020304" pitchFamily="18" charset="0"/>
              </a:rPr>
              <a:t>ấy, cháu ạ.”</a:t>
            </a:r>
          </a:p>
        </p:txBody>
      </p:sp>
      <p:sp>
        <p:nvSpPr>
          <p:cNvPr id="9219" name="Rectangle 13"/>
          <p:cNvSpPr>
            <a:spLocks noChangeArrowheads="1"/>
          </p:cNvSpPr>
          <p:nvPr/>
        </p:nvSpPr>
        <p:spPr bwMode="auto">
          <a:xfrm>
            <a:off x="304800" y="0"/>
            <a:ext cx="8229600" cy="1371600"/>
          </a:xfrm>
          <a:prstGeom prst="rect">
            <a:avLst/>
          </a:prstGeom>
          <a:noFill/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cs typeface="Times New Roman" panose="02020603050405020304" pitchFamily="18" charset="0"/>
              </a:rPr>
              <a:t/>
            </a:r>
            <a:br>
              <a:rPr lang="en-US" sz="3200">
                <a:cs typeface="Times New Roman" panose="02020603050405020304" pitchFamily="18" charset="0"/>
              </a:rPr>
            </a:br>
            <a:r>
              <a:rPr lang="en-US" sz="3200">
                <a:cs typeface="Times New Roman" panose="02020603050405020304" pitchFamily="18" charset="0"/>
              </a:rPr>
              <a:t>Tập làm văn:Đáp lời an ủi.</a:t>
            </a:r>
            <a:br>
              <a:rPr lang="en-US" sz="3200">
                <a:cs typeface="Times New Roman" panose="02020603050405020304" pitchFamily="18" charset="0"/>
              </a:rPr>
            </a:br>
            <a:r>
              <a:rPr lang="en-US" sz="3200">
                <a:cs typeface="Times New Roman" panose="02020603050405020304" pitchFamily="18" charset="0"/>
              </a:rPr>
              <a:t>Kể chuyện được chứng kiến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9" grpId="0"/>
      <p:bldP spid="6349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7772400" cy="4114800"/>
          </a:xfrm>
          <a:noFill/>
        </p:spPr>
        <p:txBody>
          <a:bodyPr/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Em rất tiếc vì mất con chó.Bạn em nói :   Mình chia buồn với bạn.”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5029200" y="2746375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304800" y="152400"/>
            <a:ext cx="8229600" cy="1371600"/>
          </a:xfrm>
          <a:prstGeom prst="rect">
            <a:avLst/>
          </a:prstGeom>
          <a:noFill/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cs typeface="Times New Roman" panose="02020603050405020304" pitchFamily="18" charset="0"/>
              </a:rPr>
              <a:t/>
            </a:r>
            <a:br>
              <a:rPr lang="en-US" sz="3200">
                <a:cs typeface="Times New Roman" panose="02020603050405020304" pitchFamily="18" charset="0"/>
              </a:rPr>
            </a:br>
            <a:r>
              <a:rPr lang="en-US" sz="3200">
                <a:cs typeface="Times New Roman" panose="02020603050405020304" pitchFamily="18" charset="0"/>
              </a:rPr>
              <a:t>Tập làm văn:Đáp lời an ủi.</a:t>
            </a:r>
            <a:br>
              <a:rPr lang="en-US" sz="3200">
                <a:cs typeface="Times New Roman" panose="02020603050405020304" pitchFamily="18" charset="0"/>
              </a:rPr>
            </a:br>
            <a:r>
              <a:rPr lang="en-US" sz="3200">
                <a:cs typeface="Times New Roman" panose="02020603050405020304" pitchFamily="18" charset="0"/>
              </a:rPr>
              <a:t>Kể chuyện được chứng kiến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 autoUpdateAnimBg="0"/>
      <p:bldP spid="11878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228600" y="2286000"/>
            <a:ext cx="8458200" cy="23082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4800" b="0">
                <a:solidFill>
                  <a:srgbClr val="800000"/>
                </a:solidFill>
                <a:cs typeface="Times New Roman" panose="02020603050405020304" pitchFamily="18" charset="0"/>
              </a:rPr>
              <a:t>Khi </a:t>
            </a:r>
            <a:r>
              <a:rPr lang="vi-VN" sz="4800" b="0">
                <a:solidFill>
                  <a:srgbClr val="800000"/>
                </a:solidFill>
                <a:cs typeface="Times New Roman" panose="02020603050405020304" pitchFamily="18" charset="0"/>
              </a:rPr>
              <a:t>đ</a:t>
            </a:r>
            <a:r>
              <a:rPr lang="en-US" sz="4800" b="0">
                <a:solidFill>
                  <a:srgbClr val="800000"/>
                </a:solidFill>
                <a:cs typeface="Times New Roman" panose="02020603050405020304" pitchFamily="18" charset="0"/>
              </a:rPr>
              <a:t>áp lại lời an ủi , chúng ta cần nói nhẹ nhàng, lịch sự, lễ phép với ng</a:t>
            </a:r>
            <a:r>
              <a:rPr lang="vi-VN" sz="4800" b="0">
                <a:solidFill>
                  <a:srgbClr val="800000"/>
                </a:solidFill>
                <a:cs typeface="Times New Roman" panose="02020603050405020304" pitchFamily="18" charset="0"/>
              </a:rPr>
              <a:t>ư</a:t>
            </a:r>
            <a:r>
              <a:rPr lang="en-US" sz="4800" b="0">
                <a:solidFill>
                  <a:srgbClr val="800000"/>
                </a:solidFill>
                <a:cs typeface="Times New Roman" panose="02020603050405020304" pitchFamily="18" charset="0"/>
              </a:rPr>
              <a:t>ời lớn.</a:t>
            </a: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304800" y="228600"/>
            <a:ext cx="8229600" cy="1371600"/>
          </a:xfrm>
          <a:prstGeom prst="rect">
            <a:avLst/>
          </a:prstGeom>
          <a:noFill/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cs typeface="Times New Roman" panose="02020603050405020304" pitchFamily="18" charset="0"/>
              </a:rPr>
              <a:t/>
            </a:r>
            <a:br>
              <a:rPr lang="en-US" sz="3200">
                <a:cs typeface="Times New Roman" panose="02020603050405020304" pitchFamily="18" charset="0"/>
              </a:rPr>
            </a:br>
            <a:r>
              <a:rPr lang="en-US" sz="3200">
                <a:cs typeface="Times New Roman" panose="02020603050405020304" pitchFamily="18" charset="0"/>
              </a:rPr>
              <a:t>Tập làm văn:Đáp lời an ủi.</a:t>
            </a:r>
            <a:br>
              <a:rPr lang="en-US" sz="3200">
                <a:cs typeface="Times New Roman" panose="02020603050405020304" pitchFamily="18" charset="0"/>
              </a:rPr>
            </a:br>
            <a:r>
              <a:rPr lang="en-US" sz="3200">
                <a:cs typeface="Times New Roman" panose="02020603050405020304" pitchFamily="18" charset="0"/>
              </a:rPr>
              <a:t>Kể chuyện được chứng kiến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67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7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build="allAtOnce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Designs\Nature.pot</Template>
  <TotalTime>2293</TotalTime>
  <Words>430</Words>
  <Application>Microsoft Office PowerPoint</Application>
  <PresentationFormat>On-screen Show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Default Design</vt:lpstr>
      <vt:lpstr>1_Default Design</vt:lpstr>
      <vt:lpstr>PowerPoint Presentation</vt:lpstr>
      <vt:lpstr>PowerPoint Presentation</vt:lpstr>
      <vt:lpstr>1 Đọc lời các nhân vật trong tranh dưới đây: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Thi Ngoc Diem</dc:creator>
  <cp:lastModifiedBy>MSTTPC1</cp:lastModifiedBy>
  <cp:revision>132</cp:revision>
  <dcterms:created xsi:type="dcterms:W3CDTF">2005-02-06T09:49:52Z</dcterms:created>
  <dcterms:modified xsi:type="dcterms:W3CDTF">2020-07-07T02:18:15Z</dcterms:modified>
</cp:coreProperties>
</file>