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7" r:id="rId2"/>
    <p:sldId id="259" r:id="rId3"/>
    <p:sldId id="260" r:id="rId4"/>
    <p:sldId id="261" r:id="rId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FF00"/>
    <a:srgbClr val="FFFF00"/>
    <a:srgbClr val="66FFFF"/>
    <a:srgbClr val="0000FF"/>
    <a:srgbClr val="FF3300"/>
    <a:srgbClr val="FFFF66"/>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endParaRPr lang="en-US"/>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7" name="Freeform 10"/>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6155"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6156"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en-US"/>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n-US"/>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643C2D0E-F065-461F-BA39-8C0FF9A55F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5F7B03F4-E6C6-4EE6-8AE7-66F1D386E921}"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9971710A-8170-4EBD-985E-A6ED62D5AB07}"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9D34F7B4-DE1E-40CA-9E30-B18520EC7515}"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2B6114C3-119F-47B2-910D-E194ABDCE7B6}"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D1EEC5AB-2091-4BED-AF62-F18B5EF146F0}"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617F41DB-B65A-44A7-8A04-1180C2773696}" type="slidenum">
              <a:rPr lang="en-US"/>
              <a:pPr>
                <a:defRPr/>
              </a:pPr>
              <a:t>‹#›</a:t>
            </a:fld>
            <a:endParaRPr lang="en-US"/>
          </a:p>
        </p:txBody>
      </p:sp>
      <p:sp>
        <p:nvSpPr>
          <p:cNvPr id="9"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494AFB0A-0215-4EBD-B055-A01BE3567CF2}" type="slidenum">
              <a:rPr lang="en-US"/>
              <a:pPr>
                <a:defRPr/>
              </a:pPr>
              <a:t>‹#›</a:t>
            </a:fld>
            <a:endParaRPr 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7799FB53-3F68-4FB6-B356-39A31CE7DD19}" type="slidenum">
              <a:rPr lang="en-US"/>
              <a:pPr>
                <a:defRPr/>
              </a:pPr>
              <a:t>‹#›</a:t>
            </a:fld>
            <a:endParaRPr lang="en-US"/>
          </a:p>
        </p:txBody>
      </p:sp>
      <p:sp>
        <p:nvSpPr>
          <p:cNvPr id="4"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2A9B4F32-D258-42E0-BF77-143797D2AA40}"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04506F40-B0FD-462A-B056-1897BDC68748}"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5123"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852C5B8B-EEA9-4B7B-87D5-561CA127D0C2}" type="slidenum">
              <a:rPr lang="en-US"/>
              <a:pPr>
                <a:defRPr/>
              </a:pPr>
              <a:t>‹#›</a:t>
            </a:fld>
            <a:endParaRPr lang="en-US"/>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5126"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5127"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5128"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endParaRPr lang="en-US"/>
              </a:p>
            </p:txBody>
          </p:sp>
          <p:sp>
            <p:nvSpPr>
              <p:cNvPr id="5130"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5131"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1034" name="Freeform 12"/>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5133"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34"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n-US"/>
          </a:p>
        </p:txBody>
      </p:sp>
      <p:sp>
        <p:nvSpPr>
          <p:cNvPr id="5135"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381000" y="1905000"/>
            <a:ext cx="8229600" cy="1143000"/>
          </a:xfrm>
        </p:spPr>
        <p:txBody>
          <a:bodyPr/>
          <a:lstStyle/>
          <a:p>
            <a:pPr eaLnBrk="1" hangingPunct="1">
              <a:defRPr/>
            </a:pPr>
            <a:r>
              <a:rPr lang="en-US" sz="5400" smtClean="0">
                <a:solidFill>
                  <a:schemeClr val="hlink"/>
                </a:solidFill>
                <a:latin typeface="Arial"/>
              </a:rPr>
              <a:t>Tập Làm Văn</a:t>
            </a:r>
          </a:p>
        </p:txBody>
      </p:sp>
      <p:sp>
        <p:nvSpPr>
          <p:cNvPr id="3075" name="Rectangle 3"/>
          <p:cNvSpPr>
            <a:spLocks noGrp="1" noChangeArrowheads="1"/>
          </p:cNvSpPr>
          <p:nvPr>
            <p:ph type="body" idx="1"/>
          </p:nvPr>
        </p:nvSpPr>
        <p:spPr>
          <a:xfrm>
            <a:off x="457200" y="3429000"/>
            <a:ext cx="8229600" cy="4525963"/>
          </a:xfrm>
        </p:spPr>
        <p:txBody>
          <a:bodyPr/>
          <a:lstStyle/>
          <a:p>
            <a:pPr algn="ctr" eaLnBrk="1" hangingPunct="1">
              <a:buFont typeface="Wingdings" pitchFamily="2" charset="2"/>
              <a:buNone/>
              <a:defRPr/>
            </a:pPr>
            <a:r>
              <a:rPr lang="en-US" sz="3600" smtClean="0">
                <a:latin typeface="Arial"/>
              </a:rPr>
              <a:t>Lớp 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dissolve">
                                      <p:cBhvr>
                                        <p:cTn id="7" dur="500"/>
                                        <p:tgtEl>
                                          <p:spTgt spid="3074"/>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3075">
                                            <p:txEl>
                                              <p:pRg st="0" end="0"/>
                                            </p:txEl>
                                          </p:spTgt>
                                        </p:tgtEl>
                                        <p:attrNameLst>
                                          <p:attrName>style.visibility</p:attrName>
                                        </p:attrNameLst>
                                      </p:cBhvr>
                                      <p:to>
                                        <p:strVal val="visible"/>
                                      </p:to>
                                    </p:set>
                                    <p:animEffect transition="in" filter="dissolve">
                                      <p:cBhvr>
                                        <p:cTn id="11" dur="500"/>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5"/>
          <p:cNvSpPr>
            <a:spLocks noGrp="1" noRot="1" noChangeArrowheads="1"/>
          </p:cNvSpPr>
          <p:nvPr>
            <p:ph type="title"/>
          </p:nvPr>
        </p:nvSpPr>
        <p:spPr>
          <a:xfrm>
            <a:off x="3352800" y="762000"/>
            <a:ext cx="2895600" cy="533400"/>
          </a:xfrm>
        </p:spPr>
        <p:txBody>
          <a:bodyPr/>
          <a:lstStyle/>
          <a:p>
            <a:pPr eaLnBrk="1" hangingPunct="1">
              <a:defRPr/>
            </a:pPr>
            <a:r>
              <a:rPr lang="en-US" sz="2800" smtClean="0">
                <a:solidFill>
                  <a:schemeClr val="hlink"/>
                </a:solidFill>
                <a:latin typeface="Times New Roman" panose="02020603050405020304" pitchFamily="18" charset="0"/>
                <a:cs typeface="Times New Roman" panose="02020603050405020304" pitchFamily="18" charset="0"/>
              </a:rPr>
              <a:t>Tập làm văn</a:t>
            </a:r>
            <a:r>
              <a:rPr lang="en-US" sz="2400" smtClean="0">
                <a:latin typeface="Times New Roman" panose="02020603050405020304" pitchFamily="18" charset="0"/>
                <a:cs typeface="Times New Roman" panose="02020603050405020304" pitchFamily="18" charset="0"/>
              </a:rPr>
              <a:t> </a:t>
            </a:r>
          </a:p>
        </p:txBody>
      </p:sp>
      <p:sp>
        <p:nvSpPr>
          <p:cNvPr id="9222" name="Rectangle 6"/>
          <p:cNvSpPr>
            <a:spLocks noRot="1" noChangeArrowheads="1"/>
          </p:cNvSpPr>
          <p:nvPr/>
        </p:nvSpPr>
        <p:spPr bwMode="auto">
          <a:xfrm>
            <a:off x="1828800" y="1295400"/>
            <a:ext cx="6096000" cy="533400"/>
          </a:xfrm>
          <a:prstGeom prst="rect">
            <a:avLst/>
          </a:prstGeom>
          <a:noFill/>
          <a:ln w="9525">
            <a:noFill/>
            <a:miter lim="800000"/>
            <a:headEnd/>
            <a:tailEnd/>
          </a:ln>
          <a:effectLst/>
        </p:spPr>
        <p:txBody>
          <a:bodyPr anchor="ctr"/>
          <a:lstStyle/>
          <a:p>
            <a:pPr algn="ctr" eaLnBrk="1" hangingPunct="1">
              <a:defRPr/>
            </a:pPr>
            <a:r>
              <a:rPr lang="en-US" sz="2400" b="1">
                <a:solidFill>
                  <a:schemeClr val="tx2"/>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Đáp lời khen ngợi . Tả ngắn về Bác Hồ</a:t>
            </a:r>
          </a:p>
        </p:txBody>
      </p:sp>
      <p:sp>
        <p:nvSpPr>
          <p:cNvPr id="9223" name="Rectangle 7"/>
          <p:cNvSpPr>
            <a:spLocks noRot="1" noChangeArrowheads="1"/>
          </p:cNvSpPr>
          <p:nvPr/>
        </p:nvSpPr>
        <p:spPr bwMode="auto">
          <a:xfrm>
            <a:off x="457200" y="1752600"/>
            <a:ext cx="7772400" cy="533400"/>
          </a:xfrm>
          <a:prstGeom prst="rect">
            <a:avLst/>
          </a:prstGeom>
          <a:noFill/>
          <a:ln w="9525">
            <a:noFill/>
            <a:miter lim="800000"/>
            <a:headEnd/>
            <a:tailEnd/>
          </a:ln>
        </p:spPr>
        <p:txBody>
          <a:bodyPr anchor="ctr"/>
          <a:lstStyle/>
          <a:p>
            <a:pPr eaLnBrk="1" hangingPunct="1"/>
            <a:r>
              <a:rPr lang="en-US" sz="2400">
                <a:solidFill>
                  <a:schemeClr val="folHlink"/>
                </a:solidFill>
                <a:latin typeface="Times New Roman" panose="02020603050405020304" pitchFamily="18" charset="0"/>
                <a:cs typeface="Times New Roman" panose="02020603050405020304" pitchFamily="18" charset="0"/>
              </a:rPr>
              <a:t>1. </a:t>
            </a:r>
            <a:r>
              <a:rPr lang="en-US" sz="2400" b="1">
                <a:solidFill>
                  <a:schemeClr val="folHlink"/>
                </a:solidFill>
                <a:latin typeface="Times New Roman" panose="02020603050405020304" pitchFamily="18" charset="0"/>
                <a:cs typeface="Times New Roman" panose="02020603050405020304" pitchFamily="18" charset="0"/>
              </a:rPr>
              <a:t>Nói lời đáp của em trong những trường hợp sau</a:t>
            </a:r>
            <a:r>
              <a:rPr lang="en-US" sz="2400">
                <a:solidFill>
                  <a:schemeClr val="folHlink"/>
                </a:solidFill>
                <a:latin typeface="Times New Roman" panose="02020603050405020304" pitchFamily="18" charset="0"/>
                <a:cs typeface="Times New Roman" panose="02020603050405020304" pitchFamily="18" charset="0"/>
              </a:rPr>
              <a:t> :</a:t>
            </a:r>
          </a:p>
        </p:txBody>
      </p:sp>
      <p:sp>
        <p:nvSpPr>
          <p:cNvPr id="9224" name="Rectangle 8"/>
          <p:cNvSpPr>
            <a:spLocks noRot="1" noChangeArrowheads="1"/>
          </p:cNvSpPr>
          <p:nvPr/>
        </p:nvSpPr>
        <p:spPr bwMode="auto">
          <a:xfrm>
            <a:off x="152400" y="2209800"/>
            <a:ext cx="8610600" cy="533400"/>
          </a:xfrm>
          <a:prstGeom prst="rect">
            <a:avLst/>
          </a:prstGeom>
          <a:noFill/>
          <a:ln w="9525">
            <a:noFill/>
            <a:miter lim="800000"/>
            <a:headEnd/>
            <a:tailEnd/>
          </a:ln>
        </p:spPr>
        <p:txBody>
          <a:bodyPr anchor="ctr"/>
          <a:lstStyle/>
          <a:p>
            <a:pPr algn="ctr" eaLnBrk="1" hangingPunct="1"/>
            <a:r>
              <a:rPr lang="en-US" sz="2600">
                <a:solidFill>
                  <a:schemeClr val="tx2"/>
                </a:solidFill>
                <a:latin typeface="Times New Roman" panose="02020603050405020304" pitchFamily="18" charset="0"/>
                <a:cs typeface="Times New Roman" panose="02020603050405020304" pitchFamily="18" charset="0"/>
              </a:rPr>
              <a:t>a. Em quét dọn nhà cửa sạch sẽ được cha mẹ khen</a:t>
            </a:r>
            <a:r>
              <a:rPr lang="en-US" sz="2400">
                <a:solidFill>
                  <a:schemeClr val="tx2"/>
                </a:solidFill>
                <a:latin typeface="Times New Roman" panose="02020603050405020304" pitchFamily="18" charset="0"/>
                <a:cs typeface="Times New Roman" panose="02020603050405020304" pitchFamily="18" charset="0"/>
              </a:rPr>
              <a:t> .</a:t>
            </a:r>
          </a:p>
        </p:txBody>
      </p:sp>
      <p:sp>
        <p:nvSpPr>
          <p:cNvPr id="9225" name="Rectangle 9"/>
          <p:cNvSpPr>
            <a:spLocks noRot="1" noChangeArrowheads="1"/>
          </p:cNvSpPr>
          <p:nvPr/>
        </p:nvSpPr>
        <p:spPr bwMode="auto">
          <a:xfrm>
            <a:off x="1676400" y="2819400"/>
            <a:ext cx="6096000" cy="533400"/>
          </a:xfrm>
          <a:prstGeom prst="rect">
            <a:avLst/>
          </a:prstGeom>
          <a:noFill/>
          <a:ln w="9525">
            <a:noFill/>
            <a:miter lim="800000"/>
            <a:headEnd/>
            <a:tailEnd/>
          </a:ln>
        </p:spPr>
        <p:txBody>
          <a:bodyPr anchor="ctr"/>
          <a:lstStyle/>
          <a:p>
            <a:pPr eaLnBrk="1" hangingPunct="1"/>
            <a:r>
              <a:rPr lang="en-US" sz="2600">
                <a:solidFill>
                  <a:schemeClr val="hlink"/>
                </a:solidFill>
                <a:latin typeface="Times New Roman" panose="02020603050405020304" pitchFamily="18" charset="0"/>
                <a:cs typeface="Times New Roman" panose="02020603050405020304" pitchFamily="18" charset="0"/>
              </a:rPr>
              <a:t>Con cảm ơn ba mẹ. Ngày nào con cũng sẽ quét nhà thật sạch để ba mẹ vui .</a:t>
            </a:r>
            <a:r>
              <a:rPr lang="en-US" sz="2600">
                <a:solidFill>
                  <a:schemeClr val="tx2"/>
                </a:solidFill>
                <a:latin typeface="Times New Roman" panose="02020603050405020304" pitchFamily="18" charset="0"/>
                <a:cs typeface="Times New Roman" panose="02020603050405020304" pitchFamily="18" charset="0"/>
              </a:rPr>
              <a:t> </a:t>
            </a:r>
          </a:p>
        </p:txBody>
      </p:sp>
      <p:sp>
        <p:nvSpPr>
          <p:cNvPr id="9226" name="Rectangle 10"/>
          <p:cNvSpPr>
            <a:spLocks noRot="1" noChangeArrowheads="1"/>
          </p:cNvSpPr>
          <p:nvPr/>
        </p:nvSpPr>
        <p:spPr bwMode="auto">
          <a:xfrm>
            <a:off x="990600" y="3505200"/>
            <a:ext cx="5486400" cy="533400"/>
          </a:xfrm>
          <a:prstGeom prst="rect">
            <a:avLst/>
          </a:prstGeom>
          <a:noFill/>
          <a:ln w="9525">
            <a:noFill/>
            <a:miter lim="800000"/>
            <a:headEnd/>
            <a:tailEnd/>
          </a:ln>
        </p:spPr>
        <p:txBody>
          <a:bodyPr anchor="ctr"/>
          <a:lstStyle/>
          <a:p>
            <a:pPr eaLnBrk="1" hangingPunct="1"/>
            <a:r>
              <a:rPr lang="en-US" sz="2600">
                <a:solidFill>
                  <a:schemeClr val="tx2"/>
                </a:solidFill>
                <a:latin typeface="Times New Roman" panose="02020603050405020304" pitchFamily="18" charset="0"/>
                <a:cs typeface="Times New Roman" panose="02020603050405020304" pitchFamily="18" charset="0"/>
              </a:rPr>
              <a:t>b. Em mặc đẹp , được các bạn khen .</a:t>
            </a:r>
          </a:p>
        </p:txBody>
      </p:sp>
      <p:sp>
        <p:nvSpPr>
          <p:cNvPr id="9227" name="Rectangle 11"/>
          <p:cNvSpPr>
            <a:spLocks noRot="1" noChangeArrowheads="1"/>
          </p:cNvSpPr>
          <p:nvPr/>
        </p:nvSpPr>
        <p:spPr bwMode="auto">
          <a:xfrm>
            <a:off x="1676400" y="3962400"/>
            <a:ext cx="4724400" cy="533400"/>
          </a:xfrm>
          <a:prstGeom prst="rect">
            <a:avLst/>
          </a:prstGeom>
          <a:noFill/>
          <a:ln w="9525">
            <a:noFill/>
            <a:miter lim="800000"/>
            <a:headEnd/>
            <a:tailEnd/>
          </a:ln>
        </p:spPr>
        <p:txBody>
          <a:bodyPr anchor="ctr"/>
          <a:lstStyle/>
          <a:p>
            <a:pPr eaLnBrk="1" hangingPunct="1"/>
            <a:r>
              <a:rPr lang="en-US" sz="2600">
                <a:solidFill>
                  <a:schemeClr val="hlink"/>
                </a:solidFill>
                <a:latin typeface="Times New Roman" panose="02020603050405020304" pitchFamily="18" charset="0"/>
                <a:cs typeface="Times New Roman" panose="02020603050405020304" pitchFamily="18" charset="0"/>
              </a:rPr>
              <a:t>Thật thế ư ? Mình cảm ơn bạn .</a:t>
            </a:r>
            <a:r>
              <a:rPr lang="en-US" sz="2400">
                <a:solidFill>
                  <a:schemeClr val="tx2"/>
                </a:solidFill>
                <a:latin typeface="Times New Roman" panose="02020603050405020304" pitchFamily="18" charset="0"/>
                <a:cs typeface="Times New Roman" panose="02020603050405020304" pitchFamily="18" charset="0"/>
              </a:rPr>
              <a:t> </a:t>
            </a:r>
          </a:p>
        </p:txBody>
      </p:sp>
      <p:sp>
        <p:nvSpPr>
          <p:cNvPr id="9228" name="Rectangle 12"/>
          <p:cNvSpPr>
            <a:spLocks noRot="1" noChangeArrowheads="1"/>
          </p:cNvSpPr>
          <p:nvPr/>
        </p:nvSpPr>
        <p:spPr bwMode="auto">
          <a:xfrm>
            <a:off x="990600" y="4800600"/>
            <a:ext cx="7162800" cy="533400"/>
          </a:xfrm>
          <a:prstGeom prst="rect">
            <a:avLst/>
          </a:prstGeom>
          <a:noFill/>
          <a:ln w="9525">
            <a:noFill/>
            <a:miter lim="800000"/>
            <a:headEnd/>
            <a:tailEnd/>
          </a:ln>
        </p:spPr>
        <p:txBody>
          <a:bodyPr anchor="ctr"/>
          <a:lstStyle/>
          <a:p>
            <a:pPr eaLnBrk="1" hangingPunct="1"/>
            <a:r>
              <a:rPr lang="en-US" sz="2600">
                <a:solidFill>
                  <a:schemeClr val="tx2"/>
                </a:solidFill>
                <a:latin typeface="Times New Roman" panose="02020603050405020304" pitchFamily="18" charset="0"/>
                <a:cs typeface="Times New Roman" panose="02020603050405020304" pitchFamily="18" charset="0"/>
              </a:rPr>
              <a:t>c. Em vứt một hòn đá nằm giữa đường sang bên đường để người qua lại khỏi bị vấp ; một cụ già nhìn thấy , khen em.</a:t>
            </a:r>
          </a:p>
        </p:txBody>
      </p:sp>
      <p:sp>
        <p:nvSpPr>
          <p:cNvPr id="9229" name="Rectangle 13"/>
          <p:cNvSpPr>
            <a:spLocks noRot="1" noChangeArrowheads="1"/>
          </p:cNvSpPr>
          <p:nvPr/>
        </p:nvSpPr>
        <p:spPr bwMode="auto">
          <a:xfrm>
            <a:off x="1600200" y="5562600"/>
            <a:ext cx="5486400" cy="533400"/>
          </a:xfrm>
          <a:prstGeom prst="rect">
            <a:avLst/>
          </a:prstGeom>
          <a:noFill/>
          <a:ln w="9525">
            <a:noFill/>
            <a:miter lim="800000"/>
            <a:headEnd/>
            <a:tailEnd/>
          </a:ln>
        </p:spPr>
        <p:txBody>
          <a:bodyPr anchor="ctr"/>
          <a:lstStyle/>
          <a:p>
            <a:pPr eaLnBrk="1" hangingPunct="1"/>
            <a:r>
              <a:rPr lang="en-US" sz="2600">
                <a:solidFill>
                  <a:schemeClr val="hlink"/>
                </a:solidFill>
                <a:latin typeface="Times New Roman" panose="02020603050405020304" pitchFamily="18" charset="0"/>
                <a:cs typeface="Times New Roman" panose="02020603050405020304" pitchFamily="18" charset="0"/>
              </a:rPr>
              <a:t>Cháu cảm ơn cụ , không có gì đâu ạ.</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9221"/>
                                        </p:tgtEl>
                                        <p:attrNameLst>
                                          <p:attrName>style.visibility</p:attrName>
                                        </p:attrNameLst>
                                      </p:cBhvr>
                                      <p:to>
                                        <p:strVal val="visible"/>
                                      </p:to>
                                    </p:set>
                                    <p:animEffect transition="in" filter="dissolve">
                                      <p:cBhvr>
                                        <p:cTn id="7" dur="500"/>
                                        <p:tgtEl>
                                          <p:spTgt spid="922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222"/>
                                        </p:tgtEl>
                                        <p:attrNameLst>
                                          <p:attrName>style.visibility</p:attrName>
                                        </p:attrNameLst>
                                      </p:cBhvr>
                                      <p:to>
                                        <p:strVal val="visible"/>
                                      </p:to>
                                    </p:set>
                                    <p:animEffect transition="in" filter="dissolve">
                                      <p:cBhvr>
                                        <p:cTn id="12" dur="500"/>
                                        <p:tgtEl>
                                          <p:spTgt spid="922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223"/>
                                        </p:tgtEl>
                                        <p:attrNameLst>
                                          <p:attrName>style.visibility</p:attrName>
                                        </p:attrNameLst>
                                      </p:cBhvr>
                                      <p:to>
                                        <p:strVal val="visible"/>
                                      </p:to>
                                    </p:set>
                                    <p:animEffect transition="in" filter="dissolve">
                                      <p:cBhvr>
                                        <p:cTn id="17" dur="500"/>
                                        <p:tgtEl>
                                          <p:spTgt spid="922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224"/>
                                        </p:tgtEl>
                                        <p:attrNameLst>
                                          <p:attrName>style.visibility</p:attrName>
                                        </p:attrNameLst>
                                      </p:cBhvr>
                                      <p:to>
                                        <p:strVal val="visible"/>
                                      </p:to>
                                    </p:set>
                                    <p:animEffect transition="in" filter="dissolve">
                                      <p:cBhvr>
                                        <p:cTn id="22" dur="500"/>
                                        <p:tgtEl>
                                          <p:spTgt spid="922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225"/>
                                        </p:tgtEl>
                                        <p:attrNameLst>
                                          <p:attrName>style.visibility</p:attrName>
                                        </p:attrNameLst>
                                      </p:cBhvr>
                                      <p:to>
                                        <p:strVal val="visible"/>
                                      </p:to>
                                    </p:set>
                                    <p:animEffect transition="in" filter="dissolve">
                                      <p:cBhvr>
                                        <p:cTn id="27" dur="500"/>
                                        <p:tgtEl>
                                          <p:spTgt spid="922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226"/>
                                        </p:tgtEl>
                                        <p:attrNameLst>
                                          <p:attrName>style.visibility</p:attrName>
                                        </p:attrNameLst>
                                      </p:cBhvr>
                                      <p:to>
                                        <p:strVal val="visible"/>
                                      </p:to>
                                    </p:set>
                                    <p:animEffect transition="in" filter="dissolve">
                                      <p:cBhvr>
                                        <p:cTn id="32" dur="500"/>
                                        <p:tgtEl>
                                          <p:spTgt spid="922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9227"/>
                                        </p:tgtEl>
                                        <p:attrNameLst>
                                          <p:attrName>style.visibility</p:attrName>
                                        </p:attrNameLst>
                                      </p:cBhvr>
                                      <p:to>
                                        <p:strVal val="visible"/>
                                      </p:to>
                                    </p:set>
                                    <p:animEffect transition="in" filter="dissolve">
                                      <p:cBhvr>
                                        <p:cTn id="37" dur="500"/>
                                        <p:tgtEl>
                                          <p:spTgt spid="922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9228"/>
                                        </p:tgtEl>
                                        <p:attrNameLst>
                                          <p:attrName>style.visibility</p:attrName>
                                        </p:attrNameLst>
                                      </p:cBhvr>
                                      <p:to>
                                        <p:strVal val="visible"/>
                                      </p:to>
                                    </p:set>
                                    <p:animEffect transition="in" filter="dissolve">
                                      <p:cBhvr>
                                        <p:cTn id="42" dur="500"/>
                                        <p:tgtEl>
                                          <p:spTgt spid="922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nodeType="clickEffect">
                                  <p:stCondLst>
                                    <p:cond delay="0"/>
                                  </p:stCondLst>
                                  <p:childTnLst>
                                    <p:set>
                                      <p:cBhvr>
                                        <p:cTn id="46" dur="1" fill="hold">
                                          <p:stCondLst>
                                            <p:cond delay="0"/>
                                          </p:stCondLst>
                                        </p:cTn>
                                        <p:tgtEl>
                                          <p:spTgt spid="9229">
                                            <p:txEl>
                                              <p:pRg st="0" end="0"/>
                                            </p:txEl>
                                          </p:spTgt>
                                        </p:tgtEl>
                                        <p:attrNameLst>
                                          <p:attrName>style.visibility</p:attrName>
                                        </p:attrNameLst>
                                      </p:cBhvr>
                                      <p:to>
                                        <p:strVal val="visible"/>
                                      </p:to>
                                    </p:set>
                                    <p:animEffect transition="in" filter="dissolve">
                                      <p:cBhvr>
                                        <p:cTn id="47" dur="500"/>
                                        <p:tgtEl>
                                          <p:spTgt spid="922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p:bldP spid="9222" grpId="0"/>
      <p:bldP spid="9223" grpId="0"/>
      <p:bldP spid="9224" grpId="0"/>
      <p:bldP spid="9225" grpId="0"/>
      <p:bldP spid="9226" grpId="0"/>
      <p:bldP spid="9227" grpId="0"/>
      <p:bldP spid="922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5"/>
          <p:cNvSpPr>
            <a:spLocks noGrp="1" noRot="1" noChangeArrowheads="1"/>
          </p:cNvSpPr>
          <p:nvPr>
            <p:ph type="title"/>
          </p:nvPr>
        </p:nvSpPr>
        <p:spPr>
          <a:xfrm>
            <a:off x="3352800" y="762000"/>
            <a:ext cx="2895600" cy="533400"/>
          </a:xfrm>
        </p:spPr>
        <p:txBody>
          <a:bodyPr/>
          <a:lstStyle/>
          <a:p>
            <a:pPr eaLnBrk="1" hangingPunct="1">
              <a:defRPr/>
            </a:pPr>
            <a:r>
              <a:rPr lang="en-US" sz="2800" smtClean="0">
                <a:solidFill>
                  <a:schemeClr val="hlink"/>
                </a:solidFill>
                <a:latin typeface="Times New Roman" panose="02020603050405020304" pitchFamily="18" charset="0"/>
                <a:cs typeface="Times New Roman" panose="02020603050405020304" pitchFamily="18" charset="0"/>
              </a:rPr>
              <a:t>Tập làm văn</a:t>
            </a:r>
            <a:r>
              <a:rPr lang="en-US" sz="4000" smtClean="0">
                <a:latin typeface="Times New Roman" panose="02020603050405020304" pitchFamily="18" charset="0"/>
                <a:cs typeface="Times New Roman" panose="02020603050405020304" pitchFamily="18" charset="0"/>
              </a:rPr>
              <a:t> </a:t>
            </a:r>
          </a:p>
        </p:txBody>
      </p:sp>
      <p:sp>
        <p:nvSpPr>
          <p:cNvPr id="10246" name="Rectangle 6"/>
          <p:cNvSpPr>
            <a:spLocks noRot="1" noChangeArrowheads="1"/>
          </p:cNvSpPr>
          <p:nvPr/>
        </p:nvSpPr>
        <p:spPr bwMode="auto">
          <a:xfrm>
            <a:off x="1828800" y="1219200"/>
            <a:ext cx="6096000" cy="533400"/>
          </a:xfrm>
          <a:prstGeom prst="rect">
            <a:avLst/>
          </a:prstGeom>
          <a:noFill/>
          <a:ln w="9525">
            <a:noFill/>
            <a:miter lim="800000"/>
            <a:headEnd/>
            <a:tailEnd/>
          </a:ln>
          <a:effectLst/>
        </p:spPr>
        <p:txBody>
          <a:bodyPr anchor="ctr"/>
          <a:lstStyle/>
          <a:p>
            <a:pPr algn="ctr" eaLnBrk="1" hangingPunct="1">
              <a:defRPr/>
            </a:pPr>
            <a:r>
              <a:rPr lang="en-US" sz="2400" b="1">
                <a:solidFill>
                  <a:schemeClr val="tx2"/>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Đáp lời khen ngợi . Tả ngắn về Bác Hồ</a:t>
            </a:r>
          </a:p>
        </p:txBody>
      </p:sp>
      <p:sp>
        <p:nvSpPr>
          <p:cNvPr id="10247" name="Rectangle 7"/>
          <p:cNvSpPr>
            <a:spLocks noRot="1" noChangeArrowheads="1"/>
          </p:cNvSpPr>
          <p:nvPr/>
        </p:nvSpPr>
        <p:spPr bwMode="auto">
          <a:xfrm>
            <a:off x="685800" y="5638800"/>
            <a:ext cx="7772400" cy="533400"/>
          </a:xfrm>
          <a:prstGeom prst="rect">
            <a:avLst/>
          </a:prstGeom>
          <a:noFill/>
          <a:ln w="9525">
            <a:noFill/>
            <a:miter lim="800000"/>
            <a:headEnd/>
            <a:tailEnd/>
          </a:ln>
        </p:spPr>
        <p:txBody>
          <a:bodyPr anchor="ctr"/>
          <a:lstStyle/>
          <a:p>
            <a:pPr eaLnBrk="1" hangingPunct="1"/>
            <a:r>
              <a:rPr lang="en-US" sz="2400" b="1">
                <a:solidFill>
                  <a:schemeClr val="folHlink"/>
                </a:solidFill>
                <a:latin typeface="Times New Roman" panose="02020603050405020304" pitchFamily="18" charset="0"/>
                <a:cs typeface="Times New Roman" panose="02020603050405020304" pitchFamily="18" charset="0"/>
              </a:rPr>
              <a:t>3. Dựa vào những câu trả lời trên, viết một đoạn từ 3 đến 5 câu về ảnh Bác Hồ.</a:t>
            </a:r>
          </a:p>
        </p:txBody>
      </p:sp>
      <p:pic>
        <p:nvPicPr>
          <p:cNvPr id="10248" name="Picture 8" descr="20070518-BacHo"/>
          <p:cNvPicPr>
            <a:picLocks noChangeAspect="1" noChangeArrowheads="1"/>
          </p:cNvPicPr>
          <p:nvPr/>
        </p:nvPicPr>
        <p:blipFill>
          <a:blip r:embed="rId2"/>
          <a:srcRect/>
          <a:stretch>
            <a:fillRect/>
          </a:stretch>
        </p:blipFill>
        <p:spPr bwMode="auto">
          <a:xfrm>
            <a:off x="762000" y="2667000"/>
            <a:ext cx="2119313" cy="2805113"/>
          </a:xfrm>
          <a:prstGeom prst="rect">
            <a:avLst/>
          </a:prstGeom>
          <a:noFill/>
          <a:ln w="9525">
            <a:noFill/>
            <a:miter lim="800000"/>
            <a:headEnd/>
            <a:tailEnd/>
          </a:ln>
        </p:spPr>
      </p:pic>
      <p:sp>
        <p:nvSpPr>
          <p:cNvPr id="10249" name="Rectangle 9"/>
          <p:cNvSpPr>
            <a:spLocks noRot="1" noChangeArrowheads="1"/>
          </p:cNvSpPr>
          <p:nvPr/>
        </p:nvSpPr>
        <p:spPr bwMode="auto">
          <a:xfrm>
            <a:off x="3505200" y="2667000"/>
            <a:ext cx="4114800" cy="533400"/>
          </a:xfrm>
          <a:prstGeom prst="rect">
            <a:avLst/>
          </a:prstGeom>
          <a:noFill/>
          <a:ln w="9525">
            <a:noFill/>
            <a:miter lim="800000"/>
            <a:headEnd/>
            <a:tailEnd/>
          </a:ln>
        </p:spPr>
        <p:txBody>
          <a:bodyPr anchor="ctr"/>
          <a:lstStyle/>
          <a:p>
            <a:pPr eaLnBrk="1" hangingPunct="1"/>
            <a:r>
              <a:rPr lang="en-US" sz="2600">
                <a:solidFill>
                  <a:schemeClr val="tx2"/>
                </a:solidFill>
                <a:latin typeface="Times New Roman" panose="02020603050405020304" pitchFamily="18" charset="0"/>
                <a:cs typeface="Times New Roman" panose="02020603050405020304" pitchFamily="18" charset="0"/>
              </a:rPr>
              <a:t>a. Ảnh Bác được treo ở đâu?</a:t>
            </a:r>
            <a:endParaRPr lang="en-US" sz="2400">
              <a:solidFill>
                <a:schemeClr val="tx2"/>
              </a:solidFill>
              <a:latin typeface="Times New Roman" panose="02020603050405020304" pitchFamily="18" charset="0"/>
              <a:cs typeface="Times New Roman" panose="02020603050405020304" pitchFamily="18" charset="0"/>
            </a:endParaRPr>
          </a:p>
        </p:txBody>
      </p:sp>
      <p:sp>
        <p:nvSpPr>
          <p:cNvPr id="10250" name="Rectangle 10"/>
          <p:cNvSpPr>
            <a:spLocks noRot="1" noChangeArrowheads="1"/>
          </p:cNvSpPr>
          <p:nvPr/>
        </p:nvSpPr>
        <p:spPr bwMode="auto">
          <a:xfrm>
            <a:off x="3505200" y="3429000"/>
            <a:ext cx="4876800" cy="533400"/>
          </a:xfrm>
          <a:prstGeom prst="rect">
            <a:avLst/>
          </a:prstGeom>
          <a:noFill/>
          <a:ln w="9525">
            <a:noFill/>
            <a:miter lim="800000"/>
            <a:headEnd/>
            <a:tailEnd/>
          </a:ln>
        </p:spPr>
        <p:txBody>
          <a:bodyPr anchor="ctr"/>
          <a:lstStyle/>
          <a:p>
            <a:pPr eaLnBrk="1" hangingPunct="1"/>
            <a:r>
              <a:rPr lang="en-US" sz="2600">
                <a:solidFill>
                  <a:schemeClr val="tx2"/>
                </a:solidFill>
                <a:latin typeface="Times New Roman" panose="02020603050405020304" pitchFamily="18" charset="0"/>
                <a:cs typeface="Times New Roman" panose="02020603050405020304" pitchFamily="18" charset="0"/>
              </a:rPr>
              <a:t>b. Trông Bác như thế nào ( râu tóc, vầng trán, đôi mắt,…) ?</a:t>
            </a:r>
            <a:endParaRPr lang="en-US" sz="2400">
              <a:solidFill>
                <a:schemeClr val="tx2"/>
              </a:solidFill>
              <a:latin typeface="Times New Roman" panose="02020603050405020304" pitchFamily="18" charset="0"/>
              <a:cs typeface="Times New Roman" panose="02020603050405020304" pitchFamily="18" charset="0"/>
            </a:endParaRPr>
          </a:p>
        </p:txBody>
      </p:sp>
      <p:sp>
        <p:nvSpPr>
          <p:cNvPr id="10251" name="Rectangle 11"/>
          <p:cNvSpPr>
            <a:spLocks noRot="1" noChangeArrowheads="1"/>
          </p:cNvSpPr>
          <p:nvPr/>
        </p:nvSpPr>
        <p:spPr bwMode="auto">
          <a:xfrm>
            <a:off x="3505200" y="4267200"/>
            <a:ext cx="4114800" cy="533400"/>
          </a:xfrm>
          <a:prstGeom prst="rect">
            <a:avLst/>
          </a:prstGeom>
          <a:noFill/>
          <a:ln w="9525">
            <a:noFill/>
            <a:miter lim="800000"/>
            <a:headEnd/>
            <a:tailEnd/>
          </a:ln>
        </p:spPr>
        <p:txBody>
          <a:bodyPr anchor="ctr"/>
          <a:lstStyle/>
          <a:p>
            <a:pPr eaLnBrk="1" hangingPunct="1"/>
            <a:r>
              <a:rPr lang="en-US" sz="2600">
                <a:solidFill>
                  <a:schemeClr val="tx2"/>
                </a:solidFill>
                <a:latin typeface="Times New Roman" panose="02020603050405020304" pitchFamily="18" charset="0"/>
                <a:cs typeface="Times New Roman" panose="02020603050405020304" pitchFamily="18" charset="0"/>
              </a:rPr>
              <a:t>c. Em muốn hứa với Bác điều gì?</a:t>
            </a:r>
            <a:endParaRPr lang="en-US" sz="2400">
              <a:solidFill>
                <a:schemeClr val="tx2"/>
              </a:solidFill>
              <a:latin typeface="Times New Roman" panose="02020603050405020304" pitchFamily="18" charset="0"/>
              <a:cs typeface="Times New Roman" panose="02020603050405020304" pitchFamily="18" charset="0"/>
            </a:endParaRPr>
          </a:p>
        </p:txBody>
      </p:sp>
      <p:sp>
        <p:nvSpPr>
          <p:cNvPr id="10252" name="Rectangle 12"/>
          <p:cNvSpPr>
            <a:spLocks noRot="1" noChangeArrowheads="1"/>
          </p:cNvSpPr>
          <p:nvPr/>
        </p:nvSpPr>
        <p:spPr bwMode="auto">
          <a:xfrm>
            <a:off x="609600" y="1981200"/>
            <a:ext cx="7772400" cy="533400"/>
          </a:xfrm>
          <a:prstGeom prst="rect">
            <a:avLst/>
          </a:prstGeom>
          <a:noFill/>
          <a:ln w="9525">
            <a:noFill/>
            <a:miter lim="800000"/>
            <a:headEnd/>
            <a:tailEnd/>
          </a:ln>
        </p:spPr>
        <p:txBody>
          <a:bodyPr anchor="ctr"/>
          <a:lstStyle/>
          <a:p>
            <a:pPr eaLnBrk="1" hangingPunct="1"/>
            <a:r>
              <a:rPr lang="en-US" sz="2400">
                <a:solidFill>
                  <a:schemeClr val="folHlink"/>
                </a:solidFill>
                <a:latin typeface="Times New Roman" panose="02020603050405020304" pitchFamily="18" charset="0"/>
                <a:cs typeface="Times New Roman" panose="02020603050405020304" pitchFamily="18" charset="0"/>
              </a:rPr>
              <a:t>2. </a:t>
            </a:r>
            <a:r>
              <a:rPr lang="en-US" sz="2400" b="1">
                <a:solidFill>
                  <a:schemeClr val="folHlink"/>
                </a:solidFill>
                <a:latin typeface="Times New Roman" panose="02020603050405020304" pitchFamily="18" charset="0"/>
                <a:cs typeface="Times New Roman" panose="02020603050405020304" pitchFamily="18" charset="0"/>
              </a:rPr>
              <a:t>Quan sát ảnh Bác Hồ được treo trong lớp</a:t>
            </a:r>
            <a:r>
              <a:rPr lang="en-US" sz="2400">
                <a:solidFill>
                  <a:schemeClr val="folHlink"/>
                </a:solidFill>
                <a:latin typeface="Times New Roman" panose="02020603050405020304" pitchFamily="18" charset="0"/>
                <a:cs typeface="Times New Roman" panose="02020603050405020304" pitchFamily="18" charset="0"/>
              </a:rPr>
              <a:t> </a:t>
            </a:r>
            <a:r>
              <a:rPr lang="en-US" sz="2400" b="1">
                <a:solidFill>
                  <a:schemeClr val="folHlink"/>
                </a:solidFill>
                <a:latin typeface="Times New Roman" panose="02020603050405020304" pitchFamily="18" charset="0"/>
                <a:cs typeface="Times New Roman" panose="02020603050405020304" pitchFamily="18" charset="0"/>
              </a:rPr>
              <a:t>học và hình dưới đây, trả lời các câu hỏi sau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52"/>
                                        </p:tgtEl>
                                        <p:attrNameLst>
                                          <p:attrName>style.visibility</p:attrName>
                                        </p:attrNameLst>
                                      </p:cBhvr>
                                      <p:to>
                                        <p:strVal val="visible"/>
                                      </p:to>
                                    </p:set>
                                    <p:animEffect transition="in" filter="dissolve">
                                      <p:cBhvr>
                                        <p:cTn id="7" dur="500"/>
                                        <p:tgtEl>
                                          <p:spTgt spid="102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0248"/>
                                        </p:tgtEl>
                                        <p:attrNameLst>
                                          <p:attrName>style.visibility</p:attrName>
                                        </p:attrNameLst>
                                      </p:cBhvr>
                                      <p:to>
                                        <p:strVal val="visible"/>
                                      </p:to>
                                    </p:set>
                                    <p:animEffect transition="in" filter="dissolve">
                                      <p:cBhvr>
                                        <p:cTn id="12" dur="500"/>
                                        <p:tgtEl>
                                          <p:spTgt spid="1024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249"/>
                                        </p:tgtEl>
                                        <p:attrNameLst>
                                          <p:attrName>style.visibility</p:attrName>
                                        </p:attrNameLst>
                                      </p:cBhvr>
                                      <p:to>
                                        <p:strVal val="visible"/>
                                      </p:to>
                                    </p:set>
                                    <p:animEffect transition="in" filter="dissolve">
                                      <p:cBhvr>
                                        <p:cTn id="17" dur="500"/>
                                        <p:tgtEl>
                                          <p:spTgt spid="10249"/>
                                        </p:tgtEl>
                                      </p:cBhvr>
                                    </p:animEffect>
                                  </p:childTnLst>
                                </p:cTn>
                              </p:par>
                            </p:childTnLst>
                          </p:cTn>
                        </p:par>
                        <p:par>
                          <p:cTn id="18" fill="hold" nodeType="afterGroup">
                            <p:stCondLst>
                              <p:cond delay="500"/>
                            </p:stCondLst>
                            <p:childTnLst>
                              <p:par>
                                <p:cTn id="19" presetID="9" presetClass="entr" presetSubtype="0" fill="hold" grpId="0" nodeType="afterEffect">
                                  <p:stCondLst>
                                    <p:cond delay="0"/>
                                  </p:stCondLst>
                                  <p:childTnLst>
                                    <p:set>
                                      <p:cBhvr>
                                        <p:cTn id="20" dur="1" fill="hold">
                                          <p:stCondLst>
                                            <p:cond delay="0"/>
                                          </p:stCondLst>
                                        </p:cTn>
                                        <p:tgtEl>
                                          <p:spTgt spid="10250"/>
                                        </p:tgtEl>
                                        <p:attrNameLst>
                                          <p:attrName>style.visibility</p:attrName>
                                        </p:attrNameLst>
                                      </p:cBhvr>
                                      <p:to>
                                        <p:strVal val="visible"/>
                                      </p:to>
                                    </p:set>
                                    <p:animEffect transition="in" filter="dissolve">
                                      <p:cBhvr>
                                        <p:cTn id="21" dur="500"/>
                                        <p:tgtEl>
                                          <p:spTgt spid="10250"/>
                                        </p:tgtEl>
                                      </p:cBhvr>
                                    </p:animEffect>
                                  </p:childTnLst>
                                </p:cTn>
                              </p:par>
                            </p:childTnLst>
                          </p:cTn>
                        </p:par>
                        <p:par>
                          <p:cTn id="22" fill="hold" nodeType="afterGroup">
                            <p:stCondLst>
                              <p:cond delay="1000"/>
                            </p:stCondLst>
                            <p:childTnLst>
                              <p:par>
                                <p:cTn id="23" presetID="9" presetClass="entr" presetSubtype="0" fill="hold" grpId="0" nodeType="afterEffect">
                                  <p:stCondLst>
                                    <p:cond delay="0"/>
                                  </p:stCondLst>
                                  <p:childTnLst>
                                    <p:set>
                                      <p:cBhvr>
                                        <p:cTn id="24" dur="1" fill="hold">
                                          <p:stCondLst>
                                            <p:cond delay="0"/>
                                          </p:stCondLst>
                                        </p:cTn>
                                        <p:tgtEl>
                                          <p:spTgt spid="10251"/>
                                        </p:tgtEl>
                                        <p:attrNameLst>
                                          <p:attrName>style.visibility</p:attrName>
                                        </p:attrNameLst>
                                      </p:cBhvr>
                                      <p:to>
                                        <p:strVal val="visible"/>
                                      </p:to>
                                    </p:set>
                                    <p:animEffect transition="in" filter="dissolve">
                                      <p:cBhvr>
                                        <p:cTn id="25" dur="500"/>
                                        <p:tgtEl>
                                          <p:spTgt spid="10251"/>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0247"/>
                                        </p:tgtEl>
                                        <p:attrNameLst>
                                          <p:attrName>style.visibility</p:attrName>
                                        </p:attrNameLst>
                                      </p:cBhvr>
                                      <p:to>
                                        <p:strVal val="visible"/>
                                      </p:to>
                                    </p:set>
                                    <p:animEffect transition="in" filter="dissolve">
                                      <p:cBhvr>
                                        <p:cTn id="30" dur="500"/>
                                        <p:tgtEl>
                                          <p:spTgt spid="102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7" grpId="0"/>
      <p:bldP spid="10249" grpId="0"/>
      <p:bldP spid="10250" grpId="0"/>
      <p:bldP spid="10251" grpId="0"/>
      <p:bldP spid="1025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5"/>
          <p:cNvSpPr>
            <a:spLocks noGrp="1" noRot="1" noChangeArrowheads="1"/>
          </p:cNvSpPr>
          <p:nvPr>
            <p:ph type="title"/>
          </p:nvPr>
        </p:nvSpPr>
        <p:spPr>
          <a:xfrm>
            <a:off x="3352800" y="762000"/>
            <a:ext cx="2895600" cy="533400"/>
          </a:xfrm>
        </p:spPr>
        <p:txBody>
          <a:bodyPr/>
          <a:lstStyle/>
          <a:p>
            <a:pPr eaLnBrk="1" hangingPunct="1">
              <a:defRPr/>
            </a:pPr>
            <a:r>
              <a:rPr lang="en-US" sz="2400" smtClean="0">
                <a:solidFill>
                  <a:schemeClr val="hlink"/>
                </a:solidFill>
                <a:latin typeface="Times New Roman" panose="02020603050405020304" pitchFamily="18" charset="0"/>
                <a:cs typeface="Times New Roman" panose="02020603050405020304" pitchFamily="18" charset="0"/>
              </a:rPr>
              <a:t>Tập làm văn</a:t>
            </a:r>
            <a:r>
              <a:rPr lang="en-US" sz="4000" smtClean="0">
                <a:latin typeface="Times New Roman" panose="02020603050405020304" pitchFamily="18" charset="0"/>
                <a:cs typeface="Times New Roman" panose="02020603050405020304" pitchFamily="18" charset="0"/>
              </a:rPr>
              <a:t> </a:t>
            </a:r>
          </a:p>
        </p:txBody>
      </p:sp>
      <p:sp>
        <p:nvSpPr>
          <p:cNvPr id="11270" name="Rectangle 6"/>
          <p:cNvSpPr>
            <a:spLocks noRot="1" noChangeArrowheads="1"/>
          </p:cNvSpPr>
          <p:nvPr/>
        </p:nvSpPr>
        <p:spPr bwMode="auto">
          <a:xfrm>
            <a:off x="1828800" y="1295400"/>
            <a:ext cx="6096000" cy="533400"/>
          </a:xfrm>
          <a:prstGeom prst="rect">
            <a:avLst/>
          </a:prstGeom>
          <a:noFill/>
          <a:ln w="9525">
            <a:noFill/>
            <a:miter lim="800000"/>
            <a:headEnd/>
            <a:tailEnd/>
          </a:ln>
          <a:effectLst/>
        </p:spPr>
        <p:txBody>
          <a:bodyPr anchor="ctr"/>
          <a:lstStyle/>
          <a:p>
            <a:pPr algn="ctr" eaLnBrk="1" hangingPunct="1">
              <a:defRPr/>
            </a:pPr>
            <a:r>
              <a:rPr lang="en-US" sz="2400" b="1">
                <a:solidFill>
                  <a:schemeClr val="tx2"/>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Đáp lời khen ngợi . Tả ngắn về Bác Hồ</a:t>
            </a:r>
          </a:p>
        </p:txBody>
      </p:sp>
      <p:sp>
        <p:nvSpPr>
          <p:cNvPr id="11271" name="Rectangle 7"/>
          <p:cNvSpPr>
            <a:spLocks noRot="1" noChangeArrowheads="1"/>
          </p:cNvSpPr>
          <p:nvPr/>
        </p:nvSpPr>
        <p:spPr bwMode="auto">
          <a:xfrm>
            <a:off x="685800" y="3810000"/>
            <a:ext cx="7772400" cy="533400"/>
          </a:xfrm>
          <a:prstGeom prst="rect">
            <a:avLst/>
          </a:prstGeom>
          <a:noFill/>
          <a:ln w="9525">
            <a:noFill/>
            <a:miter lim="800000"/>
            <a:headEnd/>
            <a:tailEnd/>
          </a:ln>
        </p:spPr>
        <p:txBody>
          <a:bodyPr anchor="ctr"/>
          <a:lstStyle/>
          <a:p>
            <a:pPr eaLnBrk="1" hangingPunct="1"/>
            <a:r>
              <a:rPr lang="en-US" sz="2800">
                <a:latin typeface="Times New Roman" panose="02020603050405020304" pitchFamily="18" charset="0"/>
                <a:cs typeface="Times New Roman" panose="02020603050405020304" pitchFamily="18" charset="0"/>
              </a:rPr>
              <a:t>	Trên bức tường chính giữa lớp học của em treo một tấm ảnh Bác Hồ. Trong ảnh, trông Bác thật đẹp. Râu tóc Bác bạc trắng, vầng trán cao, đôi mắt hiền từ. Em muốn hứa với Bác là em sẽ chăm ngoan, học giỏi để xứng đáng là cháu ngoan của Bác.</a:t>
            </a:r>
          </a:p>
        </p:txBody>
      </p:sp>
      <p:sp>
        <p:nvSpPr>
          <p:cNvPr id="11272" name="Rectangle 8"/>
          <p:cNvSpPr>
            <a:spLocks noRot="1" noChangeArrowheads="1"/>
          </p:cNvSpPr>
          <p:nvPr/>
        </p:nvSpPr>
        <p:spPr bwMode="auto">
          <a:xfrm>
            <a:off x="533400" y="2286000"/>
            <a:ext cx="7772400" cy="533400"/>
          </a:xfrm>
          <a:prstGeom prst="rect">
            <a:avLst/>
          </a:prstGeom>
          <a:noFill/>
          <a:ln w="9525">
            <a:noFill/>
            <a:miter lim="800000"/>
            <a:headEnd/>
            <a:tailEnd/>
          </a:ln>
        </p:spPr>
        <p:txBody>
          <a:bodyPr anchor="ctr"/>
          <a:lstStyle/>
          <a:p>
            <a:pPr eaLnBrk="1" hangingPunct="1"/>
            <a:r>
              <a:rPr lang="en-US" sz="2400" b="1">
                <a:solidFill>
                  <a:schemeClr val="folHlink"/>
                </a:solidFill>
                <a:latin typeface="Times New Roman" panose="02020603050405020304" pitchFamily="18" charset="0"/>
                <a:cs typeface="Times New Roman" panose="02020603050405020304" pitchFamily="18" charset="0"/>
              </a:rPr>
              <a:t>3. Dựa vào những câu trả lời trên, viết một đoạn từ 3 đến 5 câu về ảnh Bác Hồ.</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272"/>
                                        </p:tgtEl>
                                        <p:attrNameLst>
                                          <p:attrName>style.visibility</p:attrName>
                                        </p:attrNameLst>
                                      </p:cBhvr>
                                      <p:to>
                                        <p:strVal val="visible"/>
                                      </p:to>
                                    </p:set>
                                    <p:animEffect transition="in" filter="dissolve">
                                      <p:cBhvr>
                                        <p:cTn id="7" dur="500"/>
                                        <p:tgtEl>
                                          <p:spTgt spid="112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271"/>
                                        </p:tgtEl>
                                        <p:attrNameLst>
                                          <p:attrName>style.visibility</p:attrName>
                                        </p:attrNameLst>
                                      </p:cBhvr>
                                      <p:to>
                                        <p:strVal val="visible"/>
                                      </p:to>
                                    </p:set>
                                    <p:animEffect transition="in" filter="dissolve">
                                      <p:cBhvr>
                                        <p:cTn id="12" dur="500"/>
                                        <p:tgtEl>
                                          <p:spTgt spid="112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1" grpId="0"/>
      <p:bldP spid="11272" grpId="0"/>
    </p:bld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Stream</Template>
  <TotalTime>129</TotalTime>
  <Words>259</Words>
  <Application>Microsoft Office PowerPoint</Application>
  <PresentationFormat>On-screen Show (4:3)</PresentationFormat>
  <Paragraphs>22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Stream</vt:lpstr>
      <vt:lpstr>Tập Làm Văn</vt:lpstr>
      <vt:lpstr>Tập làm văn </vt:lpstr>
      <vt:lpstr>Tập làm văn </vt:lpstr>
      <vt:lpstr>Tập làm văn </vt:lpstr>
    </vt:vector>
  </TitlesOfParts>
  <Company>friendly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KÍNH CHÀO QUÝ THẦY CÔ</dc:title>
  <dc:creator>not</dc:creator>
  <cp:lastModifiedBy>MSTTPC1</cp:lastModifiedBy>
  <cp:revision>12</cp:revision>
  <dcterms:created xsi:type="dcterms:W3CDTF">2010-04-15T14:17:33Z</dcterms:created>
  <dcterms:modified xsi:type="dcterms:W3CDTF">2020-06-12T08:24:40Z</dcterms:modified>
</cp:coreProperties>
</file>