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2"/>
  </p:notesMasterIdLst>
  <p:sldIdLst>
    <p:sldId id="283" r:id="rId2"/>
    <p:sldId id="259" r:id="rId3"/>
    <p:sldId id="282" r:id="rId4"/>
    <p:sldId id="271" r:id="rId5"/>
    <p:sldId id="284" r:id="rId6"/>
    <p:sldId id="260" r:id="rId7"/>
    <p:sldId id="267" r:id="rId8"/>
    <p:sldId id="273" r:id="rId9"/>
    <p:sldId id="274" r:id="rId10"/>
    <p:sldId id="269" r:id="rId11"/>
    <p:sldId id="270" r:id="rId12"/>
    <p:sldId id="272" r:id="rId13"/>
    <p:sldId id="275" r:id="rId14"/>
    <p:sldId id="261" r:id="rId15"/>
    <p:sldId id="262" r:id="rId16"/>
    <p:sldId id="278" r:id="rId17"/>
    <p:sldId id="279" r:id="rId18"/>
    <p:sldId id="280" r:id="rId19"/>
    <p:sldId id="281" r:id="rId20"/>
    <p:sldId id="263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FF"/>
    <a:srgbClr val="009900"/>
    <a:srgbClr val="FF0000"/>
    <a:srgbClr val="6699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C902D-F0FA-4986-90CF-7F4058EEA53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7B00A-76FC-4A62-A07A-613A13497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7B00A-76FC-4A62-A07A-613A13497C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51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9AA989-F3D0-490A-BAA2-CD546D2834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0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75445E-E5EE-4763-B87F-AFB98B023A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5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4A462C-352B-40B1-9353-793E1A17EA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32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15F43-6E68-4D9B-9D0A-AE71EC205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4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56FFE5-975B-445E-B840-84BABF47AC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7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10F371-7B07-4881-BF83-4BDD9A070B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7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EF692-2BF5-433A-ACE7-7C9807E445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5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94068-9EAA-46A2-8D0F-A5A4BAA2C6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02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33EA58-B48A-4225-8015-2932A1B14D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8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12BC9A-F448-4662-B5DC-7C88A694C5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17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AEAE34-3324-48E3-B3B9-5D1487F4DA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BCA6D1-C838-4B86-929D-2B064F6599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3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296F3D-C608-4C35-AD86-D611BF87D2E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28600" y="1371600"/>
            <a:ext cx="83820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>
                <a:latin typeface="Times New Roman" pitchFamily="18" charset="0"/>
                <a:cs typeface="Times New Roman" pitchFamily="18" charset="0"/>
              </a:rPr>
            </a:b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b="1" dirty="0">
                <a:latin typeface="Times New Roman" pitchFamily="18" charset="0"/>
                <a:cs typeface="Times New Roman" pitchFamily="18" charset="0"/>
              </a:rPr>
            </a:b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71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22098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4572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50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28600" y="774510"/>
            <a:ext cx="8458200" cy="1447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d)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ba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văn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trên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nào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miêu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tả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loài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cây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nào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miêu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tả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cái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cây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cụ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thể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2590800"/>
            <a:ext cx="9372600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200" dirty="0">
                <a:solidFill>
                  <a:srgbClr val="0000CC"/>
                </a:solidFill>
              </a:rPr>
              <a:t>-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</a:rPr>
              <a:t>Bài</a:t>
            </a:r>
            <a:r>
              <a:rPr lang="en-US" sz="3200" dirty="0" smtClean="0">
                <a:solidFill>
                  <a:srgbClr val="0000CC"/>
                </a:solidFill>
              </a:rPr>
              <a:t> “</a:t>
            </a:r>
            <a:r>
              <a:rPr lang="en-US" sz="3200" b="1" i="1" dirty="0" err="1" smtClean="0">
                <a:solidFill>
                  <a:srgbClr val="009900"/>
                </a:solidFill>
              </a:rPr>
              <a:t>Sầu</a:t>
            </a:r>
            <a:r>
              <a:rPr lang="en-US" sz="3200" b="1" i="1" dirty="0" smtClean="0">
                <a:solidFill>
                  <a:srgbClr val="009900"/>
                </a:solidFill>
              </a:rPr>
              <a:t> </a:t>
            </a:r>
            <a:r>
              <a:rPr lang="en-US" sz="3200" b="1" i="1" dirty="0" err="1" smtClean="0">
                <a:solidFill>
                  <a:srgbClr val="009900"/>
                </a:solidFill>
              </a:rPr>
              <a:t>riêng</a:t>
            </a:r>
            <a:r>
              <a:rPr lang="en-US" sz="3200" b="1" i="1" dirty="0" smtClean="0">
                <a:solidFill>
                  <a:srgbClr val="002060"/>
                </a:solidFill>
              </a:rPr>
              <a:t>”, “</a:t>
            </a:r>
            <a:r>
              <a:rPr lang="en-US" sz="3200" b="1" i="1" dirty="0" err="1" smtClean="0">
                <a:solidFill>
                  <a:srgbClr val="009900"/>
                </a:solidFill>
              </a:rPr>
              <a:t>Bãi</a:t>
            </a:r>
            <a:r>
              <a:rPr lang="en-US" sz="3200" b="1" i="1" dirty="0" smtClean="0">
                <a:solidFill>
                  <a:srgbClr val="009900"/>
                </a:solidFill>
              </a:rPr>
              <a:t> </a:t>
            </a:r>
            <a:r>
              <a:rPr lang="en-US" sz="3200" b="1" i="1" dirty="0" err="1" smtClean="0">
                <a:solidFill>
                  <a:srgbClr val="009900"/>
                </a:solidFill>
              </a:rPr>
              <a:t>ngô</a:t>
            </a:r>
            <a:r>
              <a:rPr lang="en-US" sz="3200" b="1" i="1" dirty="0" smtClean="0">
                <a:solidFill>
                  <a:srgbClr val="002060"/>
                </a:solidFill>
              </a:rPr>
              <a:t>” </a:t>
            </a:r>
            <a:r>
              <a:rPr lang="en-US" sz="3200" b="1" i="1" dirty="0">
                <a:solidFill>
                  <a:srgbClr val="0000CC"/>
                </a:solidFill>
              </a:rPr>
              <a:t>: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miêu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tả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một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loài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cây</a:t>
            </a:r>
            <a:endParaRPr lang="en-US" sz="3200" dirty="0">
              <a:solidFill>
                <a:srgbClr val="0000CC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sz="3200" dirty="0">
                <a:solidFill>
                  <a:srgbClr val="0000CC"/>
                </a:solidFill>
              </a:rPr>
              <a:t>- </a:t>
            </a:r>
            <a:r>
              <a:rPr lang="en-US" sz="3200" dirty="0" err="1" smtClean="0">
                <a:solidFill>
                  <a:srgbClr val="0000CC"/>
                </a:solidFill>
              </a:rPr>
              <a:t>Bài</a:t>
            </a:r>
            <a:r>
              <a:rPr lang="en-US" sz="3200" dirty="0" smtClean="0">
                <a:solidFill>
                  <a:srgbClr val="0000CC"/>
                </a:solidFill>
              </a:rPr>
              <a:t> “</a:t>
            </a:r>
            <a:r>
              <a:rPr lang="en-US" sz="3200" b="1" i="1" dirty="0" err="1" smtClean="0">
                <a:solidFill>
                  <a:srgbClr val="009900"/>
                </a:solidFill>
              </a:rPr>
              <a:t>Cây</a:t>
            </a:r>
            <a:r>
              <a:rPr lang="en-US" sz="3200" b="1" i="1" dirty="0" smtClean="0">
                <a:solidFill>
                  <a:srgbClr val="009900"/>
                </a:solidFill>
              </a:rPr>
              <a:t> </a:t>
            </a:r>
            <a:r>
              <a:rPr lang="en-US" sz="3200" b="1" i="1" dirty="0" err="1" smtClean="0">
                <a:solidFill>
                  <a:srgbClr val="009900"/>
                </a:solidFill>
              </a:rPr>
              <a:t>gạo</a:t>
            </a:r>
            <a:r>
              <a:rPr lang="en-US" sz="3200" b="1" i="1" dirty="0" smtClean="0">
                <a:solidFill>
                  <a:srgbClr val="002060"/>
                </a:solidFill>
              </a:rPr>
              <a:t>” </a:t>
            </a:r>
            <a:r>
              <a:rPr lang="en-US" sz="3200" b="1" i="1" dirty="0">
                <a:solidFill>
                  <a:srgbClr val="0000CC"/>
                </a:solidFill>
              </a:rPr>
              <a:t>: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miêu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tả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một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cái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cây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cụ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thể</a:t>
            </a:r>
            <a:r>
              <a:rPr lang="en-US" sz="3200" dirty="0">
                <a:solidFill>
                  <a:srgbClr val="0000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287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706467"/>
            <a:ext cx="8839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endParaRPr lang="en-US" sz="32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US" sz="32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060136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536641"/>
            <a:ext cx="89415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miểu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24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600200"/>
            <a:ext cx="7315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36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6858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40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28600" y="533400"/>
            <a:ext cx="838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>
                <a:latin typeface="VNI-Times" pitchFamily="2" charset="0"/>
              </a:rPr>
              <a:t>  </a:t>
            </a:r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282054" y="3327241"/>
            <a:ext cx="91440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400" dirty="0">
                <a:solidFill>
                  <a:srgbClr val="0000CC"/>
                </a:solidFill>
              </a:rPr>
              <a:t>+ </a:t>
            </a:r>
            <a:r>
              <a:rPr lang="en-US" sz="3400" dirty="0" err="1">
                <a:solidFill>
                  <a:srgbClr val="0000CC"/>
                </a:solidFill>
              </a:rPr>
              <a:t>Tả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một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loài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cây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chú</a:t>
            </a:r>
            <a:r>
              <a:rPr lang="en-US" sz="3400" dirty="0">
                <a:solidFill>
                  <a:srgbClr val="0000CC"/>
                </a:solidFill>
              </a:rPr>
              <a:t> ý </a:t>
            </a:r>
            <a:r>
              <a:rPr lang="en-US" sz="3400" dirty="0" err="1">
                <a:solidFill>
                  <a:srgbClr val="0000CC"/>
                </a:solidFill>
              </a:rPr>
              <a:t>đặc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điểm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phân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biệt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giữa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loài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cây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này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và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loài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cây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khác</a:t>
            </a:r>
            <a:r>
              <a:rPr lang="en-US" sz="3400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45660" y="4592089"/>
            <a:ext cx="89916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400" dirty="0">
                <a:solidFill>
                  <a:srgbClr val="0000CC"/>
                </a:solidFill>
              </a:rPr>
              <a:t>+ </a:t>
            </a:r>
            <a:r>
              <a:rPr lang="en-US" sz="3400" dirty="0" err="1">
                <a:solidFill>
                  <a:srgbClr val="0000CC"/>
                </a:solidFill>
              </a:rPr>
              <a:t>Tả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một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cây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cụ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thể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chú</a:t>
            </a:r>
            <a:r>
              <a:rPr lang="en-US" sz="3400" dirty="0">
                <a:solidFill>
                  <a:srgbClr val="0000CC"/>
                </a:solidFill>
              </a:rPr>
              <a:t> ý </a:t>
            </a:r>
            <a:r>
              <a:rPr lang="en-US" sz="3400" dirty="0" err="1">
                <a:solidFill>
                  <a:srgbClr val="0000CC"/>
                </a:solidFill>
              </a:rPr>
              <a:t>đặc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điểm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riêng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biệt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của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loài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cây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đó</a:t>
            </a:r>
            <a:r>
              <a:rPr lang="en-US" sz="3400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97976" y="533400"/>
            <a:ext cx="8839200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sz="3400" dirty="0" err="1" smtClean="0">
                <a:solidFill>
                  <a:srgbClr val="FF0000"/>
                </a:solidFill>
              </a:rPr>
              <a:t>Kết</a:t>
            </a:r>
            <a:r>
              <a:rPr lang="en-US" sz="3400" dirty="0" smtClean="0">
                <a:solidFill>
                  <a:srgbClr val="FF0000"/>
                </a:solidFill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</a:rPr>
              <a:t>luận</a:t>
            </a:r>
            <a:r>
              <a:rPr lang="en-US" sz="3400" dirty="0" smtClean="0">
                <a:solidFill>
                  <a:srgbClr val="FF0000"/>
                </a:solidFill>
              </a:rPr>
              <a:t>: </a:t>
            </a:r>
            <a:r>
              <a:rPr lang="en-US" sz="3400" dirty="0" err="1">
                <a:solidFill>
                  <a:srgbClr val="0000CC"/>
                </a:solidFill>
              </a:rPr>
              <a:t>Khi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quan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sát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một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cây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để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tả</a:t>
            </a:r>
            <a:r>
              <a:rPr lang="en-US" sz="3400" dirty="0">
                <a:solidFill>
                  <a:srgbClr val="0000CC"/>
                </a:solidFill>
              </a:rPr>
              <a:t>, ta </a:t>
            </a:r>
            <a:r>
              <a:rPr lang="en-US" sz="3400" dirty="0" err="1">
                <a:solidFill>
                  <a:srgbClr val="0000CC"/>
                </a:solidFill>
              </a:rPr>
              <a:t>có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thể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quan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sát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từng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bộ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phận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của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cây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hoặc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quan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sát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từng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thời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kì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phát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triển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của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cây</a:t>
            </a:r>
            <a:r>
              <a:rPr lang="en-US" sz="3400" dirty="0">
                <a:solidFill>
                  <a:srgbClr val="0000CC"/>
                </a:solidFill>
              </a:rPr>
              <a:t> ; </a:t>
            </a:r>
            <a:r>
              <a:rPr lang="en-US" sz="3400" dirty="0" err="1">
                <a:solidFill>
                  <a:srgbClr val="0000CC"/>
                </a:solidFill>
              </a:rPr>
              <a:t>kết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hợp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các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giác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quan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để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quan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sát</a:t>
            </a:r>
            <a:r>
              <a:rPr lang="en-US" sz="3400" dirty="0">
                <a:solidFill>
                  <a:srgbClr val="0000CC"/>
                </a:solidFill>
              </a:rPr>
              <a:t> ; </a:t>
            </a:r>
            <a:r>
              <a:rPr lang="en-US" sz="3400" dirty="0" err="1">
                <a:solidFill>
                  <a:srgbClr val="0000CC"/>
                </a:solidFill>
              </a:rPr>
              <a:t>sử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dụng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các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hình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ảnh</a:t>
            </a:r>
            <a:r>
              <a:rPr lang="en-US" sz="3400" dirty="0">
                <a:solidFill>
                  <a:srgbClr val="0000CC"/>
                </a:solidFill>
              </a:rPr>
              <a:t> so </a:t>
            </a:r>
            <a:r>
              <a:rPr lang="en-US" sz="3400" dirty="0" err="1">
                <a:solidFill>
                  <a:srgbClr val="0000CC"/>
                </a:solidFill>
              </a:rPr>
              <a:t>sánh</a:t>
            </a:r>
            <a:r>
              <a:rPr lang="en-US" sz="3400" dirty="0">
                <a:solidFill>
                  <a:srgbClr val="0000CC"/>
                </a:solidFill>
              </a:rPr>
              <a:t>, </a:t>
            </a:r>
            <a:r>
              <a:rPr lang="en-US" sz="3400" dirty="0" err="1">
                <a:solidFill>
                  <a:srgbClr val="0000CC"/>
                </a:solidFill>
              </a:rPr>
              <a:t>nhân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hóa</a:t>
            </a:r>
            <a:r>
              <a:rPr lang="en-US" sz="3400" dirty="0">
                <a:solidFill>
                  <a:srgbClr val="0000CC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52400" y="304800"/>
            <a:ext cx="9144000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22522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172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1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453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381000" y="1540596"/>
            <a:ext cx="8077200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00CC"/>
                </a:solidFill>
                <a:latin typeface="VNI-Helve" pitchFamily="2" charset="0"/>
              </a:rPr>
              <a:t>1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Sầu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spcBef>
                <a:spcPct val="50000"/>
              </a:spcBef>
              <a:buFontTx/>
              <a:buAutoNum type="alphaLcPeriod"/>
            </a:pP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3000" y="214952"/>
            <a:ext cx="6553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b="1" dirty="0">
              <a:solidFill>
                <a:srgbClr val="0000CC"/>
              </a:solidFill>
            </a:endParaRP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cối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457200" y="685800"/>
            <a:ext cx="91440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600" dirty="0" smtClean="0">
                <a:solidFill>
                  <a:srgbClr val="0000CC"/>
                </a:solidFill>
                <a:latin typeface="VNI-Helve" pitchFamily="2" charset="0"/>
              </a:rPr>
              <a:t>: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endParaRPr lang="en-US" sz="26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bang ở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to.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endParaRPr lang="en-US" sz="26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26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lồ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nhô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endParaRPr lang="en-US" sz="26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nâu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xỉn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sần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sùi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cóc</a:t>
            </a:r>
            <a:endParaRPr lang="en-US" sz="26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um,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rượi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thổi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qua,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rung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rinh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endParaRPr lang="en-US" sz="26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chùm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chen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endParaRPr lang="en-US" sz="26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lích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rích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vòm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endParaRPr lang="en-US" sz="26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bang chin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lấp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ló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kẽ</a:t>
            </a:r>
            <a:r>
              <a:rPr lang="en-US" sz="2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endParaRPr lang="en-US" sz="2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47533" y="2322394"/>
            <a:ext cx="89415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miểu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47533" y="838200"/>
            <a:ext cx="8458200" cy="1447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d.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Trong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ba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bài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văn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trên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,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bài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nào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miêu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tả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một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loài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cây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,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bài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nào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miêu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tả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một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cái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cây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cụ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thể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8552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911976"/>
              </p:ext>
            </p:extLst>
          </p:nvPr>
        </p:nvGraphicFramePr>
        <p:xfrm>
          <a:off x="228600" y="838200"/>
          <a:ext cx="8610600" cy="4810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7550"/>
                <a:gridCol w="2635250"/>
                <a:gridCol w="2895600"/>
                <a:gridCol w="2362200"/>
              </a:tblGrid>
              <a:tr h="6959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TT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Sầu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riêng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Bãi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ngô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gạo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Tả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bao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quát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và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nói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lên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nét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đặc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sắc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của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sầu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riêng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ngô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từ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lúc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nhỏ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đến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lúc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trưởng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thành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gạo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vào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mùa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hoa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Hoa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và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trái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sầu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riêng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ngô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ra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hoa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và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bắp</a:t>
                      </a:r>
                      <a:r>
                        <a:rPr lang="en-US" sz="2800" baseline="0" dirty="0" smtClean="0"/>
                        <a:t> non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gạo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lúc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mùa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hoa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Thân</a:t>
                      </a:r>
                      <a:r>
                        <a:rPr lang="en-US" sz="2800" dirty="0" smtClean="0"/>
                        <a:t>, </a:t>
                      </a:r>
                      <a:r>
                        <a:rPr lang="en-US" sz="2800" dirty="0" err="1" smtClean="0"/>
                        <a:t>cành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lá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dáng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sầu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riêng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ngô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vào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lúc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thu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hoạch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gạo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lúc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quả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đã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già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86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6"/>
          <p:cNvSpPr>
            <a:spLocks noGrp="1" noChangeArrowheads="1"/>
          </p:cNvSpPr>
          <p:nvPr>
            <p:ph type="title"/>
          </p:nvPr>
        </p:nvSpPr>
        <p:spPr>
          <a:xfrm>
            <a:off x="457729" y="457200"/>
            <a:ext cx="8228542" cy="13716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0000FF"/>
                </a:solidFill>
              </a:rPr>
              <a:t>a.</a:t>
            </a:r>
          </a:p>
        </p:txBody>
      </p:sp>
      <p:graphicFrame>
        <p:nvGraphicFramePr>
          <p:cNvPr id="35879" name="Group 3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441857"/>
              </p:ext>
            </p:extLst>
          </p:nvPr>
        </p:nvGraphicFramePr>
        <p:xfrm>
          <a:off x="457729" y="2362200"/>
          <a:ext cx="8228542" cy="2605406"/>
        </p:xfrm>
        <a:graphic>
          <a:graphicData uri="http://schemas.openxmlformats.org/drawingml/2006/table">
            <a:tbl>
              <a:tblPr/>
              <a:tblGrid>
                <a:gridCol w="1752375"/>
                <a:gridCol w="3047608"/>
                <a:gridCol w="3428559"/>
              </a:tblGrid>
              <a:tr h="576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Bài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văn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91428" marR="914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Quan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sát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từng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bộ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phận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của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cây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Quan sát từng thời kì phát triển của cây</a:t>
                      </a: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Sầu riêng</a:t>
                      </a:r>
                    </a:p>
                  </a:txBody>
                  <a:tcPr marL="91428" marR="914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           </a:t>
                      </a: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Bãi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ngô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91428" marR="914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        </a:t>
                      </a: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Cây gạo</a:t>
                      </a:r>
                    </a:p>
                  </a:txBody>
                  <a:tcPr marL="91428" marR="914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        </a:t>
                      </a: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76" name="Text Box 36"/>
          <p:cNvSpPr txBox="1">
            <a:spLocks noChangeArrowheads="1"/>
          </p:cNvSpPr>
          <p:nvPr/>
        </p:nvSpPr>
        <p:spPr bwMode="auto">
          <a:xfrm>
            <a:off x="3352800" y="3200400"/>
            <a:ext cx="76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>
                <a:latin typeface="Arial" charset="0"/>
              </a:rPr>
              <a:t>+</a:t>
            </a:r>
          </a:p>
        </p:txBody>
      </p:sp>
      <p:sp>
        <p:nvSpPr>
          <p:cNvPr id="35877" name="Text Box 37"/>
          <p:cNvSpPr txBox="1">
            <a:spLocks noChangeArrowheads="1"/>
          </p:cNvSpPr>
          <p:nvPr/>
        </p:nvSpPr>
        <p:spPr bwMode="auto">
          <a:xfrm>
            <a:off x="6262159" y="3200400"/>
            <a:ext cx="76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dirty="0">
                <a:latin typeface="Arial" charset="0"/>
              </a:rPr>
              <a:t>+</a:t>
            </a:r>
          </a:p>
        </p:txBody>
      </p:sp>
      <p:sp>
        <p:nvSpPr>
          <p:cNvPr id="7" name="Text Box 38"/>
          <p:cNvSpPr txBox="1">
            <a:spLocks noChangeArrowheads="1"/>
          </p:cNvSpPr>
          <p:nvPr/>
        </p:nvSpPr>
        <p:spPr bwMode="auto">
          <a:xfrm>
            <a:off x="6262159" y="4343400"/>
            <a:ext cx="76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184204796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76" grpId="0"/>
      <p:bldP spid="35877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381000" y="2057400"/>
            <a:ext cx="86106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Sầu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endParaRPr lang="en-US" sz="36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533400"/>
            <a:ext cx="807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824423"/>
              </p:ext>
            </p:extLst>
          </p:nvPr>
        </p:nvGraphicFramePr>
        <p:xfrm>
          <a:off x="495300" y="1600200"/>
          <a:ext cx="83820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209800"/>
                <a:gridCol w="4953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Sầu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riêng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endParaRPr lang="en-US" sz="2400" baseline="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Khứu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endParaRPr lang="en-US" sz="2400" baseline="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cành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endParaRPr lang="en-US" sz="2400" baseline="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thơm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trái</a:t>
                      </a:r>
                      <a:endParaRPr lang="en-US" sz="2400" baseline="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ngậy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sầu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riêng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Bãi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endParaRPr lang="en-US" sz="240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Thính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hoạch</a:t>
                      </a:r>
                      <a:endParaRPr lang="en-US" sz="2400" baseline="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hót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vòm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endParaRPr lang="en-US" sz="240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Thính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mùa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hết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mùa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già</a:t>
                      </a:r>
                      <a:endParaRPr lang="en-US" sz="2400" baseline="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hú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gọi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mùa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3810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07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28934" y="228600"/>
            <a:ext cx="76006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42415" y="990600"/>
            <a:ext cx="8686800" cy="56388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sz="36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br>
              <a:rPr lang="en-US" sz="36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sầu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riêng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4000" b="1" kern="0" dirty="0" smtClean="0">
                <a:solidFill>
                  <a:srgbClr val="0000FF"/>
                </a:solidFill>
              </a:rPr>
              <a:t>        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Hoa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sầu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riêng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ngan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ngát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hương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cau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hương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bưởi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	  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Cánh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hoa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nhỏ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vảy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cá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hao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hao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giống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cánh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sen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con.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Trái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lủng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lẳng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dưới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cành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trông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tổ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kiến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Bãi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ngô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4000" b="1" kern="0" dirty="0" smtClean="0">
                <a:solidFill>
                  <a:srgbClr val="0000FF"/>
                </a:solidFill>
              </a:rPr>
              <a:t>	 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ngô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lúc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nhỏ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lấm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tấm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mạ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non.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	  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Búp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kết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nhung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phấn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	  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Hoa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ngô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xơ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xác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cỏ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may.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gạo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	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	 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Cánh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hoa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gạo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đỏ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rực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quay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tít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chong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chóng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Qủa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đầu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thon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vút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con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thoi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treo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rung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rinh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hàng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ngàn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nồi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cơm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gạo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mới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28515" y="9906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89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533400" y="381000"/>
            <a:ext cx="8229600" cy="5943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 kern="0" dirty="0" smtClean="0">
                <a:latin typeface="Times New Roman" panose="02020603050405020304" pitchFamily="18" charset="0"/>
              </a:rPr>
              <a:t>				</a:t>
            </a:r>
            <a:r>
              <a:rPr lang="en-US" sz="36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sz="36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hoá</a:t>
            </a:r>
            <a:r>
              <a:rPr lang="en-US" sz="36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         </a:t>
            </a:r>
            <a:r>
              <a:rPr lang="en-US" sz="2800" b="1" kern="0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Bài</a:t>
            </a:r>
            <a:r>
              <a:rPr lang="en-US" sz="2800" b="1" kern="0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kern="0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Bãi</a:t>
            </a:r>
            <a:r>
              <a:rPr lang="en-US" sz="2800" b="1" kern="0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kern="0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ngô</a:t>
            </a:r>
            <a:r>
              <a:rPr lang="en-US" sz="2800" b="1" kern="0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Búp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ngô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non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núp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cuống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lá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Bắp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ngô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chờ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tay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đến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bẻ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		</a:t>
            </a:r>
            <a:r>
              <a:rPr lang="en-US" sz="2800" b="1" kern="0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Bài</a:t>
            </a:r>
            <a:r>
              <a:rPr lang="en-US" sz="2800" b="1" kern="0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kern="0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Cây</a:t>
            </a:r>
            <a:r>
              <a:rPr lang="en-US" sz="2800" b="1" kern="0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kern="0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gạo</a:t>
            </a:r>
            <a:r>
              <a:rPr lang="en-US" sz="2800" b="1" kern="0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múi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bông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gạo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nở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đều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nồi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cơm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đội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vung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mà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cười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gạo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già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mỗi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trở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lại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tuổi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xuân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gạo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trở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nên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dáng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vẻ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trầm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đứng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im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cao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lớn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hiền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lành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287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66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6&quot;/&gt;&lt;property id=&quot;20307&quot; value=&quot;263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object type=&quot;3&quot; unique_id=&quot;10012&quot;&gt;&lt;property id=&quot;20148&quot; value=&quot;5&quot;/&gt;&lt;property id=&quot;20300&quot; value=&quot;Slide 9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927</Words>
  <Application>Microsoft Office PowerPoint</Application>
  <PresentationFormat>On-screen Show (4:3)</PresentationFormat>
  <Paragraphs>107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VNI-Helve</vt:lpstr>
      <vt:lpstr>VNI-Times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AQ</dc:creator>
  <cp:lastModifiedBy>Windows User</cp:lastModifiedBy>
  <cp:revision>34</cp:revision>
  <cp:lastPrinted>1601-01-01T00:00:00Z</cp:lastPrinted>
  <dcterms:created xsi:type="dcterms:W3CDTF">1601-01-01T00:00:00Z</dcterms:created>
  <dcterms:modified xsi:type="dcterms:W3CDTF">2020-04-24T05:49:41Z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