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08060-4EEB-4A27-8FC1-E00D9FD06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C71F7-D6CC-4C81-B52D-1F1DA949C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116BA-C8D1-405D-8A0C-496D21E24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1396E-4632-40C8-9D7F-359EE71D7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16622-9317-4157-8E6D-B1264443A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83D54-45AA-4450-BA9A-94421D7C6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066C9-BDE7-4F9D-9362-334E091BE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6D039-474E-4B43-BF0B-DC532F256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82712-07EC-4D16-A664-57499DD0A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6627A-5915-4324-AC02-6B710162E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A2E1F-0E24-4C89-B27D-13F704724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31127CF-C837-41FC-8C54-8929C7C7C9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053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852488" y="3633788"/>
            <a:ext cx="7439025" cy="1090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TẬP: CÁC SỐ ĐẾN 100</a:t>
            </a:r>
          </a:p>
        </p:txBody>
      </p:sp>
      <p:pic>
        <p:nvPicPr>
          <p:cNvPr id="2060" name="Picture 12" descr="springtime_sun_h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76400" y="228600"/>
            <a:ext cx="647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 </a:t>
            </a:r>
            <a:endParaRPr lang="en-US" altLang="en-US" sz="2800"/>
          </a:p>
          <a:p>
            <a:pPr algn="ctr" eaLnBrk="1" hangingPunct="1"/>
            <a:r>
              <a:rPr lang="en-US" altLang="en-US" sz="2800"/>
              <a:t>Toán</a:t>
            </a:r>
          </a:p>
        </p:txBody>
      </p:sp>
      <p:pic>
        <p:nvPicPr>
          <p:cNvPr id="3078" name="Picture 18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428875" y="1600200"/>
            <a:ext cx="4286250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cũ: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962400" y="30480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/>
              <a:t>1 + 6 =</a:t>
            </a:r>
          </a:p>
          <a:p>
            <a:pPr eaLnBrk="1" hangingPunct="1"/>
            <a:r>
              <a:rPr lang="en-US" altLang="en-US" sz="2800"/>
              <a:t>7 – 1 =</a:t>
            </a:r>
          </a:p>
          <a:p>
            <a:pPr eaLnBrk="1" hangingPunct="1"/>
            <a:r>
              <a:rPr lang="en-US" altLang="en-US" sz="2800"/>
              <a:t>7 – 6 =</a:t>
            </a:r>
            <a:endParaRPr lang="en-US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477000" y="30480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/>
              <a:t>4 + 2 =</a:t>
            </a:r>
          </a:p>
          <a:p>
            <a:pPr eaLnBrk="1" hangingPunct="1"/>
            <a:r>
              <a:rPr lang="en-US" altLang="en-US" sz="2800"/>
              <a:t>6 – 4 =</a:t>
            </a:r>
          </a:p>
          <a:p>
            <a:pPr eaLnBrk="1" hangingPunct="1"/>
            <a:r>
              <a:rPr lang="en-US" altLang="en-US" sz="2800"/>
              <a:t>6 – 2 =</a:t>
            </a:r>
            <a:endParaRPr lang="en-US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295400" y="30480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/>
              <a:t>5 + 4 =</a:t>
            </a:r>
          </a:p>
          <a:p>
            <a:pPr eaLnBrk="1" hangingPunct="1"/>
            <a:r>
              <a:rPr lang="en-US" altLang="en-US" sz="2800"/>
              <a:t>9 – 5 =</a:t>
            </a:r>
          </a:p>
          <a:p>
            <a:pPr eaLnBrk="1" hangingPunct="1"/>
            <a:r>
              <a:rPr lang="en-US" altLang="en-US" sz="2800"/>
              <a:t>9 – 4 =</a:t>
            </a:r>
            <a:endParaRPr lang="en-US" alt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438400" y="3105150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</a:t>
            </a:r>
            <a:endParaRPr lang="en-US" alt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2438400" y="354806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4</a:t>
            </a:r>
            <a:endParaRPr lang="en-US" alt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438400" y="3962400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5</a:t>
            </a:r>
            <a:endParaRPr lang="en-US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05400" y="4019550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1</a:t>
            </a:r>
            <a:endParaRPr lang="en-US" alt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05400" y="35671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6</a:t>
            </a:r>
            <a:endParaRPr lang="en-US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05400" y="3124200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7</a:t>
            </a:r>
            <a:endParaRPr lang="en-US" alt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620000" y="3990975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4</a:t>
            </a:r>
            <a:endParaRPr lang="en-US" alt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7620000" y="356235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2</a:t>
            </a:r>
            <a:endParaRPr lang="en-US" alt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7620000" y="3138488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 animBg="1"/>
      <p:bldP spid="3081" grpId="0"/>
      <p:bldP spid="3082" grpId="0"/>
      <p:bldP spid="3083" grpId="0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6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52600" y="2286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/>
              <a:t> </a:t>
            </a:r>
            <a:endParaRPr lang="en-US" altLang="en-US" sz="2400"/>
          </a:p>
          <a:p>
            <a:pPr algn="ctr" eaLnBrk="1" hangingPunct="1"/>
            <a:r>
              <a:rPr lang="en-US" altLang="en-US" sz="2400"/>
              <a:t>Toán</a:t>
            </a:r>
          </a:p>
          <a:p>
            <a:pPr algn="ctr" eaLnBrk="1" hangingPunct="1"/>
            <a:r>
              <a:rPr lang="en-US" altLang="en-US" sz="2400"/>
              <a:t>Ôn tập: Các số đến 100</a:t>
            </a:r>
            <a:endParaRPr lang="en-US" altLang="en-US" sz="16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1600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400" b="1"/>
              <a:t>Bài 1. Viết các số:</a:t>
            </a:r>
            <a:endParaRPr lang="en-US" altLang="en-US" sz="1600" b="1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62000" y="22860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400"/>
              <a:t>a) Từ 11 đến 20:………………………………………...</a:t>
            </a:r>
            <a:endParaRPr lang="en-US" altLang="en-US" sz="16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2000" y="29718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400"/>
              <a:t>b) Từ 21 đến 30:………………………………………...</a:t>
            </a:r>
            <a:endParaRPr lang="en-US" altLang="en-US" sz="160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0" y="36576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400"/>
              <a:t>c) Từ 48 đến 54:………………………………………...</a:t>
            </a:r>
            <a:endParaRPr lang="en-US" altLang="en-US" sz="160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62000" y="43434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400"/>
              <a:t>d) Từ 69 đến 78:………………………………………...</a:t>
            </a:r>
            <a:endParaRPr lang="en-US" altLang="en-US" sz="160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62000" y="5029200"/>
            <a:ext cx="8153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400"/>
              <a:t>đ) Từ 89 đến 96:…………………………. …………….</a:t>
            </a:r>
            <a:endParaRPr lang="en-US" altLang="en-US" sz="160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62000" y="5791200"/>
            <a:ext cx="8153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400"/>
              <a:t>e) Từ 91 đến 100:………………………………. ……...</a:t>
            </a:r>
            <a:endParaRPr lang="en-US" altLang="en-US" sz="1600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7272338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20</a:t>
            </a:r>
            <a:endParaRPr lang="en-US" altLang="en-US" sz="1600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7300913" y="5824538"/>
            <a:ext cx="547687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100</a:t>
            </a:r>
            <a:endParaRPr lang="en-US" altLang="en-US" sz="1600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6872288" y="5834063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99</a:t>
            </a:r>
            <a:endParaRPr lang="en-US" altLang="en-US" sz="1600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448425" y="5834063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98</a:t>
            </a:r>
            <a:endParaRPr lang="en-US" altLang="en-US" sz="1600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6034088" y="5838825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97</a:t>
            </a:r>
            <a:endParaRPr lang="en-US" altLang="en-US" sz="1600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610225" y="5838825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96</a:t>
            </a:r>
            <a:endParaRPr lang="en-US" altLang="en-US" sz="1600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181600" y="5834063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95</a:t>
            </a:r>
            <a:endParaRPr lang="en-US" altLang="en-US" sz="1600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4752975" y="5843588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94</a:t>
            </a:r>
            <a:endParaRPr lang="en-US" altLang="en-US" sz="1600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4329113" y="5838825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93</a:t>
            </a:r>
            <a:endParaRPr lang="en-US" altLang="en-US" sz="1600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3886200" y="5838825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92</a:t>
            </a:r>
            <a:endParaRPr lang="en-US" altLang="en-US" sz="1600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3443288" y="5848350"/>
            <a:ext cx="3810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91</a:t>
            </a:r>
            <a:endParaRPr lang="en-US" altLang="en-US" sz="1600"/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3886200" y="4400550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70</a:t>
            </a:r>
            <a:endParaRPr lang="en-US" altLang="en-US" sz="1600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3429000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69</a:t>
            </a:r>
            <a:endParaRPr lang="en-US" altLang="en-US" sz="1600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6481763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96</a:t>
            </a:r>
            <a:endParaRPr lang="en-US" altLang="en-US" sz="1600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057900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/>
              <a:t> </a:t>
            </a:r>
            <a:r>
              <a:rPr lang="en-US" altLang="en-US" sz="2400"/>
              <a:t>95</a:t>
            </a:r>
            <a:endParaRPr lang="en-US" altLang="en-US" sz="1600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638800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94</a:t>
            </a:r>
            <a:endParaRPr lang="en-US" altLang="en-US" sz="1600"/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5214938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93</a:t>
            </a:r>
            <a:endParaRPr lang="en-US" altLang="en-US" sz="1600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4772025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92</a:t>
            </a:r>
            <a:endParaRPr lang="en-US" altLang="en-US" sz="1600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4329113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91</a:t>
            </a:r>
            <a:endParaRPr lang="en-US" altLang="en-US" sz="1600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3886200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90</a:t>
            </a:r>
            <a:endParaRPr lang="en-US" altLang="en-US" sz="1600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3429000" y="5105400"/>
            <a:ext cx="381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89</a:t>
            </a:r>
            <a:endParaRPr lang="en-US" altLang="en-US" sz="1600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3886200" y="3719513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49</a:t>
            </a:r>
            <a:endParaRPr lang="en-US" altLang="en-US" sz="1600"/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3429000" y="3719513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48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7362825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78</a:t>
            </a:r>
            <a:endParaRPr lang="en-US" altLang="en-US" sz="1600"/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6919913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/>
              <a:t>77</a:t>
            </a:r>
            <a:endParaRPr lang="en-US" altLang="en-US" sz="1600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6477000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76</a:t>
            </a:r>
            <a:endParaRPr lang="en-US" altLang="en-US" sz="1600"/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6053138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75</a:t>
            </a:r>
            <a:endParaRPr lang="en-US" altLang="en-US" sz="1600"/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5638800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74</a:t>
            </a:r>
            <a:endParaRPr lang="en-US" altLang="en-US" sz="1600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5200650" y="4400550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73</a:t>
            </a:r>
            <a:endParaRPr lang="en-US" altLang="en-US" sz="1600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4772025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72</a:t>
            </a:r>
            <a:endParaRPr lang="en-US" altLang="en-US" sz="1600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4329113" y="4405313"/>
            <a:ext cx="38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71</a:t>
            </a:r>
            <a:endParaRPr lang="en-US" altLang="en-US" sz="1600"/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3886200" y="3043238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22</a:t>
            </a:r>
            <a:endParaRPr lang="en-US" altLang="en-US" sz="1600"/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3443288" y="3043238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21</a:t>
            </a:r>
            <a:endParaRPr lang="en-US" altLang="en-US" sz="1600"/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6067425" y="3719513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54</a:t>
            </a:r>
            <a:endParaRPr lang="en-US" altLang="en-US" sz="1600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5638800" y="3719513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53</a:t>
            </a:r>
            <a:endParaRPr lang="en-US" altLang="en-US" sz="1600"/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5210175" y="3719513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52</a:t>
            </a:r>
            <a:endParaRPr lang="en-US" altLang="en-US" sz="1600"/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4772025" y="3719513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51</a:t>
            </a:r>
            <a:endParaRPr lang="en-US" altLang="en-US" sz="1600"/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4329113" y="3729038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50</a:t>
            </a:r>
            <a:endParaRPr lang="en-US" altLang="en-US" sz="1600"/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7286625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30</a:t>
            </a:r>
            <a:endParaRPr lang="en-US" altLang="en-US" sz="1600"/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6872288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29</a:t>
            </a:r>
            <a:endParaRPr lang="en-US" altLang="en-US" sz="1600"/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6448425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28</a:t>
            </a:r>
            <a:endParaRPr lang="en-US" altLang="en-US" sz="1600"/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6034088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27</a:t>
            </a:r>
            <a:endParaRPr lang="en-US" altLang="en-US" sz="1600"/>
          </a:p>
        </p:txBody>
      </p:sp>
      <p:sp>
        <p:nvSpPr>
          <p:cNvPr id="4163" name="Rectangle 67"/>
          <p:cNvSpPr>
            <a:spLocks noChangeArrowheads="1"/>
          </p:cNvSpPr>
          <p:nvPr/>
        </p:nvSpPr>
        <p:spPr bwMode="auto">
          <a:xfrm>
            <a:off x="5610225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26</a:t>
            </a:r>
            <a:endParaRPr lang="en-US" altLang="en-US" sz="160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5181600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25</a:t>
            </a:r>
            <a:endParaRPr lang="en-US" altLang="en-US" sz="1600"/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4767263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24</a:t>
            </a:r>
            <a:endParaRPr lang="en-US" altLang="en-US" sz="1600"/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4329113" y="303371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23</a:t>
            </a:r>
            <a:endParaRPr lang="en-US" altLang="en-US" sz="1600"/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4310063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13</a:t>
            </a:r>
            <a:endParaRPr lang="en-US" altLang="en-US" sz="1600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3871913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12</a:t>
            </a:r>
            <a:endParaRPr lang="en-US" altLang="en-US" sz="1600"/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3429000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11</a:t>
            </a:r>
            <a:endParaRPr lang="en-US" altLang="en-US" sz="1600"/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5576888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16</a:t>
            </a:r>
            <a:endParaRPr lang="en-US" altLang="en-US" sz="1600"/>
          </a:p>
        </p:txBody>
      </p: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5153025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15</a:t>
            </a:r>
            <a:endParaRPr lang="en-US" altLang="en-US" sz="1600"/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4738688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14</a:t>
            </a:r>
            <a:endParaRPr lang="en-US" altLang="en-US" sz="1600"/>
          </a:p>
        </p:txBody>
      </p:sp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6005513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17</a:t>
            </a:r>
            <a:endParaRPr lang="en-US" altLang="en-US" sz="1600"/>
          </a:p>
        </p:txBody>
      </p: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19</a:t>
            </a:r>
            <a:endParaRPr lang="en-US" altLang="en-US" sz="1600"/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6434138" y="234791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18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9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 tmFilter="0,0; .5, 1; 1, 1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 tmFilter="0,0; .5, 1; 1, 1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 tmFilter="0,0; .5, 1; 1, 1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 tmFilter="0,0; .5, 1; 1, 1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 tmFilter="0,0; .5, 1; 1, 1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 tmFilter="0,0; .5, 1; 1, 1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 tmFilter="0,0; .5, 1; 1, 1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 tmFilter="0,0; .5, 1; 1, 1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 tmFilter="0,0; .5, 1; 1, 1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 tmFilter="0,0; .5, 1; 1, 1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 tmFilter="0,0; .5, 1; 1, 1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 tmFilter="0,0; .5, 1; 1, 1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 tmFilter="0,0; .5, 1; 1, 1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 tmFilter="0,0; .5, 1; 1, 1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 tmFilter="0,0; .5, 1; 1, 1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 tmFilter="0,0; .5, 1; 1, 1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 tmFilter="0,0; .5, 1; 1, 1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 tmFilter="0,0; .5, 1; 1, 1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4104" grpId="0"/>
      <p:bldP spid="4105" grpId="0"/>
      <p:bldP spid="4106" grpId="0"/>
      <p:bldP spid="4107" grpId="0"/>
      <p:bldP spid="4108" grpId="0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2" grpId="0" animBg="1"/>
      <p:bldP spid="4163" grpId="0" animBg="1"/>
      <p:bldP spid="4164" grpId="0" animBg="1"/>
      <p:bldP spid="4165" grpId="0" animBg="1"/>
      <p:bldP spid="4166" grpId="0" animBg="1"/>
      <p:bldP spid="4167" grpId="0" animBg="1"/>
      <p:bldP spid="4168" grpId="0" animBg="1"/>
      <p:bldP spid="4169" grpId="0" animBg="1"/>
      <p:bldP spid="4170" grpId="0" animBg="1"/>
      <p:bldP spid="4171" grpId="0" animBg="1"/>
      <p:bldP spid="4172" grpId="0" animBg="1"/>
      <p:bldP spid="4173" grpId="0" animBg="1"/>
      <p:bldP spid="4174" grpId="0" animBg="1"/>
      <p:bldP spid="4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19200" y="228600"/>
            <a:ext cx="739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 </a:t>
            </a:r>
            <a:endParaRPr lang="en-US" altLang="en-US" sz="2800"/>
          </a:p>
          <a:p>
            <a:pPr algn="ctr" eaLnBrk="1" hangingPunct="1"/>
            <a:r>
              <a:rPr lang="en-US" altLang="en-US" sz="2800"/>
              <a:t>Toán</a:t>
            </a:r>
          </a:p>
          <a:p>
            <a:pPr algn="ctr" eaLnBrk="1" hangingPunct="1"/>
            <a:r>
              <a:rPr lang="en-US" altLang="en-US" sz="2800"/>
              <a:t>Ôn tập: Các số đến 100 </a:t>
            </a:r>
            <a:endParaRPr lang="en-US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62000" y="18288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2800" b="1"/>
              <a:t>Bài 2. Viết số vào dưới mỗi vạch của tia số:</a:t>
            </a:r>
            <a:endParaRPr lang="en-US" alt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096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a)</a:t>
            </a:r>
            <a:endParaRPr lang="en-US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09600" y="5029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b)</a:t>
            </a:r>
            <a:endParaRPr lang="en-US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143000" y="5486400"/>
            <a:ext cx="693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/>
              <a:t>90……………………………………………….</a:t>
            </a:r>
            <a:endParaRPr lang="en-US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447800" y="3505200"/>
            <a:ext cx="6934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447800" y="3319463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0574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6670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2766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8862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4958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105400" y="3319463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7150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63246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5438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6934200" y="33051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1295400" y="5181600"/>
            <a:ext cx="7086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1219200" y="3810000"/>
            <a:ext cx="662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2800"/>
              <a:t>0………………………………………………</a:t>
            </a:r>
            <a:endParaRPr lang="en-US" alt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447800" y="49911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2057400" y="49784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26670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32766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38862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44958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63246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57150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51054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75438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6934200" y="49657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18288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1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24384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2</a:t>
            </a:r>
            <a:endParaRPr lang="en-US" altLang="en-US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30480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3</a:t>
            </a:r>
            <a:endParaRPr lang="en-US" alt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36576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4</a:t>
            </a:r>
            <a:endParaRPr lang="en-US" altLang="en-US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42672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5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48768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6</a:t>
            </a:r>
            <a:endParaRPr lang="en-US" altLang="en-US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54864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7</a:t>
            </a:r>
            <a:endParaRPr lang="en-US" altLang="en-US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60960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8</a:t>
            </a:r>
            <a:endParaRPr lang="en-US" altLang="en-US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67056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</a:t>
            </a:r>
            <a:endParaRPr lang="en-US" altLang="en-US"/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73152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10</a:t>
            </a:r>
            <a:endParaRPr lang="en-US" altLang="en-US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18288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91</a:t>
            </a:r>
            <a:endParaRPr lang="en-US" altLang="en-US"/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24384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92</a:t>
            </a:r>
            <a:endParaRPr lang="en-US" altLang="en-US"/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30480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93</a:t>
            </a:r>
            <a:endParaRPr lang="en-US" altLang="en-US"/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36576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94</a:t>
            </a:r>
            <a:endParaRPr lang="en-US" altLang="en-US"/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42672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95</a:t>
            </a:r>
            <a:endParaRPr lang="en-US" altLang="en-US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48768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96</a:t>
            </a:r>
            <a:endParaRPr lang="en-US" altLang="en-US"/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54864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97</a:t>
            </a:r>
            <a:endParaRPr lang="en-US" altLang="en-US"/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60960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98</a:t>
            </a:r>
            <a:endParaRPr lang="en-US" altLang="en-US"/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6705600" y="5410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99</a:t>
            </a:r>
            <a:endParaRPr lang="en-US" altLang="en-US"/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7315200" y="5410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/>
              <a:t>100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5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70" decel="100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770" decel="100000"/>
                                        <p:tgtEl>
                                          <p:spTgt spid="51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77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70" decel="100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770" decel="100000"/>
                                        <p:tgtEl>
                                          <p:spTgt spid="5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5" dur="77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770" decel="100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770" decel="100000"/>
                                        <p:tgtEl>
                                          <p:spTgt spid="5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4" dur="77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770" decel="100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770" decel="100000"/>
                                        <p:tgtEl>
                                          <p:spTgt spid="5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3" dur="77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5" dur="77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770" decel="100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770" decel="100000"/>
                                        <p:tgtEl>
                                          <p:spTgt spid="51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2" dur="77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770" decel="100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770" decel="100000"/>
                                        <p:tgtEl>
                                          <p:spTgt spid="5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1" dur="77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3" dur="77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70" decel="100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770" decel="100000"/>
                                        <p:tgtEl>
                                          <p:spTgt spid="5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0" dur="77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77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770" decel="100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770" decel="100000"/>
                                        <p:tgtEl>
                                          <p:spTgt spid="51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9" dur="77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1" dur="77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770" decel="100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770" decel="100000"/>
                                        <p:tgtEl>
                                          <p:spTgt spid="51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8" dur="77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0" dur="77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/>
      <p:bldP spid="5144" grpId="0" animBg="1"/>
      <p:bldP spid="5145" grpId="0" animBg="1"/>
      <p:bldP spid="5146" grpId="0" animBg="1"/>
      <p:bldP spid="5147" grpId="0" animBg="1"/>
      <p:bldP spid="5148" grpId="0" animBg="1"/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6" grpId="0"/>
      <p:bldP spid="5157" grpId="0"/>
      <p:bldP spid="5158" grpId="0"/>
      <p:bldP spid="5159" grpId="0"/>
      <p:bldP spid="5160" grpId="0"/>
      <p:bldP spid="5161" grpId="0"/>
      <p:bldP spid="5162" grpId="0"/>
      <p:bldP spid="5163" grpId="0"/>
      <p:bldP spid="5164" grpId="0"/>
      <p:bldP spid="5165" grpId="0"/>
      <p:bldP spid="5166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6149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76438" y="2855913"/>
            <a:ext cx="51911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8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THƯ GIÃN</a:t>
            </a:r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2" name="Picture 8" descr="springtime_sun_h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03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219200" y="228600"/>
            <a:ext cx="685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 </a:t>
            </a:r>
            <a:endParaRPr lang="en-US" altLang="en-US" sz="2800"/>
          </a:p>
          <a:p>
            <a:pPr algn="ctr" eaLnBrk="1" hangingPunct="1"/>
            <a:r>
              <a:rPr lang="en-US" altLang="en-US" sz="2800"/>
              <a:t>Toán</a:t>
            </a:r>
          </a:p>
          <a:p>
            <a:pPr algn="ctr" eaLnBrk="1" hangingPunct="1"/>
            <a:r>
              <a:rPr lang="en-US" altLang="en-US" sz="2800"/>
              <a:t>Ôn tập: Các số đến 100</a:t>
            </a:r>
            <a:endParaRPr lang="en-US" alt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85800" y="19050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2800" b="1"/>
              <a:t>Bài 3. Viết (theo mẫu):</a:t>
            </a:r>
            <a:endParaRPr lang="en-US" altLang="en-US" b="1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81000" y="3276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/>
              <a:t>35 = 30 + 5</a:t>
            </a:r>
          </a:p>
          <a:p>
            <a:pPr eaLnBrk="1" hangingPunct="1"/>
            <a:r>
              <a:rPr lang="en-US" altLang="en-US" sz="2800"/>
              <a:t>45 = ….+…</a:t>
            </a:r>
          </a:p>
          <a:p>
            <a:pPr eaLnBrk="1" hangingPunct="1"/>
            <a:r>
              <a:rPr lang="en-US" altLang="en-US" sz="2800"/>
              <a:t>95 = ….+…</a:t>
            </a:r>
            <a:endParaRPr lang="en-US" alt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514600" y="3276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/>
              <a:t>27 = ….+….</a:t>
            </a:r>
          </a:p>
          <a:p>
            <a:pPr eaLnBrk="1" hangingPunct="1"/>
            <a:r>
              <a:rPr lang="en-US" altLang="en-US" sz="2800"/>
              <a:t>47 =…. +….</a:t>
            </a:r>
          </a:p>
          <a:p>
            <a:pPr eaLnBrk="1" hangingPunct="1"/>
            <a:r>
              <a:rPr lang="en-US" altLang="en-US" sz="2800"/>
              <a:t>87 =…. +….</a:t>
            </a:r>
            <a:endParaRPr lang="en-US" alt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648200" y="3276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/>
              <a:t>19 =….+….</a:t>
            </a:r>
          </a:p>
          <a:p>
            <a:pPr eaLnBrk="1" hangingPunct="1"/>
            <a:r>
              <a:rPr lang="en-US" altLang="en-US" sz="2800"/>
              <a:t>79 =….+….</a:t>
            </a:r>
          </a:p>
          <a:p>
            <a:pPr eaLnBrk="1" hangingPunct="1"/>
            <a:r>
              <a:rPr lang="en-US" altLang="en-US" sz="2800"/>
              <a:t>99 =….+….</a:t>
            </a:r>
            <a:endParaRPr lang="en-US" altLang="en-US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781800" y="3276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 </a:t>
            </a:r>
            <a:r>
              <a:rPr lang="en-US" altLang="en-US" sz="2800"/>
              <a:t>88 =….+….</a:t>
            </a:r>
          </a:p>
          <a:p>
            <a:pPr algn="ctr" eaLnBrk="1" hangingPunct="1"/>
            <a:r>
              <a:rPr lang="en-US" altLang="en-US" sz="2800"/>
              <a:t>98 =….+….</a:t>
            </a:r>
          </a:p>
          <a:p>
            <a:pPr algn="ctr" eaLnBrk="1" hangingPunct="1"/>
            <a:r>
              <a:rPr lang="en-US" altLang="en-US" sz="2800"/>
              <a:t>28 =….+….</a:t>
            </a:r>
            <a:endParaRPr lang="en-US" altLang="en-US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143000" y="39147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40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8229600" y="396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8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8243888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8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8229600" y="3505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8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76200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20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620000" y="396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90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620000" y="3505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80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60960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9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90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5410200" y="396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70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410200" y="3505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10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6096000" y="396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9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9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4038600" y="4343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7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3276600" y="43576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80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4038600" y="39147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7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3276600" y="39290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40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4038600" y="34766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7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3276600" y="34861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20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1905000" y="39052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5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143000" y="4343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90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1905000" y="43576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chemeClr val="folHlink"/>
                </a:solidFill>
              </a:rPr>
              <a:t>5</a:t>
            </a:r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1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7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770" decel="100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770" decel="100000"/>
                                        <p:tgtEl>
                                          <p:spTgt spid="71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8" dur="77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70" decel="100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770" decel="100000"/>
                                        <p:tgtEl>
                                          <p:spTgt spid="7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7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770" decel="100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770" decel="100000"/>
                                        <p:tgtEl>
                                          <p:spTgt spid="7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1" dur="77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770" decel="100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770" decel="100000"/>
                                        <p:tgtEl>
                                          <p:spTgt spid="71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8" dur="77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0" dur="77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7" grpId="0"/>
      <p:bldP spid="7182" grpId="0"/>
      <p:bldP spid="7185" grpId="0"/>
      <p:bldP spid="7188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  <p:bldP spid="7201" grpId="0"/>
      <p:bldP spid="7202" grpId="0"/>
      <p:bldP spid="7203" grpId="0"/>
      <p:bldP spid="7204" grpId="0"/>
      <p:bldP spid="7205" grpId="0"/>
      <p:bldP spid="7206" grpId="0"/>
      <p:bldP spid="7207" grpId="0"/>
      <p:bldP spid="7208" grpId="0"/>
      <p:bldP spid="7209" grpId="0"/>
      <p:bldP spid="7210" grpId="0"/>
      <p:bldP spid="7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6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752600" y="304800"/>
            <a:ext cx="624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/>
              <a:t> </a:t>
            </a:r>
            <a:endParaRPr lang="en-US" altLang="en-US" sz="2400"/>
          </a:p>
          <a:p>
            <a:pPr algn="ctr" eaLnBrk="1" hangingPunct="1"/>
            <a:r>
              <a:rPr lang="en-US" altLang="en-US" sz="2400"/>
              <a:t>Toán</a:t>
            </a:r>
          </a:p>
          <a:p>
            <a:pPr algn="ctr" eaLnBrk="1" hangingPunct="1"/>
            <a:r>
              <a:rPr lang="en-US" altLang="en-US" sz="2400"/>
              <a:t>Ôn tập: Các số đến 100</a:t>
            </a:r>
            <a:endParaRPr lang="en-US" altLang="en-US" sz="16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0" y="1981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400" b="1"/>
              <a:t>Bài 4. Tính:</a:t>
            </a:r>
            <a:endParaRPr lang="en-US" altLang="en-US" sz="1600" b="1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0" y="2590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400"/>
              <a:t>a)          24           53          45           36          70          91</a:t>
            </a:r>
          </a:p>
          <a:p>
            <a:pPr eaLnBrk="1" hangingPunct="1"/>
            <a:r>
              <a:rPr lang="en-US" altLang="en-US" sz="2400"/>
              <a:t>         + </a:t>
            </a:r>
            <a:r>
              <a:rPr lang="en-US" altLang="en-US" sz="2400" u="sng"/>
              <a:t> 30 </a:t>
            </a:r>
            <a:r>
              <a:rPr lang="en-US" altLang="en-US" sz="2400"/>
              <a:t>       + </a:t>
            </a:r>
            <a:r>
              <a:rPr lang="en-US" altLang="en-US" sz="2400" u="sng"/>
              <a:t>40 </a:t>
            </a:r>
            <a:r>
              <a:rPr lang="en-US" altLang="en-US" sz="2400"/>
              <a:t>      + </a:t>
            </a:r>
            <a:r>
              <a:rPr lang="en-US" altLang="en-US" sz="2400" u="sng"/>
              <a:t>33 </a:t>
            </a:r>
            <a:r>
              <a:rPr lang="en-US" altLang="en-US" sz="2400"/>
              <a:t>       + </a:t>
            </a:r>
            <a:r>
              <a:rPr lang="en-US" altLang="en-US" sz="2400" u="sng"/>
              <a:t>52 </a:t>
            </a:r>
            <a:r>
              <a:rPr lang="en-US" altLang="en-US" sz="2400"/>
              <a:t>      + </a:t>
            </a:r>
            <a:r>
              <a:rPr lang="en-US" altLang="en-US" sz="2400" u="sng"/>
              <a:t>20</a:t>
            </a:r>
            <a:r>
              <a:rPr lang="en-US" altLang="en-US" sz="2400"/>
              <a:t>       +</a:t>
            </a:r>
            <a:r>
              <a:rPr lang="en-US" altLang="en-US" sz="2400" u="sng"/>
              <a:t>  1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41910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1600"/>
              <a:t> </a:t>
            </a:r>
            <a:r>
              <a:rPr lang="en-US" altLang="en-US" sz="2000"/>
              <a:t>b)           68               74             96             87             60           59</a:t>
            </a:r>
          </a:p>
          <a:p>
            <a:pPr eaLnBrk="1" hangingPunct="1"/>
            <a:r>
              <a:rPr lang="en-US" altLang="en-US" sz="2000"/>
              <a:t>             -</a:t>
            </a:r>
            <a:r>
              <a:rPr lang="en-US" altLang="en-US" sz="2000" u="sng"/>
              <a:t> 32 </a:t>
            </a:r>
            <a:r>
              <a:rPr lang="en-US" altLang="en-US" sz="2000"/>
              <a:t>            -</a:t>
            </a:r>
            <a:r>
              <a:rPr lang="en-US" altLang="en-US" sz="2000" u="sng"/>
              <a:t> 11</a:t>
            </a:r>
            <a:r>
              <a:rPr lang="en-US" altLang="en-US" sz="2000"/>
              <a:t>          -</a:t>
            </a:r>
            <a:r>
              <a:rPr lang="en-US" altLang="en-US" sz="2000" u="sng"/>
              <a:t> 35 </a:t>
            </a:r>
            <a:r>
              <a:rPr lang="en-US" altLang="en-US" sz="2000"/>
              <a:t>          - </a:t>
            </a:r>
            <a:r>
              <a:rPr lang="en-US" altLang="en-US" sz="2000" u="sng"/>
              <a:t>50</a:t>
            </a:r>
            <a:r>
              <a:rPr lang="en-US" altLang="en-US" sz="2000"/>
              <a:t>          -</a:t>
            </a:r>
            <a:r>
              <a:rPr lang="en-US" altLang="en-US" sz="2000" u="sng"/>
              <a:t> 10 </a:t>
            </a:r>
            <a:r>
              <a:rPr lang="en-US" altLang="en-US" sz="2000"/>
              <a:t>        - </a:t>
            </a:r>
            <a:r>
              <a:rPr lang="en-US" altLang="en-US" sz="2000" u="sng"/>
              <a:t>  3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7786688" y="5133975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56</a:t>
            </a:r>
            <a:endParaRPr lang="en-US" altLang="en-US" sz="160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710363" y="507206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50</a:t>
            </a:r>
            <a:endParaRPr lang="en-US" altLang="en-US" sz="1600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561013" y="5073650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37</a:t>
            </a:r>
            <a:endParaRPr lang="en-US" altLang="en-US" sz="1600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376738" y="5072063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61</a:t>
            </a:r>
            <a:endParaRPr lang="en-US" altLang="en-US" sz="160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13100" y="5119688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63</a:t>
            </a:r>
            <a:endParaRPr lang="en-US" altLang="en-US" sz="1600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860550" y="5133975"/>
            <a:ext cx="381000" cy="3810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36</a:t>
            </a:r>
            <a:endParaRPr lang="en-US" altLang="en-US" sz="1600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981200" y="3600450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54</a:t>
            </a:r>
            <a:endParaRPr lang="en-US" altLang="en-US" sz="1600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233738" y="3600450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93</a:t>
            </a:r>
            <a:endParaRPr lang="en-US" altLang="en-US" sz="160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4422775" y="3609975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78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711825" y="3557588"/>
            <a:ext cx="381000" cy="37465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88</a:t>
            </a:r>
            <a:endParaRPr lang="en-US" altLang="en-US" sz="1600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900863" y="3600450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90</a:t>
            </a:r>
            <a:endParaRPr lang="en-US" altLang="en-US" sz="1600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8043863" y="3611563"/>
            <a:ext cx="381000" cy="381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/>
              <a:t>92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1" grpId="0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81200" y="3048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 </a:t>
            </a:r>
            <a:endParaRPr lang="en-US" altLang="en-US" sz="2800"/>
          </a:p>
          <a:p>
            <a:pPr algn="ctr" eaLnBrk="1" hangingPunct="1"/>
            <a:r>
              <a:rPr lang="en-US" altLang="en-US" sz="2800"/>
              <a:t>Toán</a:t>
            </a:r>
          </a:p>
          <a:p>
            <a:pPr algn="ctr" eaLnBrk="1" hangingPunct="1"/>
            <a:r>
              <a:rPr lang="en-US" altLang="en-US" sz="2800"/>
              <a:t>Ôn tập: Các số đến 100</a:t>
            </a:r>
            <a:endParaRPr lang="en-US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38200" y="1981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2800"/>
              <a:t>Bài 1. Viết các số:</a:t>
            </a:r>
            <a:endParaRPr lang="en-US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38200" y="3048000"/>
            <a:ext cx="563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/>
              <a:t>  </a:t>
            </a:r>
            <a:r>
              <a:rPr lang="en-US" altLang="en-US" sz="2400"/>
              <a:t>Bài 2. Viết số vào dưới mỗi vạch của tia số:</a:t>
            </a:r>
            <a:endParaRPr lang="en-US" alt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38200" y="403860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2800"/>
              <a:t>Bài 3. Viết (theo mẫu):</a:t>
            </a:r>
            <a:endParaRPr lang="en-US" alt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38200" y="51054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/>
              <a:t> </a:t>
            </a:r>
            <a:r>
              <a:rPr lang="en-US" altLang="en-US" sz="2800"/>
              <a:t>Bài 4. Tính: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22" grpId="0"/>
      <p:bldP spid="9223" grpId="0"/>
      <p:bldP spid="9224" grpId="0"/>
      <p:bldP spid="9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10245" name="Picture 5" descr="hoa phuong 2 chù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601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47650" y="2489200"/>
            <a:ext cx="864870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CHÀO TẠM BIỆT</a:t>
            </a:r>
          </a:p>
        </p:txBody>
      </p:sp>
      <p:pic>
        <p:nvPicPr>
          <p:cNvPr id="10247" name="Picture 7" descr="springtime_sun_h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429</Words>
  <Application>Microsoft Office PowerPoint</Application>
  <PresentationFormat>On-screen Show (4:3)</PresentationFormat>
  <Paragraphs>183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CSTeam</cp:lastModifiedBy>
  <cp:revision>6</cp:revision>
  <dcterms:created xsi:type="dcterms:W3CDTF">2012-04-22T01:24:05Z</dcterms:created>
  <dcterms:modified xsi:type="dcterms:W3CDTF">2016-06-29T08:28:14Z</dcterms:modified>
</cp:coreProperties>
</file>